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TS" ContentType="vide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90" r:id="rId5"/>
    <p:sldId id="297" r:id="rId6"/>
    <p:sldId id="298" r:id="rId7"/>
    <p:sldId id="310" r:id="rId8"/>
    <p:sldId id="296" r:id="rId9"/>
    <p:sldId id="294" r:id="rId10"/>
    <p:sldId id="295" r:id="rId11"/>
    <p:sldId id="261" r:id="rId12"/>
    <p:sldId id="262" r:id="rId13"/>
    <p:sldId id="313" r:id="rId14"/>
    <p:sldId id="286" r:id="rId15"/>
    <p:sldId id="288" r:id="rId16"/>
    <p:sldId id="264" r:id="rId17"/>
    <p:sldId id="283" r:id="rId18"/>
    <p:sldId id="269" r:id="rId19"/>
    <p:sldId id="281" r:id="rId20"/>
    <p:sldId id="284" r:id="rId21"/>
    <p:sldId id="271" r:id="rId22"/>
    <p:sldId id="314" r:id="rId23"/>
    <p:sldId id="302" r:id="rId24"/>
    <p:sldId id="300" r:id="rId25"/>
    <p:sldId id="304" r:id="rId26"/>
    <p:sldId id="312" r:id="rId27"/>
    <p:sldId id="305" r:id="rId28"/>
    <p:sldId id="303" r:id="rId29"/>
    <p:sldId id="263" r:id="rId30"/>
    <p:sldId id="260" r:id="rId31"/>
    <p:sldId id="293" r:id="rId32"/>
    <p:sldId id="289" r:id="rId33"/>
    <p:sldId id="301" r:id="rId34"/>
    <p:sldId id="285" r:id="rId35"/>
    <p:sldId id="308" r:id="rId36"/>
    <p:sldId id="275" r:id="rId37"/>
    <p:sldId id="276" r:id="rId38"/>
    <p:sldId id="277" r:id="rId39"/>
    <p:sldId id="278" r:id="rId40"/>
    <p:sldId id="279" r:id="rId41"/>
    <p:sldId id="307" r:id="rId42"/>
    <p:sldId id="273" r:id="rId43"/>
    <p:sldId id="272" r:id="rId44"/>
    <p:sldId id="291" r:id="rId45"/>
    <p:sldId id="299" r:id="rId46"/>
    <p:sldId id="287" r:id="rId4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4" autoAdjust="0"/>
    <p:restoredTop sz="94660"/>
  </p:normalViewPr>
  <p:slideViewPr>
    <p:cSldViewPr snapToGrid="0">
      <p:cViewPr>
        <p:scale>
          <a:sx n="60" d="100"/>
          <a:sy n="60" d="100"/>
        </p:scale>
        <p:origin x="-816" y="-35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8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Relationship Id="rId4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vóór 1940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1993</c:v>
                </c:pt>
                <c:pt idx="1">
                  <c:v>1998</c:v>
                </c:pt>
                <c:pt idx="2">
                  <c:v>2003</c:v>
                </c:pt>
                <c:pt idx="3">
                  <c:v>2008</c:v>
                </c:pt>
                <c:pt idx="4">
                  <c:v>2013</c:v>
                </c:pt>
                <c:pt idx="6">
                  <c:v>2010</c:v>
                </c:pt>
              </c:numCache>
            </c:numRef>
          </c:cat>
          <c:val>
            <c:numRef>
              <c:f>Blad1!$B$2:$B$8</c:f>
              <c:numCache>
                <c:formatCode>General</c:formatCode>
                <c:ptCount val="7"/>
                <c:pt idx="0">
                  <c:v>95.2</c:v>
                </c:pt>
                <c:pt idx="1">
                  <c:v>86.8</c:v>
                </c:pt>
                <c:pt idx="2">
                  <c:v>71.5</c:v>
                </c:pt>
                <c:pt idx="3">
                  <c:v>70.900000000000006</c:v>
                </c:pt>
                <c:pt idx="4">
                  <c:v>62</c:v>
                </c:pt>
                <c:pt idx="6">
                  <c:v>28.3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B2-4A94-873D-35F9E6D13BCB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na 1945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1993</c:v>
                </c:pt>
                <c:pt idx="1">
                  <c:v>1998</c:v>
                </c:pt>
                <c:pt idx="2">
                  <c:v>2003</c:v>
                </c:pt>
                <c:pt idx="3">
                  <c:v>2008</c:v>
                </c:pt>
                <c:pt idx="4">
                  <c:v>2013</c:v>
                </c:pt>
                <c:pt idx="6">
                  <c:v>2010</c:v>
                </c:pt>
              </c:numCache>
            </c:numRef>
          </c:cat>
          <c:val>
            <c:numRef>
              <c:f>Blad1!$C$2:$C$8</c:f>
              <c:numCache>
                <c:formatCode>General</c:formatCode>
                <c:ptCount val="7"/>
                <c:pt idx="0">
                  <c:v>4.8</c:v>
                </c:pt>
                <c:pt idx="1">
                  <c:v>13.2</c:v>
                </c:pt>
                <c:pt idx="2">
                  <c:v>28.5</c:v>
                </c:pt>
                <c:pt idx="3">
                  <c:v>29.1</c:v>
                </c:pt>
                <c:pt idx="4">
                  <c:v>38</c:v>
                </c:pt>
                <c:pt idx="6">
                  <c:v>71.7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B2-4A94-873D-35F9E6D13B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1616512"/>
        <c:axId val="191618048"/>
      </c:barChart>
      <c:catAx>
        <c:axId val="191616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1618048"/>
        <c:crosses val="autoZero"/>
        <c:auto val="1"/>
        <c:lblAlgn val="ctr"/>
        <c:lblOffset val="100"/>
        <c:noMultiLvlLbl val="0"/>
      </c:catAx>
      <c:valAx>
        <c:axId val="1916180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916165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e-I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Controletellingen 2015, 2016, 2017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0211615505819694"/>
          <c:y val="0.14114231640926189"/>
          <c:w val="0.44439981151827995"/>
          <c:h val="0.8116560355771552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85-4CFA-B530-558E0573FF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85-4CFA-B530-558E0573FF74}"/>
              </c:ext>
            </c:extLst>
          </c:dPt>
          <c:dPt>
            <c:idx val="2"/>
            <c:bubble3D val="0"/>
            <c:spPr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C85-4CFA-B530-558E0573FF74}"/>
              </c:ext>
            </c:extLst>
          </c:dPt>
          <c:dLbls>
            <c:dLbl>
              <c:idx val="0"/>
              <c:layout>
                <c:manualLayout>
                  <c:x val="2.3131780402449693E-2"/>
                  <c:y val="6.3411344415281422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85-4CFA-B530-558E0573FF74}"/>
                </c:ext>
              </c:extLst>
            </c:dLbl>
            <c:dLbl>
              <c:idx val="1"/>
              <c:layout>
                <c:manualLayout>
                  <c:x val="4.3757545931758533E-2"/>
                  <c:y val="-0.1135757509477982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C85-4CFA-B530-558E0573FF74}"/>
                </c:ext>
              </c:extLst>
            </c:dLbl>
            <c:dLbl>
              <c:idx val="2"/>
              <c:layout>
                <c:manualLayout>
                  <c:x val="-1.1034558180227472E-4"/>
                  <c:y val="-5.655803441236512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85-4CFA-B530-558E0573FF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Kruistellingen!$H$17:$J$17</c:f>
              <c:strCache>
                <c:ptCount val="3"/>
                <c:pt idx="0">
                  <c:v>G.</c:v>
                </c:pt>
                <c:pt idx="1">
                  <c:v>K.</c:v>
                </c:pt>
                <c:pt idx="2">
                  <c:v>G. &amp; K.</c:v>
                </c:pt>
              </c:strCache>
            </c:strRef>
          </c:cat>
          <c:val>
            <c:numRef>
              <c:f>Kruistellingen!$H$18:$J$18</c:f>
              <c:numCache>
                <c:formatCode>General</c:formatCode>
                <c:ptCount val="3"/>
                <c:pt idx="0">
                  <c:v>56</c:v>
                </c:pt>
                <c:pt idx="1">
                  <c:v>74</c:v>
                </c:pt>
                <c:pt idx="2">
                  <c:v>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C85-4CFA-B530-558E0573FF7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>
      <a:solidFill>
        <a:schemeClr val="accent1"/>
      </a:solidFill>
    </a:ln>
    <a:effectLst/>
  </c:spPr>
  <c:txPr>
    <a:bodyPr/>
    <a:lstStyle/>
    <a:p>
      <a:pPr>
        <a:defRPr/>
      </a:pPr>
      <a:endParaRPr lang="he-IL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onder dakpan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1993</c:v>
                </c:pt>
                <c:pt idx="1">
                  <c:v>1998</c:v>
                </c:pt>
                <c:pt idx="2">
                  <c:v>2003</c:v>
                </c:pt>
                <c:pt idx="3">
                  <c:v>2008</c:v>
                </c:pt>
                <c:pt idx="4">
                  <c:v>2013</c:v>
                </c:pt>
                <c:pt idx="6">
                  <c:v>2010</c:v>
                </c:pt>
              </c:numCache>
            </c:numRef>
          </c:cat>
          <c:val>
            <c:numRef>
              <c:f>Blad1!$B$2:$B$8</c:f>
              <c:numCache>
                <c:formatCode>General</c:formatCode>
                <c:ptCount val="7"/>
                <c:pt idx="0">
                  <c:v>85</c:v>
                </c:pt>
                <c:pt idx="1">
                  <c:v>86.2</c:v>
                </c:pt>
                <c:pt idx="2">
                  <c:v>76.900000000000006</c:v>
                </c:pt>
                <c:pt idx="3">
                  <c:v>64.2</c:v>
                </c:pt>
                <c:pt idx="4">
                  <c:v>50.6</c:v>
                </c:pt>
                <c:pt idx="6">
                  <c:v>88.5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CE-4FF1-9EED-94FD863469D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achter dakgoot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1993</c:v>
                </c:pt>
                <c:pt idx="1">
                  <c:v>1998</c:v>
                </c:pt>
                <c:pt idx="2">
                  <c:v>2003</c:v>
                </c:pt>
                <c:pt idx="3">
                  <c:v>2008</c:v>
                </c:pt>
                <c:pt idx="4">
                  <c:v>2013</c:v>
                </c:pt>
                <c:pt idx="6">
                  <c:v>2010</c:v>
                </c:pt>
              </c:numCache>
            </c:numRef>
          </c:cat>
          <c:val>
            <c:numRef>
              <c:f>Blad1!$C$2:$C$8</c:f>
              <c:numCache>
                <c:formatCode>General</c:formatCode>
                <c:ptCount val="7"/>
                <c:pt idx="0">
                  <c:v>6.6</c:v>
                </c:pt>
                <c:pt idx="1">
                  <c:v>4.2</c:v>
                </c:pt>
                <c:pt idx="2">
                  <c:v>5.8</c:v>
                </c:pt>
                <c:pt idx="3">
                  <c:v>11.5</c:v>
                </c:pt>
                <c:pt idx="4">
                  <c:v>18.399999999999999</c:v>
                </c:pt>
                <c:pt idx="6">
                  <c:v>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CE-4FF1-9EED-94FD863469D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muurholte/neststeen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1993</c:v>
                </c:pt>
                <c:pt idx="1">
                  <c:v>1998</c:v>
                </c:pt>
                <c:pt idx="2">
                  <c:v>2003</c:v>
                </c:pt>
                <c:pt idx="3">
                  <c:v>2008</c:v>
                </c:pt>
                <c:pt idx="4">
                  <c:v>2013</c:v>
                </c:pt>
                <c:pt idx="6">
                  <c:v>2010</c:v>
                </c:pt>
              </c:numCache>
            </c:numRef>
          </c:cat>
          <c:val>
            <c:numRef>
              <c:f>Blad1!$D$2:$D$8</c:f>
              <c:numCache>
                <c:formatCode>General</c:formatCode>
                <c:ptCount val="7"/>
                <c:pt idx="0">
                  <c:v>6</c:v>
                </c:pt>
                <c:pt idx="1">
                  <c:v>7.2</c:v>
                </c:pt>
                <c:pt idx="2">
                  <c:v>12.7</c:v>
                </c:pt>
                <c:pt idx="3">
                  <c:v>18.2</c:v>
                </c:pt>
                <c:pt idx="4">
                  <c:v>23.4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CE-4FF1-9EED-94FD863469DE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overig</c:v>
                </c:pt>
              </c:strCache>
            </c:strRef>
          </c:tx>
          <c:invertIfNegative val="0"/>
          <c:cat>
            <c:numRef>
              <c:f>Blad1!$A$2:$A$8</c:f>
              <c:numCache>
                <c:formatCode>General</c:formatCode>
                <c:ptCount val="7"/>
                <c:pt idx="0">
                  <c:v>1993</c:v>
                </c:pt>
                <c:pt idx="1">
                  <c:v>1998</c:v>
                </c:pt>
                <c:pt idx="2">
                  <c:v>2003</c:v>
                </c:pt>
                <c:pt idx="3">
                  <c:v>2008</c:v>
                </c:pt>
                <c:pt idx="4">
                  <c:v>2013</c:v>
                </c:pt>
                <c:pt idx="6">
                  <c:v>2010</c:v>
                </c:pt>
              </c:numCache>
            </c:numRef>
          </c:cat>
          <c:val>
            <c:numRef>
              <c:f>Blad1!$E$2:$E$8</c:f>
              <c:numCache>
                <c:formatCode>General</c:formatCode>
                <c:ptCount val="7"/>
                <c:pt idx="0">
                  <c:v>2.4</c:v>
                </c:pt>
                <c:pt idx="1">
                  <c:v>2.4</c:v>
                </c:pt>
                <c:pt idx="2">
                  <c:v>4.5999999999999996</c:v>
                </c:pt>
                <c:pt idx="3">
                  <c:v>6.1</c:v>
                </c:pt>
                <c:pt idx="4">
                  <c:v>7.6</c:v>
                </c:pt>
                <c:pt idx="6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CE-4FF1-9EED-94FD86346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272909440"/>
        <c:axId val="272910976"/>
      </c:barChart>
      <c:catAx>
        <c:axId val="272909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2910976"/>
        <c:crosses val="autoZero"/>
        <c:auto val="1"/>
        <c:lblAlgn val="ctr"/>
        <c:lblOffset val="100"/>
        <c:noMultiLvlLbl val="0"/>
      </c:catAx>
      <c:valAx>
        <c:axId val="272910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29094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he-I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0.84957</cdr:x>
      <cdr:y>0.89787</cdr:y>
    </cdr:from>
    <cdr:to>
      <cdr:x>1</cdr:x>
      <cdr:y>1</cdr:y>
    </cdr:to>
    <cdr:sp macro="" textlink="">
      <cdr:nvSpPr>
        <cdr:cNvPr id="2" name="Tekstvak 7">
          <a:extLst xmlns:a="http://schemas.openxmlformats.org/drawingml/2006/main"/>
        </cdr:cNvPr>
        <cdr:cNvSpPr txBox="1"/>
      </cdr:nvSpPr>
      <cdr:spPr>
        <a:xfrm xmlns:a="http://schemas.openxmlformats.org/drawingml/2006/main">
          <a:off x="4890135" y="4105275"/>
          <a:ext cx="601980" cy="2622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txBody>
        <a:bodyPr xmlns:a="http://schemas.openxmlformats.org/drawingml/2006/main" wrap="none" rtlCol="0" anchor="t">
          <a:spAutoFit/>
        </a:bodyPr>
        <a:lstStyle xmlns:a="http://schemas.openxmlformats.org/drawingml/2006/main"/>
        <a:p xmlns:a="http://schemas.openxmlformats.org/drawingml/2006/main">
          <a:pPr>
            <a:spcAft>
              <a:spcPts val="0"/>
            </a:spcAft>
          </a:pPr>
          <a:r>
            <a:rPr lang="nl-NL" sz="11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n = 252</a:t>
          </a:r>
          <a:endParaRPr lang="nl-NL" sz="110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5A7C97D-D4EB-475E-ACA8-FBBBD1A04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369CA7B9-1BA4-452C-A531-F23E44260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D286CC80-214B-4A74-A5C9-24A99E76E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CB712D57-2EAD-41DE-A3A6-AD258B7E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B11A97B0-B9CA-4A08-82C2-DF1BBE6D1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589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1CDB949-D1BC-4378-9FDE-BEA04D50B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A057C249-17CC-4A08-BD85-EBF5444BC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7EC9169C-4164-4503-BDC0-20091DE9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7820738A-CD39-4E70-BCB7-A17FD19D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DBD53AA-4824-43D9-AC52-A1DBEB87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7493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CFCF7A8-37B9-4233-8C1D-529204074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84CBBB97-F4AB-48A9-BB37-396C833BD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B00DE010-91B8-43BF-93AF-B959DDADF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53D3FF09-79B2-4943-92E1-CDBA94B3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D991158A-023D-475C-AC9F-51B5074FF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703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5EC3928-3932-4C3D-BF3D-4D764DDD0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8150C078-EFCD-4FA7-B12C-7C9B64A17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xmlns="" id="{CA743455-510B-4E2D-95B2-B478A34A0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xmlns="" id="{A3944052-5D12-418B-BEE2-0EB8924A2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xmlns="" id="{A5244E8B-0A55-41A8-A88B-B4BE1D048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xmlns="" id="{D352194E-9FCB-4CC8-A736-C48A6CC0A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683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4A487BA-3FED-4F0E-AB35-3B948B9CB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93EB883E-FB1F-4646-B00C-2D5A37B05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xmlns="" id="{F8EDF5A9-433F-40C6-9254-1F6CCEDEB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xmlns="" id="{D34D4F58-371D-4400-832E-4DA3BC8B5C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xmlns="" id="{71C4EFB9-85D4-4DD7-9F53-8718F9C0D9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xmlns="" id="{7DD94990-F28E-4575-9A2C-DA731343E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xmlns="" id="{11941D20-8DE2-4C2B-A8B1-6E78BB73B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xmlns="" id="{DB84A80E-D71B-41F7-8921-83297AA0D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837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63DC988-2DA1-4A87-B0B2-F56D4654A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xmlns="" id="{286985E8-C166-4B82-A5C1-59A7D4D3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265E0F41-BDF2-46CE-97B9-CD73FD4E1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C239046F-5E7F-4645-8B40-9216EC183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85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xmlns="" id="{7B845884-463F-4390-BE7C-1E4364C5D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xmlns="" id="{497AEC9A-BB4F-4FC5-B2A0-9ECFF0FFA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xmlns="" id="{C4DD65E7-1834-4855-8502-B80541267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882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DC48983-4E21-42DA-AE71-4E912A19A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BF1A7A20-9825-4F67-B4CB-F87D0763A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xmlns="" id="{83800CBA-9D7F-4E38-B0F3-E5AFEDAAA6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xmlns="" id="{149FD2A3-5A5F-4D9B-9202-DBE37329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xmlns="" id="{1D5372F1-279E-4FFF-9CC5-55D324C6B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xmlns="" id="{821F3CD3-57A2-41B5-AB72-93057621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767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79D2E39-B845-4878-A76B-84B93E2F4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xmlns="" id="{C7D01FBE-DD68-4EB0-A443-A04276507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xmlns="" id="{7C3DB628-8B47-4DC2-98AE-36B8DF2AC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xmlns="" id="{A00582B1-D4B9-4039-8CFF-38E4F345A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xmlns="" id="{AFD01B0D-E3E8-4122-82FD-FBB3BF983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xmlns="" id="{F348FF4D-0E9F-48F3-B60D-1D2629521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0608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386EB69-321B-4DA9-9F39-C7859B0C0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xmlns="" id="{32906225-D482-4D16-8E43-46E879E51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B2AC5E87-87A6-4D76-8931-5C1923D0A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8B5B9541-3381-4399-8E69-CCA80DF46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E3A1D39A-83CD-41D0-B2D6-132B1F6C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470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xmlns="" id="{8277CA0B-852D-4F6A-AD4A-512627EADB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xmlns="" id="{465EB526-ED69-4359-BADA-49A87ED77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DE688CD1-94DA-4E0E-8981-AC939B0C0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4FA5DC76-42E9-4E5B-991E-025A9DBA3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D5E2901F-F1DD-4EFD-BFA2-D4DDFBB2E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7194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0" y="1"/>
            <a:ext cx="12192000" cy="6854825"/>
            <a:chOff x="0" y="1"/>
            <a:chExt cx="5760" cy="4318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4" y="1"/>
              <a:ext cx="5756" cy="431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0" y="1"/>
              <a:ext cx="496" cy="43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115" y="747"/>
              <a:ext cx="268" cy="268"/>
            </a:xfrm>
            <a:custGeom>
              <a:avLst/>
              <a:gdLst/>
              <a:ahLst/>
              <a:cxnLst>
                <a:cxn ang="0">
                  <a:pos x="0" y="214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0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4"/>
                </a:cxn>
                <a:cxn ang="0">
                  <a:pos x="214" y="268"/>
                </a:cxn>
                <a:cxn ang="0">
                  <a:pos x="134" y="187"/>
                </a:cxn>
                <a:cxn ang="0">
                  <a:pos x="54" y="268"/>
                </a:cxn>
                <a:cxn ang="0">
                  <a:pos x="0" y="214"/>
                </a:cxn>
              </a:cxnLst>
              <a:rect l="0" t="0" r="r" b="b"/>
              <a:pathLst>
                <a:path w="268" h="268">
                  <a:moveTo>
                    <a:pt x="0" y="214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0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4"/>
                  </a:lnTo>
                  <a:lnTo>
                    <a:pt x="214" y="268"/>
                  </a:lnTo>
                  <a:lnTo>
                    <a:pt x="134" y="187"/>
                  </a:lnTo>
                  <a:lnTo>
                    <a:pt x="54" y="268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15" y="103"/>
              <a:ext cx="268" cy="268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1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5"/>
                </a:cxn>
                <a:cxn ang="0">
                  <a:pos x="214" y="268"/>
                </a:cxn>
                <a:cxn ang="0">
                  <a:pos x="134" y="188"/>
                </a:cxn>
                <a:cxn ang="0">
                  <a:pos x="54" y="268"/>
                </a:cxn>
                <a:cxn ang="0">
                  <a:pos x="0" y="215"/>
                </a:cxn>
              </a:cxnLst>
              <a:rect l="0" t="0" r="r" b="b"/>
              <a:pathLst>
                <a:path w="268" h="268">
                  <a:moveTo>
                    <a:pt x="0" y="215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1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5"/>
                  </a:lnTo>
                  <a:lnTo>
                    <a:pt x="214" y="268"/>
                  </a:lnTo>
                  <a:lnTo>
                    <a:pt x="134" y="188"/>
                  </a:lnTo>
                  <a:lnTo>
                    <a:pt x="54" y="268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15" y="425"/>
              <a:ext cx="268" cy="268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1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5"/>
                </a:cxn>
                <a:cxn ang="0">
                  <a:pos x="214" y="268"/>
                </a:cxn>
                <a:cxn ang="0">
                  <a:pos x="134" y="188"/>
                </a:cxn>
                <a:cxn ang="0">
                  <a:pos x="54" y="268"/>
                </a:cxn>
                <a:cxn ang="0">
                  <a:pos x="0" y="215"/>
                </a:cxn>
              </a:cxnLst>
              <a:rect l="0" t="0" r="r" b="b"/>
              <a:pathLst>
                <a:path w="268" h="268">
                  <a:moveTo>
                    <a:pt x="0" y="215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1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5"/>
                  </a:lnTo>
                  <a:lnTo>
                    <a:pt x="214" y="268"/>
                  </a:lnTo>
                  <a:lnTo>
                    <a:pt x="134" y="188"/>
                  </a:lnTo>
                  <a:lnTo>
                    <a:pt x="54" y="268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50" y="116"/>
              <a:ext cx="135" cy="152"/>
            </a:xfrm>
            <a:custGeom>
              <a:avLst/>
              <a:gdLst/>
              <a:ahLst/>
              <a:cxnLst>
                <a:cxn ang="0">
                  <a:pos x="966" y="976"/>
                </a:cxn>
                <a:cxn ang="0">
                  <a:pos x="542" y="1077"/>
                </a:cxn>
                <a:cxn ang="0">
                  <a:pos x="0" y="543"/>
                </a:cxn>
                <a:cxn ang="0">
                  <a:pos x="542" y="0"/>
                </a:cxn>
                <a:cxn ang="0">
                  <a:pos x="946" y="129"/>
                </a:cxn>
                <a:cxn ang="0">
                  <a:pos x="811" y="265"/>
                </a:cxn>
                <a:cxn ang="0">
                  <a:pos x="543" y="165"/>
                </a:cxn>
                <a:cxn ang="0">
                  <a:pos x="191" y="531"/>
                </a:cxn>
                <a:cxn ang="0">
                  <a:pos x="543" y="912"/>
                </a:cxn>
                <a:cxn ang="0">
                  <a:pos x="784" y="859"/>
                </a:cxn>
                <a:cxn ang="0">
                  <a:pos x="784" y="617"/>
                </a:cxn>
                <a:cxn ang="0">
                  <a:pos x="574" y="617"/>
                </a:cxn>
                <a:cxn ang="0">
                  <a:pos x="574" y="452"/>
                </a:cxn>
                <a:cxn ang="0">
                  <a:pos x="966" y="452"/>
                </a:cxn>
                <a:cxn ang="0">
                  <a:pos x="966" y="976"/>
                </a:cxn>
              </a:cxnLst>
              <a:rect l="0" t="0" r="r" b="b"/>
              <a:pathLst>
                <a:path w="966" h="1077">
                  <a:moveTo>
                    <a:pt x="966" y="976"/>
                  </a:moveTo>
                  <a:cubicBezTo>
                    <a:pt x="842" y="1043"/>
                    <a:pt x="700" y="1077"/>
                    <a:pt x="542" y="1077"/>
                  </a:cubicBezTo>
                  <a:cubicBezTo>
                    <a:pt x="226" y="1077"/>
                    <a:pt x="0" y="863"/>
                    <a:pt x="0" y="543"/>
                  </a:cubicBezTo>
                  <a:cubicBezTo>
                    <a:pt x="0" y="214"/>
                    <a:pt x="226" y="0"/>
                    <a:pt x="542" y="0"/>
                  </a:cubicBezTo>
                  <a:cubicBezTo>
                    <a:pt x="698" y="0"/>
                    <a:pt x="839" y="33"/>
                    <a:pt x="946" y="129"/>
                  </a:cubicBezTo>
                  <a:cubicBezTo>
                    <a:pt x="811" y="265"/>
                    <a:pt x="811" y="265"/>
                    <a:pt x="811" y="265"/>
                  </a:cubicBezTo>
                  <a:cubicBezTo>
                    <a:pt x="746" y="201"/>
                    <a:pt x="646" y="165"/>
                    <a:pt x="543" y="165"/>
                  </a:cubicBezTo>
                  <a:cubicBezTo>
                    <a:pt x="332" y="165"/>
                    <a:pt x="191" y="327"/>
                    <a:pt x="191" y="531"/>
                  </a:cubicBezTo>
                  <a:cubicBezTo>
                    <a:pt x="191" y="750"/>
                    <a:pt x="332" y="912"/>
                    <a:pt x="543" y="912"/>
                  </a:cubicBezTo>
                  <a:cubicBezTo>
                    <a:pt x="636" y="912"/>
                    <a:pt x="720" y="895"/>
                    <a:pt x="784" y="859"/>
                  </a:cubicBezTo>
                  <a:cubicBezTo>
                    <a:pt x="784" y="617"/>
                    <a:pt x="784" y="617"/>
                    <a:pt x="784" y="617"/>
                  </a:cubicBezTo>
                  <a:cubicBezTo>
                    <a:pt x="574" y="617"/>
                    <a:pt x="574" y="617"/>
                    <a:pt x="574" y="617"/>
                  </a:cubicBezTo>
                  <a:cubicBezTo>
                    <a:pt x="574" y="452"/>
                    <a:pt x="574" y="452"/>
                    <a:pt x="574" y="452"/>
                  </a:cubicBezTo>
                  <a:cubicBezTo>
                    <a:pt x="966" y="452"/>
                    <a:pt x="966" y="452"/>
                    <a:pt x="966" y="452"/>
                  </a:cubicBezTo>
                  <a:lnTo>
                    <a:pt x="966" y="97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809" y="164"/>
              <a:ext cx="99" cy="103"/>
            </a:xfrm>
            <a:custGeom>
              <a:avLst/>
              <a:gdLst/>
              <a:ahLst/>
              <a:cxnLst>
                <a:cxn ang="0">
                  <a:pos x="174" y="426"/>
                </a:cxn>
                <a:cxn ang="0">
                  <a:pos x="361" y="591"/>
                </a:cxn>
                <a:cxn ang="0">
                  <a:pos x="547" y="497"/>
                </a:cxn>
                <a:cxn ang="0">
                  <a:pos x="672" y="591"/>
                </a:cxn>
                <a:cxn ang="0">
                  <a:pos x="378" y="730"/>
                </a:cxn>
                <a:cxn ang="0">
                  <a:pos x="0" y="365"/>
                </a:cxn>
                <a:cxn ang="0">
                  <a:pos x="378" y="0"/>
                </a:cxn>
                <a:cxn ang="0">
                  <a:pos x="704" y="378"/>
                </a:cxn>
                <a:cxn ang="0">
                  <a:pos x="704" y="426"/>
                </a:cxn>
                <a:cxn ang="0">
                  <a:pos x="174" y="426"/>
                </a:cxn>
                <a:cxn ang="0">
                  <a:pos x="530" y="295"/>
                </a:cxn>
                <a:cxn ang="0">
                  <a:pos x="353" y="130"/>
                </a:cxn>
                <a:cxn ang="0">
                  <a:pos x="174" y="295"/>
                </a:cxn>
                <a:cxn ang="0">
                  <a:pos x="530" y="295"/>
                </a:cxn>
              </a:cxnLst>
              <a:rect l="0" t="0" r="r" b="b"/>
              <a:pathLst>
                <a:path w="704" h="730">
                  <a:moveTo>
                    <a:pt x="174" y="426"/>
                  </a:moveTo>
                  <a:cubicBezTo>
                    <a:pt x="185" y="528"/>
                    <a:pt x="263" y="591"/>
                    <a:pt x="361" y="591"/>
                  </a:cubicBezTo>
                  <a:cubicBezTo>
                    <a:pt x="447" y="591"/>
                    <a:pt x="504" y="550"/>
                    <a:pt x="547" y="497"/>
                  </a:cubicBezTo>
                  <a:cubicBezTo>
                    <a:pt x="672" y="591"/>
                    <a:pt x="672" y="591"/>
                    <a:pt x="672" y="591"/>
                  </a:cubicBezTo>
                  <a:cubicBezTo>
                    <a:pt x="591" y="691"/>
                    <a:pt x="488" y="730"/>
                    <a:pt x="378" y="730"/>
                  </a:cubicBezTo>
                  <a:cubicBezTo>
                    <a:pt x="168" y="730"/>
                    <a:pt x="0" y="583"/>
                    <a:pt x="0" y="365"/>
                  </a:cubicBezTo>
                  <a:cubicBezTo>
                    <a:pt x="0" y="146"/>
                    <a:pt x="168" y="0"/>
                    <a:pt x="378" y="0"/>
                  </a:cubicBezTo>
                  <a:cubicBezTo>
                    <a:pt x="572" y="0"/>
                    <a:pt x="704" y="136"/>
                    <a:pt x="704" y="378"/>
                  </a:cubicBezTo>
                  <a:cubicBezTo>
                    <a:pt x="704" y="426"/>
                    <a:pt x="704" y="426"/>
                    <a:pt x="704" y="426"/>
                  </a:cubicBezTo>
                  <a:lnTo>
                    <a:pt x="174" y="426"/>
                  </a:lnTo>
                  <a:close/>
                  <a:moveTo>
                    <a:pt x="530" y="295"/>
                  </a:moveTo>
                  <a:cubicBezTo>
                    <a:pt x="529" y="194"/>
                    <a:pt x="462" y="130"/>
                    <a:pt x="353" y="130"/>
                  </a:cubicBezTo>
                  <a:cubicBezTo>
                    <a:pt x="250" y="130"/>
                    <a:pt x="187" y="195"/>
                    <a:pt x="174" y="295"/>
                  </a:cubicBezTo>
                  <a:lnTo>
                    <a:pt x="530" y="2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930" y="164"/>
              <a:ext cx="151" cy="10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5" y="17"/>
                </a:cxn>
                <a:cxn ang="0">
                  <a:pos x="165" y="126"/>
                </a:cxn>
                <a:cxn ang="0">
                  <a:pos x="168" y="126"/>
                </a:cxn>
                <a:cxn ang="0">
                  <a:pos x="381" y="0"/>
                </a:cxn>
                <a:cxn ang="0">
                  <a:pos x="598" y="129"/>
                </a:cxn>
                <a:cxn ang="0">
                  <a:pos x="827" y="0"/>
                </a:cxn>
                <a:cxn ang="0">
                  <a:pos x="1078" y="298"/>
                </a:cxn>
                <a:cxn ang="0">
                  <a:pos x="1078" y="712"/>
                </a:cxn>
                <a:cxn ang="0">
                  <a:pos x="904" y="712"/>
                </a:cxn>
                <a:cxn ang="0">
                  <a:pos x="904" y="318"/>
                </a:cxn>
                <a:cxn ang="0">
                  <a:pos x="775" y="156"/>
                </a:cxn>
                <a:cxn ang="0">
                  <a:pos x="626" y="336"/>
                </a:cxn>
                <a:cxn ang="0">
                  <a:pos x="626" y="712"/>
                </a:cxn>
                <a:cxn ang="0">
                  <a:pos x="452" y="712"/>
                </a:cxn>
                <a:cxn ang="0">
                  <a:pos x="452" y="298"/>
                </a:cxn>
                <a:cxn ang="0">
                  <a:pos x="333" y="156"/>
                </a:cxn>
                <a:cxn ang="0">
                  <a:pos x="174" y="333"/>
                </a:cxn>
                <a:cxn ang="0">
                  <a:pos x="174" y="712"/>
                </a:cxn>
                <a:cxn ang="0">
                  <a:pos x="0" y="712"/>
                </a:cxn>
                <a:cxn ang="0">
                  <a:pos x="0" y="17"/>
                </a:cxn>
              </a:cxnLst>
              <a:rect l="0" t="0" r="r" b="b"/>
              <a:pathLst>
                <a:path w="1078" h="712">
                  <a:moveTo>
                    <a:pt x="0" y="17"/>
                  </a:moveTo>
                  <a:cubicBezTo>
                    <a:pt x="165" y="17"/>
                    <a:pt x="165" y="17"/>
                    <a:pt x="165" y="1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8" y="126"/>
                    <a:pt x="168" y="126"/>
                    <a:pt x="168" y="126"/>
                  </a:cubicBezTo>
                  <a:cubicBezTo>
                    <a:pt x="198" y="61"/>
                    <a:pt x="265" y="0"/>
                    <a:pt x="381" y="0"/>
                  </a:cubicBezTo>
                  <a:cubicBezTo>
                    <a:pt x="488" y="0"/>
                    <a:pt x="562" y="42"/>
                    <a:pt x="598" y="129"/>
                  </a:cubicBezTo>
                  <a:cubicBezTo>
                    <a:pt x="649" y="40"/>
                    <a:pt x="723" y="0"/>
                    <a:pt x="827" y="0"/>
                  </a:cubicBezTo>
                  <a:cubicBezTo>
                    <a:pt x="1013" y="0"/>
                    <a:pt x="1078" y="132"/>
                    <a:pt x="1078" y="298"/>
                  </a:cubicBezTo>
                  <a:cubicBezTo>
                    <a:pt x="1078" y="712"/>
                    <a:pt x="1078" y="712"/>
                    <a:pt x="1078" y="712"/>
                  </a:cubicBezTo>
                  <a:cubicBezTo>
                    <a:pt x="904" y="712"/>
                    <a:pt x="904" y="712"/>
                    <a:pt x="904" y="712"/>
                  </a:cubicBezTo>
                  <a:cubicBezTo>
                    <a:pt x="904" y="318"/>
                    <a:pt x="904" y="318"/>
                    <a:pt x="904" y="318"/>
                  </a:cubicBezTo>
                  <a:cubicBezTo>
                    <a:pt x="904" y="231"/>
                    <a:pt x="878" y="156"/>
                    <a:pt x="775" y="156"/>
                  </a:cubicBezTo>
                  <a:cubicBezTo>
                    <a:pt x="666" y="156"/>
                    <a:pt x="626" y="246"/>
                    <a:pt x="626" y="336"/>
                  </a:cubicBezTo>
                  <a:cubicBezTo>
                    <a:pt x="626" y="712"/>
                    <a:pt x="626" y="712"/>
                    <a:pt x="626" y="712"/>
                  </a:cubicBezTo>
                  <a:cubicBezTo>
                    <a:pt x="452" y="712"/>
                    <a:pt x="452" y="712"/>
                    <a:pt x="452" y="712"/>
                  </a:cubicBezTo>
                  <a:cubicBezTo>
                    <a:pt x="452" y="298"/>
                    <a:pt x="452" y="298"/>
                    <a:pt x="452" y="298"/>
                  </a:cubicBezTo>
                  <a:cubicBezTo>
                    <a:pt x="452" y="213"/>
                    <a:pt x="417" y="156"/>
                    <a:pt x="333" y="156"/>
                  </a:cubicBezTo>
                  <a:cubicBezTo>
                    <a:pt x="219" y="156"/>
                    <a:pt x="174" y="240"/>
                    <a:pt x="174" y="333"/>
                  </a:cubicBezTo>
                  <a:cubicBezTo>
                    <a:pt x="174" y="712"/>
                    <a:pt x="174" y="712"/>
                    <a:pt x="174" y="712"/>
                  </a:cubicBezTo>
                  <a:cubicBezTo>
                    <a:pt x="0" y="712"/>
                    <a:pt x="0" y="712"/>
                    <a:pt x="0" y="712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103" y="164"/>
              <a:ext cx="99" cy="103"/>
            </a:xfrm>
            <a:custGeom>
              <a:avLst/>
              <a:gdLst/>
              <a:ahLst/>
              <a:cxnLst>
                <a:cxn ang="0">
                  <a:pos x="174" y="426"/>
                </a:cxn>
                <a:cxn ang="0">
                  <a:pos x="361" y="591"/>
                </a:cxn>
                <a:cxn ang="0">
                  <a:pos x="548" y="497"/>
                </a:cxn>
                <a:cxn ang="0">
                  <a:pos x="672" y="591"/>
                </a:cxn>
                <a:cxn ang="0">
                  <a:pos x="378" y="730"/>
                </a:cxn>
                <a:cxn ang="0">
                  <a:pos x="0" y="365"/>
                </a:cxn>
                <a:cxn ang="0">
                  <a:pos x="378" y="0"/>
                </a:cxn>
                <a:cxn ang="0">
                  <a:pos x="704" y="378"/>
                </a:cxn>
                <a:cxn ang="0">
                  <a:pos x="704" y="426"/>
                </a:cxn>
                <a:cxn ang="0">
                  <a:pos x="174" y="426"/>
                </a:cxn>
                <a:cxn ang="0">
                  <a:pos x="530" y="295"/>
                </a:cxn>
                <a:cxn ang="0">
                  <a:pos x="354" y="130"/>
                </a:cxn>
                <a:cxn ang="0">
                  <a:pos x="174" y="295"/>
                </a:cxn>
                <a:cxn ang="0">
                  <a:pos x="530" y="295"/>
                </a:cxn>
              </a:cxnLst>
              <a:rect l="0" t="0" r="r" b="b"/>
              <a:pathLst>
                <a:path w="704" h="730">
                  <a:moveTo>
                    <a:pt x="174" y="426"/>
                  </a:moveTo>
                  <a:cubicBezTo>
                    <a:pt x="185" y="528"/>
                    <a:pt x="264" y="591"/>
                    <a:pt x="361" y="591"/>
                  </a:cubicBezTo>
                  <a:cubicBezTo>
                    <a:pt x="448" y="591"/>
                    <a:pt x="504" y="550"/>
                    <a:pt x="548" y="497"/>
                  </a:cubicBezTo>
                  <a:cubicBezTo>
                    <a:pt x="672" y="591"/>
                    <a:pt x="672" y="591"/>
                    <a:pt x="672" y="591"/>
                  </a:cubicBezTo>
                  <a:cubicBezTo>
                    <a:pt x="591" y="691"/>
                    <a:pt x="488" y="730"/>
                    <a:pt x="378" y="730"/>
                  </a:cubicBezTo>
                  <a:cubicBezTo>
                    <a:pt x="168" y="730"/>
                    <a:pt x="0" y="583"/>
                    <a:pt x="0" y="365"/>
                  </a:cubicBezTo>
                  <a:cubicBezTo>
                    <a:pt x="0" y="146"/>
                    <a:pt x="168" y="0"/>
                    <a:pt x="378" y="0"/>
                  </a:cubicBezTo>
                  <a:cubicBezTo>
                    <a:pt x="572" y="0"/>
                    <a:pt x="704" y="136"/>
                    <a:pt x="704" y="378"/>
                  </a:cubicBezTo>
                  <a:cubicBezTo>
                    <a:pt x="704" y="426"/>
                    <a:pt x="704" y="426"/>
                    <a:pt x="704" y="426"/>
                  </a:cubicBezTo>
                  <a:lnTo>
                    <a:pt x="174" y="426"/>
                  </a:lnTo>
                  <a:close/>
                  <a:moveTo>
                    <a:pt x="530" y="295"/>
                  </a:moveTo>
                  <a:cubicBezTo>
                    <a:pt x="529" y="194"/>
                    <a:pt x="462" y="130"/>
                    <a:pt x="354" y="130"/>
                  </a:cubicBezTo>
                  <a:cubicBezTo>
                    <a:pt x="251" y="130"/>
                    <a:pt x="187" y="195"/>
                    <a:pt x="174" y="295"/>
                  </a:cubicBezTo>
                  <a:lnTo>
                    <a:pt x="530" y="2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1220" y="164"/>
              <a:ext cx="99" cy="103"/>
            </a:xfrm>
            <a:custGeom>
              <a:avLst/>
              <a:gdLst/>
              <a:ahLst/>
              <a:cxnLst>
                <a:cxn ang="0">
                  <a:pos x="174" y="426"/>
                </a:cxn>
                <a:cxn ang="0">
                  <a:pos x="360" y="591"/>
                </a:cxn>
                <a:cxn ang="0">
                  <a:pos x="547" y="497"/>
                </a:cxn>
                <a:cxn ang="0">
                  <a:pos x="672" y="591"/>
                </a:cxn>
                <a:cxn ang="0">
                  <a:pos x="378" y="730"/>
                </a:cxn>
                <a:cxn ang="0">
                  <a:pos x="0" y="365"/>
                </a:cxn>
                <a:cxn ang="0">
                  <a:pos x="378" y="0"/>
                </a:cxn>
                <a:cxn ang="0">
                  <a:pos x="704" y="378"/>
                </a:cxn>
                <a:cxn ang="0">
                  <a:pos x="704" y="426"/>
                </a:cxn>
                <a:cxn ang="0">
                  <a:pos x="174" y="426"/>
                </a:cxn>
                <a:cxn ang="0">
                  <a:pos x="530" y="295"/>
                </a:cxn>
                <a:cxn ang="0">
                  <a:pos x="353" y="130"/>
                </a:cxn>
                <a:cxn ang="0">
                  <a:pos x="174" y="295"/>
                </a:cxn>
                <a:cxn ang="0">
                  <a:pos x="530" y="295"/>
                </a:cxn>
              </a:cxnLst>
              <a:rect l="0" t="0" r="r" b="b"/>
              <a:pathLst>
                <a:path w="704" h="730">
                  <a:moveTo>
                    <a:pt x="174" y="426"/>
                  </a:moveTo>
                  <a:cubicBezTo>
                    <a:pt x="185" y="528"/>
                    <a:pt x="263" y="591"/>
                    <a:pt x="360" y="591"/>
                  </a:cubicBezTo>
                  <a:cubicBezTo>
                    <a:pt x="447" y="591"/>
                    <a:pt x="504" y="550"/>
                    <a:pt x="547" y="497"/>
                  </a:cubicBezTo>
                  <a:cubicBezTo>
                    <a:pt x="672" y="591"/>
                    <a:pt x="672" y="591"/>
                    <a:pt x="672" y="591"/>
                  </a:cubicBezTo>
                  <a:cubicBezTo>
                    <a:pt x="591" y="691"/>
                    <a:pt x="488" y="730"/>
                    <a:pt x="378" y="730"/>
                  </a:cubicBezTo>
                  <a:cubicBezTo>
                    <a:pt x="168" y="730"/>
                    <a:pt x="0" y="583"/>
                    <a:pt x="0" y="365"/>
                  </a:cubicBezTo>
                  <a:cubicBezTo>
                    <a:pt x="0" y="146"/>
                    <a:pt x="168" y="0"/>
                    <a:pt x="378" y="0"/>
                  </a:cubicBezTo>
                  <a:cubicBezTo>
                    <a:pt x="572" y="0"/>
                    <a:pt x="704" y="136"/>
                    <a:pt x="704" y="378"/>
                  </a:cubicBezTo>
                  <a:cubicBezTo>
                    <a:pt x="704" y="426"/>
                    <a:pt x="704" y="426"/>
                    <a:pt x="704" y="426"/>
                  </a:cubicBezTo>
                  <a:lnTo>
                    <a:pt x="174" y="426"/>
                  </a:lnTo>
                  <a:close/>
                  <a:moveTo>
                    <a:pt x="530" y="295"/>
                  </a:moveTo>
                  <a:cubicBezTo>
                    <a:pt x="528" y="194"/>
                    <a:pt x="462" y="130"/>
                    <a:pt x="353" y="130"/>
                  </a:cubicBezTo>
                  <a:cubicBezTo>
                    <a:pt x="250" y="130"/>
                    <a:pt x="187" y="195"/>
                    <a:pt x="174" y="295"/>
                  </a:cubicBezTo>
                  <a:lnTo>
                    <a:pt x="530" y="2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1341" y="164"/>
              <a:ext cx="90" cy="10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5" y="17"/>
                </a:cxn>
                <a:cxn ang="0">
                  <a:pos x="165" y="129"/>
                </a:cxn>
                <a:cxn ang="0">
                  <a:pos x="168" y="129"/>
                </a:cxn>
                <a:cxn ang="0">
                  <a:pos x="381" y="0"/>
                </a:cxn>
                <a:cxn ang="0">
                  <a:pos x="635" y="273"/>
                </a:cxn>
                <a:cxn ang="0">
                  <a:pos x="635" y="712"/>
                </a:cxn>
                <a:cxn ang="0">
                  <a:pos x="461" y="712"/>
                </a:cxn>
                <a:cxn ang="0">
                  <a:pos x="461" y="360"/>
                </a:cxn>
                <a:cxn ang="0">
                  <a:pos x="333" y="156"/>
                </a:cxn>
                <a:cxn ang="0">
                  <a:pos x="174" y="333"/>
                </a:cxn>
                <a:cxn ang="0">
                  <a:pos x="174" y="712"/>
                </a:cxn>
                <a:cxn ang="0">
                  <a:pos x="0" y="712"/>
                </a:cxn>
                <a:cxn ang="0">
                  <a:pos x="0" y="17"/>
                </a:cxn>
              </a:cxnLst>
              <a:rect l="0" t="0" r="r" b="b"/>
              <a:pathLst>
                <a:path w="635" h="712">
                  <a:moveTo>
                    <a:pt x="0" y="17"/>
                  </a:moveTo>
                  <a:cubicBezTo>
                    <a:pt x="165" y="17"/>
                    <a:pt x="165" y="17"/>
                    <a:pt x="165" y="17"/>
                  </a:cubicBezTo>
                  <a:cubicBezTo>
                    <a:pt x="165" y="129"/>
                    <a:pt x="165" y="129"/>
                    <a:pt x="165" y="129"/>
                  </a:cubicBezTo>
                  <a:cubicBezTo>
                    <a:pt x="168" y="129"/>
                    <a:pt x="168" y="129"/>
                    <a:pt x="168" y="129"/>
                  </a:cubicBezTo>
                  <a:cubicBezTo>
                    <a:pt x="200" y="59"/>
                    <a:pt x="265" y="0"/>
                    <a:pt x="381" y="0"/>
                  </a:cubicBezTo>
                  <a:cubicBezTo>
                    <a:pt x="568" y="0"/>
                    <a:pt x="635" y="132"/>
                    <a:pt x="635" y="273"/>
                  </a:cubicBezTo>
                  <a:cubicBezTo>
                    <a:pt x="635" y="712"/>
                    <a:pt x="635" y="712"/>
                    <a:pt x="635" y="712"/>
                  </a:cubicBezTo>
                  <a:cubicBezTo>
                    <a:pt x="461" y="712"/>
                    <a:pt x="461" y="712"/>
                    <a:pt x="461" y="712"/>
                  </a:cubicBezTo>
                  <a:cubicBezTo>
                    <a:pt x="461" y="360"/>
                    <a:pt x="461" y="360"/>
                    <a:pt x="461" y="360"/>
                  </a:cubicBezTo>
                  <a:cubicBezTo>
                    <a:pt x="461" y="284"/>
                    <a:pt x="455" y="156"/>
                    <a:pt x="333" y="156"/>
                  </a:cubicBezTo>
                  <a:cubicBezTo>
                    <a:pt x="219" y="156"/>
                    <a:pt x="174" y="240"/>
                    <a:pt x="174" y="333"/>
                  </a:cubicBezTo>
                  <a:cubicBezTo>
                    <a:pt x="174" y="712"/>
                    <a:pt x="174" y="712"/>
                    <a:pt x="174" y="712"/>
                  </a:cubicBezTo>
                  <a:cubicBezTo>
                    <a:pt x="0" y="712"/>
                    <a:pt x="0" y="712"/>
                    <a:pt x="0" y="712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1447" y="138"/>
              <a:ext cx="71" cy="129"/>
            </a:xfrm>
            <a:custGeom>
              <a:avLst/>
              <a:gdLst/>
              <a:ahLst/>
              <a:cxnLst>
                <a:cxn ang="0">
                  <a:pos x="0" y="349"/>
                </a:cxn>
                <a:cxn ang="0">
                  <a:pos x="0" y="201"/>
                </a:cxn>
                <a:cxn ang="0">
                  <a:pos x="143" y="201"/>
                </a:cxn>
                <a:cxn ang="0">
                  <a:pos x="143" y="0"/>
                </a:cxn>
                <a:cxn ang="0">
                  <a:pos x="317" y="0"/>
                </a:cxn>
                <a:cxn ang="0">
                  <a:pos x="317" y="201"/>
                </a:cxn>
                <a:cxn ang="0">
                  <a:pos x="508" y="201"/>
                </a:cxn>
                <a:cxn ang="0">
                  <a:pos x="508" y="349"/>
                </a:cxn>
                <a:cxn ang="0">
                  <a:pos x="317" y="349"/>
                </a:cxn>
                <a:cxn ang="0">
                  <a:pos x="317" y="653"/>
                </a:cxn>
                <a:cxn ang="0">
                  <a:pos x="414" y="766"/>
                </a:cxn>
                <a:cxn ang="0">
                  <a:pos x="508" y="744"/>
                </a:cxn>
                <a:cxn ang="0">
                  <a:pos x="508" y="891"/>
                </a:cxn>
                <a:cxn ang="0">
                  <a:pos x="371" y="914"/>
                </a:cxn>
                <a:cxn ang="0">
                  <a:pos x="143" y="668"/>
                </a:cxn>
                <a:cxn ang="0">
                  <a:pos x="143" y="349"/>
                </a:cxn>
                <a:cxn ang="0">
                  <a:pos x="0" y="349"/>
                </a:cxn>
              </a:cxnLst>
              <a:rect l="0" t="0" r="r" b="b"/>
              <a:pathLst>
                <a:path w="508" h="914">
                  <a:moveTo>
                    <a:pt x="0" y="349"/>
                  </a:moveTo>
                  <a:cubicBezTo>
                    <a:pt x="0" y="201"/>
                    <a:pt x="0" y="201"/>
                    <a:pt x="0" y="201"/>
                  </a:cubicBezTo>
                  <a:cubicBezTo>
                    <a:pt x="143" y="201"/>
                    <a:pt x="143" y="201"/>
                    <a:pt x="143" y="2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17" y="201"/>
                    <a:pt x="317" y="201"/>
                    <a:pt x="317" y="201"/>
                  </a:cubicBezTo>
                  <a:cubicBezTo>
                    <a:pt x="508" y="201"/>
                    <a:pt x="508" y="201"/>
                    <a:pt x="508" y="201"/>
                  </a:cubicBezTo>
                  <a:cubicBezTo>
                    <a:pt x="508" y="349"/>
                    <a:pt x="508" y="349"/>
                    <a:pt x="508" y="349"/>
                  </a:cubicBezTo>
                  <a:cubicBezTo>
                    <a:pt x="317" y="349"/>
                    <a:pt x="317" y="349"/>
                    <a:pt x="317" y="349"/>
                  </a:cubicBezTo>
                  <a:cubicBezTo>
                    <a:pt x="317" y="653"/>
                    <a:pt x="317" y="653"/>
                    <a:pt x="317" y="653"/>
                  </a:cubicBezTo>
                  <a:cubicBezTo>
                    <a:pt x="317" y="723"/>
                    <a:pt x="337" y="766"/>
                    <a:pt x="414" y="766"/>
                  </a:cubicBezTo>
                  <a:cubicBezTo>
                    <a:pt x="444" y="766"/>
                    <a:pt x="486" y="760"/>
                    <a:pt x="508" y="744"/>
                  </a:cubicBezTo>
                  <a:cubicBezTo>
                    <a:pt x="508" y="891"/>
                    <a:pt x="508" y="891"/>
                    <a:pt x="508" y="891"/>
                  </a:cubicBezTo>
                  <a:cubicBezTo>
                    <a:pt x="472" y="908"/>
                    <a:pt x="411" y="914"/>
                    <a:pt x="371" y="914"/>
                  </a:cubicBezTo>
                  <a:cubicBezTo>
                    <a:pt x="186" y="914"/>
                    <a:pt x="143" y="831"/>
                    <a:pt x="143" y="668"/>
                  </a:cubicBezTo>
                  <a:cubicBezTo>
                    <a:pt x="143" y="349"/>
                    <a:pt x="143" y="349"/>
                    <a:pt x="143" y="349"/>
                  </a:cubicBezTo>
                  <a:lnTo>
                    <a:pt x="0" y="3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1533" y="164"/>
              <a:ext cx="99" cy="103"/>
            </a:xfrm>
            <a:custGeom>
              <a:avLst/>
              <a:gdLst/>
              <a:ahLst/>
              <a:cxnLst>
                <a:cxn ang="0">
                  <a:pos x="173" y="426"/>
                </a:cxn>
                <a:cxn ang="0">
                  <a:pos x="360" y="591"/>
                </a:cxn>
                <a:cxn ang="0">
                  <a:pos x="547" y="497"/>
                </a:cxn>
                <a:cxn ang="0">
                  <a:pos x="672" y="591"/>
                </a:cxn>
                <a:cxn ang="0">
                  <a:pos x="378" y="730"/>
                </a:cxn>
                <a:cxn ang="0">
                  <a:pos x="0" y="365"/>
                </a:cxn>
                <a:cxn ang="0">
                  <a:pos x="378" y="0"/>
                </a:cxn>
                <a:cxn ang="0">
                  <a:pos x="704" y="378"/>
                </a:cxn>
                <a:cxn ang="0">
                  <a:pos x="704" y="426"/>
                </a:cxn>
                <a:cxn ang="0">
                  <a:pos x="173" y="426"/>
                </a:cxn>
                <a:cxn ang="0">
                  <a:pos x="530" y="295"/>
                </a:cxn>
                <a:cxn ang="0">
                  <a:pos x="353" y="130"/>
                </a:cxn>
                <a:cxn ang="0">
                  <a:pos x="173" y="295"/>
                </a:cxn>
                <a:cxn ang="0">
                  <a:pos x="530" y="295"/>
                </a:cxn>
              </a:cxnLst>
              <a:rect l="0" t="0" r="r" b="b"/>
              <a:pathLst>
                <a:path w="704" h="730">
                  <a:moveTo>
                    <a:pt x="173" y="426"/>
                  </a:moveTo>
                  <a:cubicBezTo>
                    <a:pt x="185" y="528"/>
                    <a:pt x="263" y="591"/>
                    <a:pt x="360" y="591"/>
                  </a:cubicBezTo>
                  <a:cubicBezTo>
                    <a:pt x="447" y="591"/>
                    <a:pt x="504" y="550"/>
                    <a:pt x="547" y="497"/>
                  </a:cubicBezTo>
                  <a:cubicBezTo>
                    <a:pt x="672" y="591"/>
                    <a:pt x="672" y="591"/>
                    <a:pt x="672" y="591"/>
                  </a:cubicBezTo>
                  <a:cubicBezTo>
                    <a:pt x="591" y="691"/>
                    <a:pt x="488" y="730"/>
                    <a:pt x="378" y="730"/>
                  </a:cubicBezTo>
                  <a:cubicBezTo>
                    <a:pt x="168" y="730"/>
                    <a:pt x="0" y="583"/>
                    <a:pt x="0" y="365"/>
                  </a:cubicBezTo>
                  <a:cubicBezTo>
                    <a:pt x="0" y="146"/>
                    <a:pt x="168" y="0"/>
                    <a:pt x="378" y="0"/>
                  </a:cubicBezTo>
                  <a:cubicBezTo>
                    <a:pt x="572" y="0"/>
                    <a:pt x="704" y="136"/>
                    <a:pt x="704" y="378"/>
                  </a:cubicBezTo>
                  <a:cubicBezTo>
                    <a:pt x="704" y="426"/>
                    <a:pt x="704" y="426"/>
                    <a:pt x="704" y="426"/>
                  </a:cubicBezTo>
                  <a:lnTo>
                    <a:pt x="173" y="426"/>
                  </a:lnTo>
                  <a:close/>
                  <a:moveTo>
                    <a:pt x="530" y="295"/>
                  </a:moveTo>
                  <a:cubicBezTo>
                    <a:pt x="528" y="194"/>
                    <a:pt x="462" y="130"/>
                    <a:pt x="353" y="130"/>
                  </a:cubicBezTo>
                  <a:cubicBezTo>
                    <a:pt x="250" y="130"/>
                    <a:pt x="186" y="195"/>
                    <a:pt x="173" y="295"/>
                  </a:cubicBezTo>
                  <a:lnTo>
                    <a:pt x="530" y="2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641" y="334"/>
              <a:ext cx="147" cy="145"/>
            </a:xfrm>
            <a:custGeom>
              <a:avLst/>
              <a:gdLst/>
              <a:ahLst/>
              <a:cxnLst>
                <a:cxn ang="0">
                  <a:pos x="63" y="0"/>
                </a:cxn>
                <a:cxn ang="0">
                  <a:pos x="85" y="0"/>
                </a:cxn>
                <a:cxn ang="0">
                  <a:pos x="147" y="145"/>
                </a:cxn>
                <a:cxn ang="0">
                  <a:pos x="118" y="145"/>
                </a:cxn>
                <a:cxn ang="0">
                  <a:pos x="105" y="112"/>
                </a:cxn>
                <a:cxn ang="0">
                  <a:pos x="42" y="112"/>
                </a:cxn>
                <a:cxn ang="0">
                  <a:pos x="29" y="145"/>
                </a:cxn>
                <a:cxn ang="0">
                  <a:pos x="0" y="145"/>
                </a:cxn>
                <a:cxn ang="0">
                  <a:pos x="63" y="0"/>
                </a:cxn>
                <a:cxn ang="0">
                  <a:pos x="96" y="90"/>
                </a:cxn>
                <a:cxn ang="0">
                  <a:pos x="74" y="31"/>
                </a:cxn>
                <a:cxn ang="0">
                  <a:pos x="51" y="90"/>
                </a:cxn>
                <a:cxn ang="0">
                  <a:pos x="96" y="90"/>
                </a:cxn>
              </a:cxnLst>
              <a:rect l="0" t="0" r="r" b="b"/>
              <a:pathLst>
                <a:path w="147" h="145">
                  <a:moveTo>
                    <a:pt x="63" y="0"/>
                  </a:moveTo>
                  <a:lnTo>
                    <a:pt x="85" y="0"/>
                  </a:lnTo>
                  <a:lnTo>
                    <a:pt x="147" y="145"/>
                  </a:lnTo>
                  <a:lnTo>
                    <a:pt x="118" y="145"/>
                  </a:lnTo>
                  <a:lnTo>
                    <a:pt x="105" y="112"/>
                  </a:lnTo>
                  <a:lnTo>
                    <a:pt x="42" y="112"/>
                  </a:lnTo>
                  <a:lnTo>
                    <a:pt x="29" y="145"/>
                  </a:lnTo>
                  <a:lnTo>
                    <a:pt x="0" y="145"/>
                  </a:lnTo>
                  <a:lnTo>
                    <a:pt x="63" y="0"/>
                  </a:lnTo>
                  <a:close/>
                  <a:moveTo>
                    <a:pt x="96" y="90"/>
                  </a:moveTo>
                  <a:lnTo>
                    <a:pt x="74" y="31"/>
                  </a:lnTo>
                  <a:lnTo>
                    <a:pt x="51" y="90"/>
                  </a:lnTo>
                  <a:lnTo>
                    <a:pt x="96" y="9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auto">
            <a:xfrm>
              <a:off x="801" y="378"/>
              <a:ext cx="152" cy="101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5" y="17"/>
                </a:cxn>
                <a:cxn ang="0">
                  <a:pos x="165" y="126"/>
                </a:cxn>
                <a:cxn ang="0">
                  <a:pos x="168" y="126"/>
                </a:cxn>
                <a:cxn ang="0">
                  <a:pos x="381" y="0"/>
                </a:cxn>
                <a:cxn ang="0">
                  <a:pos x="599" y="129"/>
                </a:cxn>
                <a:cxn ang="0">
                  <a:pos x="827" y="0"/>
                </a:cxn>
                <a:cxn ang="0">
                  <a:pos x="1078" y="298"/>
                </a:cxn>
                <a:cxn ang="0">
                  <a:pos x="1078" y="713"/>
                </a:cxn>
                <a:cxn ang="0">
                  <a:pos x="904" y="713"/>
                </a:cxn>
                <a:cxn ang="0">
                  <a:pos x="904" y="319"/>
                </a:cxn>
                <a:cxn ang="0">
                  <a:pos x="775" y="156"/>
                </a:cxn>
                <a:cxn ang="0">
                  <a:pos x="626" y="336"/>
                </a:cxn>
                <a:cxn ang="0">
                  <a:pos x="626" y="713"/>
                </a:cxn>
                <a:cxn ang="0">
                  <a:pos x="452" y="713"/>
                </a:cxn>
                <a:cxn ang="0">
                  <a:pos x="452" y="298"/>
                </a:cxn>
                <a:cxn ang="0">
                  <a:pos x="333" y="156"/>
                </a:cxn>
                <a:cxn ang="0">
                  <a:pos x="174" y="333"/>
                </a:cxn>
                <a:cxn ang="0">
                  <a:pos x="174" y="713"/>
                </a:cxn>
                <a:cxn ang="0">
                  <a:pos x="0" y="713"/>
                </a:cxn>
                <a:cxn ang="0">
                  <a:pos x="0" y="17"/>
                </a:cxn>
              </a:cxnLst>
              <a:rect l="0" t="0" r="r" b="b"/>
              <a:pathLst>
                <a:path w="1078" h="713">
                  <a:moveTo>
                    <a:pt x="0" y="17"/>
                  </a:moveTo>
                  <a:cubicBezTo>
                    <a:pt x="165" y="17"/>
                    <a:pt x="165" y="17"/>
                    <a:pt x="165" y="1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8" y="126"/>
                    <a:pt x="168" y="126"/>
                    <a:pt x="168" y="126"/>
                  </a:cubicBezTo>
                  <a:cubicBezTo>
                    <a:pt x="199" y="61"/>
                    <a:pt x="265" y="0"/>
                    <a:pt x="381" y="0"/>
                  </a:cubicBezTo>
                  <a:cubicBezTo>
                    <a:pt x="488" y="0"/>
                    <a:pt x="562" y="42"/>
                    <a:pt x="599" y="129"/>
                  </a:cubicBezTo>
                  <a:cubicBezTo>
                    <a:pt x="649" y="40"/>
                    <a:pt x="723" y="0"/>
                    <a:pt x="827" y="0"/>
                  </a:cubicBezTo>
                  <a:cubicBezTo>
                    <a:pt x="1013" y="0"/>
                    <a:pt x="1078" y="132"/>
                    <a:pt x="1078" y="298"/>
                  </a:cubicBezTo>
                  <a:cubicBezTo>
                    <a:pt x="1078" y="713"/>
                    <a:pt x="1078" y="713"/>
                    <a:pt x="1078" y="713"/>
                  </a:cubicBezTo>
                  <a:cubicBezTo>
                    <a:pt x="904" y="713"/>
                    <a:pt x="904" y="713"/>
                    <a:pt x="904" y="713"/>
                  </a:cubicBezTo>
                  <a:cubicBezTo>
                    <a:pt x="904" y="319"/>
                    <a:pt x="904" y="319"/>
                    <a:pt x="904" y="319"/>
                  </a:cubicBezTo>
                  <a:cubicBezTo>
                    <a:pt x="904" y="232"/>
                    <a:pt x="878" y="156"/>
                    <a:pt x="775" y="156"/>
                  </a:cubicBezTo>
                  <a:cubicBezTo>
                    <a:pt x="667" y="156"/>
                    <a:pt x="626" y="246"/>
                    <a:pt x="626" y="336"/>
                  </a:cubicBezTo>
                  <a:cubicBezTo>
                    <a:pt x="626" y="713"/>
                    <a:pt x="626" y="713"/>
                    <a:pt x="626" y="713"/>
                  </a:cubicBezTo>
                  <a:cubicBezTo>
                    <a:pt x="452" y="713"/>
                    <a:pt x="452" y="713"/>
                    <a:pt x="452" y="713"/>
                  </a:cubicBezTo>
                  <a:cubicBezTo>
                    <a:pt x="452" y="298"/>
                    <a:pt x="452" y="298"/>
                    <a:pt x="452" y="298"/>
                  </a:cubicBezTo>
                  <a:cubicBezTo>
                    <a:pt x="452" y="213"/>
                    <a:pt x="417" y="156"/>
                    <a:pt x="333" y="156"/>
                  </a:cubicBezTo>
                  <a:cubicBezTo>
                    <a:pt x="219" y="156"/>
                    <a:pt x="174" y="240"/>
                    <a:pt x="174" y="333"/>
                  </a:cubicBezTo>
                  <a:cubicBezTo>
                    <a:pt x="174" y="713"/>
                    <a:pt x="174" y="713"/>
                    <a:pt x="174" y="713"/>
                  </a:cubicBezTo>
                  <a:cubicBezTo>
                    <a:pt x="0" y="713"/>
                    <a:pt x="0" y="713"/>
                    <a:pt x="0" y="71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971" y="378"/>
              <a:ext cx="80" cy="103"/>
            </a:xfrm>
            <a:custGeom>
              <a:avLst/>
              <a:gdLst/>
              <a:ahLst/>
              <a:cxnLst>
                <a:cxn ang="0">
                  <a:pos x="433" y="210"/>
                </a:cxn>
                <a:cxn ang="0">
                  <a:pos x="297" y="139"/>
                </a:cxn>
                <a:cxn ang="0">
                  <a:pos x="195" y="213"/>
                </a:cxn>
                <a:cxn ang="0">
                  <a:pos x="570" y="507"/>
                </a:cxn>
                <a:cxn ang="0">
                  <a:pos x="271" y="730"/>
                </a:cxn>
                <a:cxn ang="0">
                  <a:pos x="0" y="623"/>
                </a:cxn>
                <a:cxn ang="0">
                  <a:pos x="116" y="514"/>
                </a:cxn>
                <a:cxn ang="0">
                  <a:pos x="281" y="600"/>
                </a:cxn>
                <a:cxn ang="0">
                  <a:pos x="397" y="520"/>
                </a:cxn>
                <a:cxn ang="0">
                  <a:pos x="21" y="224"/>
                </a:cxn>
                <a:cxn ang="0">
                  <a:pos x="301" y="0"/>
                </a:cxn>
                <a:cxn ang="0">
                  <a:pos x="549" y="106"/>
                </a:cxn>
                <a:cxn ang="0">
                  <a:pos x="433" y="210"/>
                </a:cxn>
              </a:cxnLst>
              <a:rect l="0" t="0" r="r" b="b"/>
              <a:pathLst>
                <a:path w="570" h="730">
                  <a:moveTo>
                    <a:pt x="433" y="210"/>
                  </a:moveTo>
                  <a:cubicBezTo>
                    <a:pt x="399" y="164"/>
                    <a:pt x="356" y="139"/>
                    <a:pt x="297" y="139"/>
                  </a:cubicBezTo>
                  <a:cubicBezTo>
                    <a:pt x="250" y="139"/>
                    <a:pt x="195" y="161"/>
                    <a:pt x="195" y="213"/>
                  </a:cubicBezTo>
                  <a:cubicBezTo>
                    <a:pt x="195" y="337"/>
                    <a:pt x="570" y="236"/>
                    <a:pt x="570" y="507"/>
                  </a:cubicBezTo>
                  <a:cubicBezTo>
                    <a:pt x="570" y="672"/>
                    <a:pt x="413" y="730"/>
                    <a:pt x="271" y="730"/>
                  </a:cubicBezTo>
                  <a:cubicBezTo>
                    <a:pt x="163" y="730"/>
                    <a:pt x="71" y="702"/>
                    <a:pt x="0" y="623"/>
                  </a:cubicBezTo>
                  <a:cubicBezTo>
                    <a:pt x="116" y="514"/>
                    <a:pt x="116" y="514"/>
                    <a:pt x="116" y="514"/>
                  </a:cubicBezTo>
                  <a:cubicBezTo>
                    <a:pt x="161" y="563"/>
                    <a:pt x="207" y="600"/>
                    <a:pt x="281" y="600"/>
                  </a:cubicBezTo>
                  <a:cubicBezTo>
                    <a:pt x="331" y="600"/>
                    <a:pt x="397" y="575"/>
                    <a:pt x="397" y="520"/>
                  </a:cubicBezTo>
                  <a:cubicBezTo>
                    <a:pt x="397" y="376"/>
                    <a:pt x="21" y="489"/>
                    <a:pt x="21" y="224"/>
                  </a:cubicBezTo>
                  <a:cubicBezTo>
                    <a:pt x="21" y="69"/>
                    <a:pt x="161" y="0"/>
                    <a:pt x="301" y="0"/>
                  </a:cubicBezTo>
                  <a:cubicBezTo>
                    <a:pt x="394" y="0"/>
                    <a:pt x="492" y="29"/>
                    <a:pt x="549" y="106"/>
                  </a:cubicBezTo>
                  <a:lnTo>
                    <a:pt x="433" y="2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1058" y="353"/>
              <a:ext cx="72" cy="128"/>
            </a:xfrm>
            <a:custGeom>
              <a:avLst/>
              <a:gdLst/>
              <a:ahLst/>
              <a:cxnLst>
                <a:cxn ang="0">
                  <a:pos x="0" y="349"/>
                </a:cxn>
                <a:cxn ang="0">
                  <a:pos x="0" y="201"/>
                </a:cxn>
                <a:cxn ang="0">
                  <a:pos x="143" y="201"/>
                </a:cxn>
                <a:cxn ang="0">
                  <a:pos x="143" y="0"/>
                </a:cxn>
                <a:cxn ang="0">
                  <a:pos x="317" y="0"/>
                </a:cxn>
                <a:cxn ang="0">
                  <a:pos x="317" y="201"/>
                </a:cxn>
                <a:cxn ang="0">
                  <a:pos x="509" y="201"/>
                </a:cxn>
                <a:cxn ang="0">
                  <a:pos x="509" y="349"/>
                </a:cxn>
                <a:cxn ang="0">
                  <a:pos x="317" y="349"/>
                </a:cxn>
                <a:cxn ang="0">
                  <a:pos x="317" y="653"/>
                </a:cxn>
                <a:cxn ang="0">
                  <a:pos x="414" y="766"/>
                </a:cxn>
                <a:cxn ang="0">
                  <a:pos x="509" y="744"/>
                </a:cxn>
                <a:cxn ang="0">
                  <a:pos x="509" y="891"/>
                </a:cxn>
                <a:cxn ang="0">
                  <a:pos x="371" y="914"/>
                </a:cxn>
                <a:cxn ang="0">
                  <a:pos x="143" y="668"/>
                </a:cxn>
                <a:cxn ang="0">
                  <a:pos x="143" y="349"/>
                </a:cxn>
                <a:cxn ang="0">
                  <a:pos x="0" y="349"/>
                </a:cxn>
              </a:cxnLst>
              <a:rect l="0" t="0" r="r" b="b"/>
              <a:pathLst>
                <a:path w="509" h="914">
                  <a:moveTo>
                    <a:pt x="0" y="349"/>
                  </a:moveTo>
                  <a:cubicBezTo>
                    <a:pt x="0" y="201"/>
                    <a:pt x="0" y="201"/>
                    <a:pt x="0" y="201"/>
                  </a:cubicBezTo>
                  <a:cubicBezTo>
                    <a:pt x="143" y="201"/>
                    <a:pt x="143" y="201"/>
                    <a:pt x="143" y="201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317" y="0"/>
                    <a:pt x="317" y="0"/>
                    <a:pt x="317" y="0"/>
                  </a:cubicBezTo>
                  <a:cubicBezTo>
                    <a:pt x="317" y="201"/>
                    <a:pt x="317" y="201"/>
                    <a:pt x="317" y="201"/>
                  </a:cubicBezTo>
                  <a:cubicBezTo>
                    <a:pt x="509" y="201"/>
                    <a:pt x="509" y="201"/>
                    <a:pt x="509" y="201"/>
                  </a:cubicBezTo>
                  <a:cubicBezTo>
                    <a:pt x="509" y="349"/>
                    <a:pt x="509" y="349"/>
                    <a:pt x="509" y="349"/>
                  </a:cubicBezTo>
                  <a:cubicBezTo>
                    <a:pt x="317" y="349"/>
                    <a:pt x="317" y="349"/>
                    <a:pt x="317" y="349"/>
                  </a:cubicBezTo>
                  <a:cubicBezTo>
                    <a:pt x="317" y="653"/>
                    <a:pt x="317" y="653"/>
                    <a:pt x="317" y="653"/>
                  </a:cubicBezTo>
                  <a:cubicBezTo>
                    <a:pt x="317" y="723"/>
                    <a:pt x="338" y="766"/>
                    <a:pt x="414" y="766"/>
                  </a:cubicBezTo>
                  <a:cubicBezTo>
                    <a:pt x="445" y="766"/>
                    <a:pt x="487" y="760"/>
                    <a:pt x="509" y="744"/>
                  </a:cubicBezTo>
                  <a:cubicBezTo>
                    <a:pt x="509" y="891"/>
                    <a:pt x="509" y="891"/>
                    <a:pt x="509" y="891"/>
                  </a:cubicBezTo>
                  <a:cubicBezTo>
                    <a:pt x="472" y="908"/>
                    <a:pt x="412" y="914"/>
                    <a:pt x="371" y="914"/>
                  </a:cubicBezTo>
                  <a:cubicBezTo>
                    <a:pt x="187" y="914"/>
                    <a:pt x="143" y="831"/>
                    <a:pt x="143" y="668"/>
                  </a:cubicBezTo>
                  <a:cubicBezTo>
                    <a:pt x="143" y="349"/>
                    <a:pt x="143" y="349"/>
                    <a:pt x="143" y="349"/>
                  </a:cubicBezTo>
                  <a:lnTo>
                    <a:pt x="0" y="34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1144" y="378"/>
              <a:ext cx="99" cy="103"/>
            </a:xfrm>
            <a:custGeom>
              <a:avLst/>
              <a:gdLst/>
              <a:ahLst/>
              <a:cxnLst>
                <a:cxn ang="0">
                  <a:pos x="174" y="426"/>
                </a:cxn>
                <a:cxn ang="0">
                  <a:pos x="361" y="591"/>
                </a:cxn>
                <a:cxn ang="0">
                  <a:pos x="548" y="497"/>
                </a:cxn>
                <a:cxn ang="0">
                  <a:pos x="672" y="591"/>
                </a:cxn>
                <a:cxn ang="0">
                  <a:pos x="378" y="730"/>
                </a:cxn>
                <a:cxn ang="0">
                  <a:pos x="0" y="365"/>
                </a:cxn>
                <a:cxn ang="0">
                  <a:pos x="378" y="0"/>
                </a:cxn>
                <a:cxn ang="0">
                  <a:pos x="704" y="378"/>
                </a:cxn>
                <a:cxn ang="0">
                  <a:pos x="704" y="426"/>
                </a:cxn>
                <a:cxn ang="0">
                  <a:pos x="174" y="426"/>
                </a:cxn>
                <a:cxn ang="0">
                  <a:pos x="530" y="295"/>
                </a:cxn>
                <a:cxn ang="0">
                  <a:pos x="354" y="130"/>
                </a:cxn>
                <a:cxn ang="0">
                  <a:pos x="174" y="295"/>
                </a:cxn>
                <a:cxn ang="0">
                  <a:pos x="530" y="295"/>
                </a:cxn>
              </a:cxnLst>
              <a:rect l="0" t="0" r="r" b="b"/>
              <a:pathLst>
                <a:path w="704" h="730">
                  <a:moveTo>
                    <a:pt x="174" y="426"/>
                  </a:moveTo>
                  <a:cubicBezTo>
                    <a:pt x="186" y="529"/>
                    <a:pt x="264" y="591"/>
                    <a:pt x="361" y="591"/>
                  </a:cubicBezTo>
                  <a:cubicBezTo>
                    <a:pt x="448" y="591"/>
                    <a:pt x="504" y="550"/>
                    <a:pt x="548" y="497"/>
                  </a:cubicBezTo>
                  <a:cubicBezTo>
                    <a:pt x="672" y="591"/>
                    <a:pt x="672" y="591"/>
                    <a:pt x="672" y="591"/>
                  </a:cubicBezTo>
                  <a:cubicBezTo>
                    <a:pt x="591" y="691"/>
                    <a:pt x="488" y="730"/>
                    <a:pt x="378" y="730"/>
                  </a:cubicBezTo>
                  <a:cubicBezTo>
                    <a:pt x="168" y="730"/>
                    <a:pt x="0" y="584"/>
                    <a:pt x="0" y="365"/>
                  </a:cubicBezTo>
                  <a:cubicBezTo>
                    <a:pt x="0" y="146"/>
                    <a:pt x="168" y="0"/>
                    <a:pt x="378" y="0"/>
                  </a:cubicBezTo>
                  <a:cubicBezTo>
                    <a:pt x="572" y="0"/>
                    <a:pt x="704" y="136"/>
                    <a:pt x="704" y="378"/>
                  </a:cubicBezTo>
                  <a:cubicBezTo>
                    <a:pt x="704" y="426"/>
                    <a:pt x="704" y="426"/>
                    <a:pt x="704" y="426"/>
                  </a:cubicBezTo>
                  <a:lnTo>
                    <a:pt x="174" y="426"/>
                  </a:lnTo>
                  <a:close/>
                  <a:moveTo>
                    <a:pt x="530" y="295"/>
                  </a:moveTo>
                  <a:cubicBezTo>
                    <a:pt x="529" y="194"/>
                    <a:pt x="462" y="130"/>
                    <a:pt x="354" y="130"/>
                  </a:cubicBezTo>
                  <a:cubicBezTo>
                    <a:pt x="251" y="130"/>
                    <a:pt x="187" y="195"/>
                    <a:pt x="174" y="295"/>
                  </a:cubicBezTo>
                  <a:lnTo>
                    <a:pt x="530" y="29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>
              <a:off x="1266" y="378"/>
              <a:ext cx="62" cy="101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74" y="17"/>
                </a:cxn>
                <a:cxn ang="0">
                  <a:pos x="174" y="127"/>
                </a:cxn>
                <a:cxn ang="0">
                  <a:pos x="177" y="127"/>
                </a:cxn>
                <a:cxn ang="0">
                  <a:pos x="383" y="0"/>
                </a:cxn>
                <a:cxn ang="0">
                  <a:pos x="445" y="10"/>
                </a:cxn>
                <a:cxn ang="0">
                  <a:pos x="445" y="178"/>
                </a:cxn>
                <a:cxn ang="0">
                  <a:pos x="361" y="165"/>
                </a:cxn>
                <a:cxn ang="0">
                  <a:pos x="174" y="340"/>
                </a:cxn>
                <a:cxn ang="0">
                  <a:pos x="174" y="713"/>
                </a:cxn>
                <a:cxn ang="0">
                  <a:pos x="0" y="713"/>
                </a:cxn>
                <a:cxn ang="0">
                  <a:pos x="0" y="17"/>
                </a:cxn>
              </a:cxnLst>
              <a:rect l="0" t="0" r="r" b="b"/>
              <a:pathLst>
                <a:path w="445" h="713">
                  <a:moveTo>
                    <a:pt x="0" y="17"/>
                  </a:moveTo>
                  <a:cubicBezTo>
                    <a:pt x="174" y="17"/>
                    <a:pt x="174" y="17"/>
                    <a:pt x="174" y="17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7" y="127"/>
                    <a:pt x="177" y="127"/>
                    <a:pt x="177" y="127"/>
                  </a:cubicBezTo>
                  <a:cubicBezTo>
                    <a:pt x="215" y="48"/>
                    <a:pt x="292" y="0"/>
                    <a:pt x="383" y="0"/>
                  </a:cubicBezTo>
                  <a:cubicBezTo>
                    <a:pt x="405" y="0"/>
                    <a:pt x="425" y="4"/>
                    <a:pt x="445" y="10"/>
                  </a:cubicBezTo>
                  <a:cubicBezTo>
                    <a:pt x="445" y="178"/>
                    <a:pt x="445" y="178"/>
                    <a:pt x="445" y="178"/>
                  </a:cubicBezTo>
                  <a:cubicBezTo>
                    <a:pt x="416" y="171"/>
                    <a:pt x="389" y="165"/>
                    <a:pt x="361" y="165"/>
                  </a:cubicBezTo>
                  <a:cubicBezTo>
                    <a:pt x="198" y="165"/>
                    <a:pt x="174" y="303"/>
                    <a:pt x="174" y="340"/>
                  </a:cubicBezTo>
                  <a:cubicBezTo>
                    <a:pt x="174" y="713"/>
                    <a:pt x="174" y="713"/>
                    <a:pt x="174" y="713"/>
                  </a:cubicBezTo>
                  <a:cubicBezTo>
                    <a:pt x="0" y="713"/>
                    <a:pt x="0" y="713"/>
                    <a:pt x="0" y="71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1337" y="325"/>
              <a:ext cx="105" cy="156"/>
            </a:xfrm>
            <a:custGeom>
              <a:avLst/>
              <a:gdLst/>
              <a:ahLst/>
              <a:cxnLst>
                <a:cxn ang="0">
                  <a:pos x="585" y="991"/>
                </a:cxn>
                <a:cxn ang="0">
                  <a:pos x="582" y="991"/>
                </a:cxn>
                <a:cxn ang="0">
                  <a:pos x="343" y="1113"/>
                </a:cxn>
                <a:cxn ang="0">
                  <a:pos x="0" y="748"/>
                </a:cxn>
                <a:cxn ang="0">
                  <a:pos x="336" y="383"/>
                </a:cxn>
                <a:cxn ang="0">
                  <a:pos x="572" y="489"/>
                </a:cxn>
                <a:cxn ang="0">
                  <a:pos x="576" y="489"/>
                </a:cxn>
                <a:cxn ang="0">
                  <a:pos x="576" y="0"/>
                </a:cxn>
                <a:cxn ang="0">
                  <a:pos x="750" y="0"/>
                </a:cxn>
                <a:cxn ang="0">
                  <a:pos x="750" y="1096"/>
                </a:cxn>
                <a:cxn ang="0">
                  <a:pos x="585" y="1096"/>
                </a:cxn>
                <a:cxn ang="0">
                  <a:pos x="585" y="991"/>
                </a:cxn>
                <a:cxn ang="0">
                  <a:pos x="378" y="956"/>
                </a:cxn>
                <a:cxn ang="0">
                  <a:pos x="582" y="748"/>
                </a:cxn>
                <a:cxn ang="0">
                  <a:pos x="378" y="539"/>
                </a:cxn>
                <a:cxn ang="0">
                  <a:pos x="174" y="748"/>
                </a:cxn>
                <a:cxn ang="0">
                  <a:pos x="378" y="956"/>
                </a:cxn>
              </a:cxnLst>
              <a:rect l="0" t="0" r="r" b="b"/>
              <a:pathLst>
                <a:path w="750" h="1113">
                  <a:moveTo>
                    <a:pt x="585" y="991"/>
                  </a:moveTo>
                  <a:cubicBezTo>
                    <a:pt x="582" y="991"/>
                    <a:pt x="582" y="991"/>
                    <a:pt x="582" y="991"/>
                  </a:cubicBezTo>
                  <a:cubicBezTo>
                    <a:pt x="531" y="1075"/>
                    <a:pt x="440" y="1113"/>
                    <a:pt x="343" y="1113"/>
                  </a:cubicBezTo>
                  <a:cubicBezTo>
                    <a:pt x="129" y="1113"/>
                    <a:pt x="0" y="954"/>
                    <a:pt x="0" y="748"/>
                  </a:cubicBezTo>
                  <a:cubicBezTo>
                    <a:pt x="0" y="542"/>
                    <a:pt x="137" y="383"/>
                    <a:pt x="336" y="383"/>
                  </a:cubicBezTo>
                  <a:cubicBezTo>
                    <a:pt x="466" y="383"/>
                    <a:pt x="536" y="444"/>
                    <a:pt x="572" y="489"/>
                  </a:cubicBezTo>
                  <a:cubicBezTo>
                    <a:pt x="576" y="489"/>
                    <a:pt x="576" y="489"/>
                    <a:pt x="576" y="489"/>
                  </a:cubicBezTo>
                  <a:cubicBezTo>
                    <a:pt x="576" y="0"/>
                    <a:pt x="576" y="0"/>
                    <a:pt x="576" y="0"/>
                  </a:cubicBezTo>
                  <a:cubicBezTo>
                    <a:pt x="750" y="0"/>
                    <a:pt x="750" y="0"/>
                    <a:pt x="750" y="0"/>
                  </a:cubicBezTo>
                  <a:cubicBezTo>
                    <a:pt x="750" y="1096"/>
                    <a:pt x="750" y="1096"/>
                    <a:pt x="750" y="1096"/>
                  </a:cubicBezTo>
                  <a:cubicBezTo>
                    <a:pt x="585" y="1096"/>
                    <a:pt x="585" y="1096"/>
                    <a:pt x="585" y="1096"/>
                  </a:cubicBezTo>
                  <a:lnTo>
                    <a:pt x="585" y="991"/>
                  </a:lnTo>
                  <a:close/>
                  <a:moveTo>
                    <a:pt x="378" y="956"/>
                  </a:moveTo>
                  <a:cubicBezTo>
                    <a:pt x="505" y="956"/>
                    <a:pt x="582" y="857"/>
                    <a:pt x="582" y="748"/>
                  </a:cubicBezTo>
                  <a:cubicBezTo>
                    <a:pt x="582" y="639"/>
                    <a:pt x="505" y="539"/>
                    <a:pt x="378" y="539"/>
                  </a:cubicBezTo>
                  <a:cubicBezTo>
                    <a:pt x="250" y="539"/>
                    <a:pt x="174" y="639"/>
                    <a:pt x="174" y="748"/>
                  </a:cubicBezTo>
                  <a:cubicBezTo>
                    <a:pt x="174" y="857"/>
                    <a:pt x="250" y="956"/>
                    <a:pt x="378" y="95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1463" y="378"/>
              <a:ext cx="90" cy="103"/>
            </a:xfrm>
            <a:custGeom>
              <a:avLst/>
              <a:gdLst/>
              <a:ahLst/>
              <a:cxnLst>
                <a:cxn ang="0">
                  <a:pos x="481" y="617"/>
                </a:cxn>
                <a:cxn ang="0">
                  <a:pos x="477" y="617"/>
                </a:cxn>
                <a:cxn ang="0">
                  <a:pos x="254" y="730"/>
                </a:cxn>
                <a:cxn ang="0">
                  <a:pos x="0" y="521"/>
                </a:cxn>
                <a:cxn ang="0">
                  <a:pos x="437" y="279"/>
                </a:cxn>
                <a:cxn ang="0">
                  <a:pos x="481" y="279"/>
                </a:cxn>
                <a:cxn ang="0">
                  <a:pos x="481" y="261"/>
                </a:cxn>
                <a:cxn ang="0">
                  <a:pos x="322" y="130"/>
                </a:cxn>
                <a:cxn ang="0">
                  <a:pos x="136" y="203"/>
                </a:cxn>
                <a:cxn ang="0">
                  <a:pos x="45" y="111"/>
                </a:cxn>
                <a:cxn ang="0">
                  <a:pos x="340" y="0"/>
                </a:cxn>
                <a:cxn ang="0">
                  <a:pos x="637" y="313"/>
                </a:cxn>
                <a:cxn ang="0">
                  <a:pos x="637" y="713"/>
                </a:cxn>
                <a:cxn ang="0">
                  <a:pos x="481" y="713"/>
                </a:cxn>
                <a:cxn ang="0">
                  <a:pos x="481" y="617"/>
                </a:cxn>
                <a:cxn ang="0">
                  <a:pos x="471" y="401"/>
                </a:cxn>
                <a:cxn ang="0">
                  <a:pos x="435" y="401"/>
                </a:cxn>
                <a:cxn ang="0">
                  <a:pos x="174" y="508"/>
                </a:cxn>
                <a:cxn ang="0">
                  <a:pos x="295" y="600"/>
                </a:cxn>
                <a:cxn ang="0">
                  <a:pos x="471" y="440"/>
                </a:cxn>
                <a:cxn ang="0">
                  <a:pos x="471" y="401"/>
                </a:cxn>
              </a:cxnLst>
              <a:rect l="0" t="0" r="r" b="b"/>
              <a:pathLst>
                <a:path w="637" h="730">
                  <a:moveTo>
                    <a:pt x="481" y="617"/>
                  </a:moveTo>
                  <a:cubicBezTo>
                    <a:pt x="477" y="617"/>
                    <a:pt x="477" y="617"/>
                    <a:pt x="477" y="617"/>
                  </a:cubicBezTo>
                  <a:cubicBezTo>
                    <a:pt x="427" y="695"/>
                    <a:pt x="346" y="730"/>
                    <a:pt x="254" y="730"/>
                  </a:cubicBezTo>
                  <a:cubicBezTo>
                    <a:pt x="125" y="730"/>
                    <a:pt x="0" y="659"/>
                    <a:pt x="0" y="521"/>
                  </a:cubicBezTo>
                  <a:cubicBezTo>
                    <a:pt x="0" y="295"/>
                    <a:pt x="264" y="279"/>
                    <a:pt x="437" y="279"/>
                  </a:cubicBezTo>
                  <a:cubicBezTo>
                    <a:pt x="481" y="279"/>
                    <a:pt x="481" y="279"/>
                    <a:pt x="481" y="279"/>
                  </a:cubicBezTo>
                  <a:cubicBezTo>
                    <a:pt x="481" y="261"/>
                    <a:pt x="481" y="261"/>
                    <a:pt x="481" y="261"/>
                  </a:cubicBezTo>
                  <a:cubicBezTo>
                    <a:pt x="481" y="175"/>
                    <a:pt x="414" y="130"/>
                    <a:pt x="322" y="130"/>
                  </a:cubicBezTo>
                  <a:cubicBezTo>
                    <a:pt x="249" y="130"/>
                    <a:pt x="182" y="159"/>
                    <a:pt x="136" y="203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122" y="33"/>
                    <a:pt x="230" y="0"/>
                    <a:pt x="340" y="0"/>
                  </a:cubicBezTo>
                  <a:cubicBezTo>
                    <a:pt x="637" y="0"/>
                    <a:pt x="637" y="214"/>
                    <a:pt x="637" y="313"/>
                  </a:cubicBezTo>
                  <a:cubicBezTo>
                    <a:pt x="637" y="713"/>
                    <a:pt x="637" y="713"/>
                    <a:pt x="637" y="713"/>
                  </a:cubicBezTo>
                  <a:cubicBezTo>
                    <a:pt x="481" y="713"/>
                    <a:pt x="481" y="713"/>
                    <a:pt x="481" y="713"/>
                  </a:cubicBezTo>
                  <a:lnTo>
                    <a:pt x="481" y="617"/>
                  </a:lnTo>
                  <a:close/>
                  <a:moveTo>
                    <a:pt x="471" y="401"/>
                  </a:moveTo>
                  <a:cubicBezTo>
                    <a:pt x="435" y="401"/>
                    <a:pt x="435" y="401"/>
                    <a:pt x="435" y="401"/>
                  </a:cubicBezTo>
                  <a:cubicBezTo>
                    <a:pt x="339" y="401"/>
                    <a:pt x="174" y="408"/>
                    <a:pt x="174" y="508"/>
                  </a:cubicBezTo>
                  <a:cubicBezTo>
                    <a:pt x="174" y="572"/>
                    <a:pt x="239" y="600"/>
                    <a:pt x="295" y="600"/>
                  </a:cubicBezTo>
                  <a:cubicBezTo>
                    <a:pt x="414" y="600"/>
                    <a:pt x="471" y="537"/>
                    <a:pt x="471" y="440"/>
                  </a:cubicBezTo>
                  <a:lnTo>
                    <a:pt x="471" y="40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1578" y="378"/>
              <a:ext cx="152" cy="101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5" y="17"/>
                </a:cxn>
                <a:cxn ang="0">
                  <a:pos x="165" y="126"/>
                </a:cxn>
                <a:cxn ang="0">
                  <a:pos x="168" y="126"/>
                </a:cxn>
                <a:cxn ang="0">
                  <a:pos x="381" y="0"/>
                </a:cxn>
                <a:cxn ang="0">
                  <a:pos x="598" y="129"/>
                </a:cxn>
                <a:cxn ang="0">
                  <a:pos x="827" y="0"/>
                </a:cxn>
                <a:cxn ang="0">
                  <a:pos x="1078" y="298"/>
                </a:cxn>
                <a:cxn ang="0">
                  <a:pos x="1078" y="713"/>
                </a:cxn>
                <a:cxn ang="0">
                  <a:pos x="904" y="713"/>
                </a:cxn>
                <a:cxn ang="0">
                  <a:pos x="904" y="319"/>
                </a:cxn>
                <a:cxn ang="0">
                  <a:pos x="775" y="156"/>
                </a:cxn>
                <a:cxn ang="0">
                  <a:pos x="626" y="336"/>
                </a:cxn>
                <a:cxn ang="0">
                  <a:pos x="626" y="713"/>
                </a:cxn>
                <a:cxn ang="0">
                  <a:pos x="452" y="713"/>
                </a:cxn>
                <a:cxn ang="0">
                  <a:pos x="452" y="298"/>
                </a:cxn>
                <a:cxn ang="0">
                  <a:pos x="333" y="156"/>
                </a:cxn>
                <a:cxn ang="0">
                  <a:pos x="174" y="333"/>
                </a:cxn>
                <a:cxn ang="0">
                  <a:pos x="174" y="713"/>
                </a:cxn>
                <a:cxn ang="0">
                  <a:pos x="0" y="713"/>
                </a:cxn>
                <a:cxn ang="0">
                  <a:pos x="0" y="17"/>
                </a:cxn>
              </a:cxnLst>
              <a:rect l="0" t="0" r="r" b="b"/>
              <a:pathLst>
                <a:path w="1078" h="713">
                  <a:moveTo>
                    <a:pt x="0" y="17"/>
                  </a:moveTo>
                  <a:cubicBezTo>
                    <a:pt x="165" y="17"/>
                    <a:pt x="165" y="17"/>
                    <a:pt x="165" y="17"/>
                  </a:cubicBezTo>
                  <a:cubicBezTo>
                    <a:pt x="165" y="126"/>
                    <a:pt x="165" y="126"/>
                    <a:pt x="165" y="126"/>
                  </a:cubicBezTo>
                  <a:cubicBezTo>
                    <a:pt x="168" y="126"/>
                    <a:pt x="168" y="126"/>
                    <a:pt x="168" y="126"/>
                  </a:cubicBezTo>
                  <a:cubicBezTo>
                    <a:pt x="199" y="61"/>
                    <a:pt x="265" y="0"/>
                    <a:pt x="381" y="0"/>
                  </a:cubicBezTo>
                  <a:cubicBezTo>
                    <a:pt x="488" y="0"/>
                    <a:pt x="562" y="42"/>
                    <a:pt x="598" y="129"/>
                  </a:cubicBezTo>
                  <a:cubicBezTo>
                    <a:pt x="649" y="40"/>
                    <a:pt x="723" y="0"/>
                    <a:pt x="827" y="0"/>
                  </a:cubicBezTo>
                  <a:cubicBezTo>
                    <a:pt x="1013" y="0"/>
                    <a:pt x="1078" y="132"/>
                    <a:pt x="1078" y="298"/>
                  </a:cubicBezTo>
                  <a:cubicBezTo>
                    <a:pt x="1078" y="713"/>
                    <a:pt x="1078" y="713"/>
                    <a:pt x="1078" y="713"/>
                  </a:cubicBezTo>
                  <a:cubicBezTo>
                    <a:pt x="904" y="713"/>
                    <a:pt x="904" y="713"/>
                    <a:pt x="904" y="713"/>
                  </a:cubicBezTo>
                  <a:cubicBezTo>
                    <a:pt x="904" y="319"/>
                    <a:pt x="904" y="319"/>
                    <a:pt x="904" y="319"/>
                  </a:cubicBezTo>
                  <a:cubicBezTo>
                    <a:pt x="904" y="232"/>
                    <a:pt x="878" y="156"/>
                    <a:pt x="775" y="156"/>
                  </a:cubicBezTo>
                  <a:cubicBezTo>
                    <a:pt x="666" y="156"/>
                    <a:pt x="626" y="246"/>
                    <a:pt x="626" y="336"/>
                  </a:cubicBezTo>
                  <a:cubicBezTo>
                    <a:pt x="626" y="713"/>
                    <a:pt x="626" y="713"/>
                    <a:pt x="626" y="713"/>
                  </a:cubicBezTo>
                  <a:cubicBezTo>
                    <a:pt x="452" y="713"/>
                    <a:pt x="452" y="713"/>
                    <a:pt x="452" y="713"/>
                  </a:cubicBezTo>
                  <a:cubicBezTo>
                    <a:pt x="452" y="298"/>
                    <a:pt x="452" y="298"/>
                    <a:pt x="452" y="298"/>
                  </a:cubicBezTo>
                  <a:cubicBezTo>
                    <a:pt x="452" y="213"/>
                    <a:pt x="417" y="156"/>
                    <a:pt x="333" y="156"/>
                  </a:cubicBezTo>
                  <a:cubicBezTo>
                    <a:pt x="219" y="156"/>
                    <a:pt x="174" y="240"/>
                    <a:pt x="174" y="333"/>
                  </a:cubicBezTo>
                  <a:cubicBezTo>
                    <a:pt x="174" y="713"/>
                    <a:pt x="174" y="713"/>
                    <a:pt x="174" y="713"/>
                  </a:cubicBezTo>
                  <a:cubicBezTo>
                    <a:pt x="0" y="713"/>
                    <a:pt x="0" y="713"/>
                    <a:pt x="0" y="713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</p:grpSp>
      <p:grpSp>
        <p:nvGrpSpPr>
          <p:cNvPr id="27" name="Groep 11"/>
          <p:cNvGrpSpPr/>
          <p:nvPr/>
        </p:nvGrpSpPr>
        <p:grpSpPr>
          <a:xfrm>
            <a:off x="243417" y="163513"/>
            <a:ext cx="567267" cy="1447800"/>
            <a:chOff x="182563" y="163513"/>
            <a:chExt cx="425450" cy="1447800"/>
          </a:xfrm>
          <a:solidFill>
            <a:srgbClr val="FF0000"/>
          </a:solidFill>
        </p:grpSpPr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82563" y="1185863"/>
              <a:ext cx="425450" cy="425450"/>
            </a:xfrm>
            <a:custGeom>
              <a:avLst/>
              <a:gdLst/>
              <a:ahLst/>
              <a:cxnLst>
                <a:cxn ang="0">
                  <a:pos x="0" y="214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0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4"/>
                </a:cxn>
                <a:cxn ang="0">
                  <a:pos x="214" y="268"/>
                </a:cxn>
                <a:cxn ang="0">
                  <a:pos x="134" y="187"/>
                </a:cxn>
                <a:cxn ang="0">
                  <a:pos x="54" y="268"/>
                </a:cxn>
                <a:cxn ang="0">
                  <a:pos x="0" y="214"/>
                </a:cxn>
              </a:cxnLst>
              <a:rect l="0" t="0" r="r" b="b"/>
              <a:pathLst>
                <a:path w="268" h="268">
                  <a:moveTo>
                    <a:pt x="0" y="214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0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4"/>
                  </a:lnTo>
                  <a:lnTo>
                    <a:pt x="214" y="268"/>
                  </a:lnTo>
                  <a:lnTo>
                    <a:pt x="134" y="187"/>
                  </a:lnTo>
                  <a:lnTo>
                    <a:pt x="54" y="268"/>
                  </a:lnTo>
                  <a:lnTo>
                    <a:pt x="0" y="2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182563" y="163513"/>
              <a:ext cx="425450" cy="425450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1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5"/>
                </a:cxn>
                <a:cxn ang="0">
                  <a:pos x="214" y="268"/>
                </a:cxn>
                <a:cxn ang="0">
                  <a:pos x="134" y="188"/>
                </a:cxn>
                <a:cxn ang="0">
                  <a:pos x="54" y="268"/>
                </a:cxn>
                <a:cxn ang="0">
                  <a:pos x="0" y="215"/>
                </a:cxn>
              </a:cxnLst>
              <a:rect l="0" t="0" r="r" b="b"/>
              <a:pathLst>
                <a:path w="268" h="268">
                  <a:moveTo>
                    <a:pt x="0" y="215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1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5"/>
                  </a:lnTo>
                  <a:lnTo>
                    <a:pt x="214" y="268"/>
                  </a:lnTo>
                  <a:lnTo>
                    <a:pt x="134" y="188"/>
                  </a:lnTo>
                  <a:lnTo>
                    <a:pt x="54" y="268"/>
                  </a:lnTo>
                  <a:lnTo>
                    <a:pt x="0" y="2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182563" y="674688"/>
              <a:ext cx="425450" cy="425450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1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5"/>
                </a:cxn>
                <a:cxn ang="0">
                  <a:pos x="214" y="268"/>
                </a:cxn>
                <a:cxn ang="0">
                  <a:pos x="134" y="188"/>
                </a:cxn>
                <a:cxn ang="0">
                  <a:pos x="54" y="268"/>
                </a:cxn>
                <a:cxn ang="0">
                  <a:pos x="0" y="215"/>
                </a:cxn>
              </a:cxnLst>
              <a:rect l="0" t="0" r="r" b="b"/>
              <a:pathLst>
                <a:path w="268" h="268">
                  <a:moveTo>
                    <a:pt x="0" y="215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1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5"/>
                  </a:lnTo>
                  <a:lnTo>
                    <a:pt x="214" y="268"/>
                  </a:lnTo>
                  <a:lnTo>
                    <a:pt x="134" y="188"/>
                  </a:lnTo>
                  <a:lnTo>
                    <a:pt x="54" y="268"/>
                  </a:lnTo>
                  <a:lnTo>
                    <a:pt x="0" y="2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</p:grpSp>
      <p:pic>
        <p:nvPicPr>
          <p:cNvPr id="31" name="Picture 3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1" y="866775"/>
            <a:ext cx="1706033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ijdelijke aanduiding voor titel 1"/>
          <p:cNvSpPr>
            <a:spLocks noGrp="1"/>
          </p:cNvSpPr>
          <p:nvPr>
            <p:ph type="ctrTitle"/>
          </p:nvPr>
        </p:nvSpPr>
        <p:spPr>
          <a:xfrm>
            <a:off x="1308100" y="1758950"/>
            <a:ext cx="9789584" cy="1835150"/>
          </a:xfrm>
        </p:spPr>
        <p:txBody>
          <a:bodyPr/>
          <a:lstStyle>
            <a:lvl1pPr>
              <a:defRPr sz="5500" smtClean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308100" y="3602038"/>
            <a:ext cx="9789584" cy="1752600"/>
          </a:xfrm>
        </p:spPr>
        <p:txBody>
          <a:bodyPr/>
          <a:lstStyle>
            <a:lvl1pPr>
              <a:defRPr sz="350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2" name="Rectangle 3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1178984" y="6354764"/>
            <a:ext cx="2844800" cy="3635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bg1"/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fld id="{E10D64CD-66CB-4D0C-B453-1C35A35D0FFD}" type="datetime4">
              <a:rPr lang="nl-NL"/>
              <a:pPr>
                <a:defRPr/>
              </a:pPr>
              <a:t>15 maart 2018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7647424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1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4231189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(klein) links,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83912" y="2053441"/>
            <a:ext cx="5904000" cy="4608000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1094400" y="2124000"/>
            <a:ext cx="4358400" cy="4248000"/>
          </a:xfrm>
        </p:spPr>
        <p:txBody>
          <a:bodyPr rtlCol="0">
            <a:noAutofit/>
          </a:bodyPr>
          <a:lstStyle>
            <a:lvl1pPr>
              <a:defRPr b="0" baseline="0"/>
            </a:lvl1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88254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(breed) links,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919868" y="2053441"/>
            <a:ext cx="2736000" cy="4176000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1022400" y="2124000"/>
            <a:ext cx="7627200" cy="3812400"/>
          </a:xfrm>
        </p:spPr>
        <p:txBody>
          <a:bodyPr rtlCol="0">
            <a:noAutofit/>
          </a:bodyPr>
          <a:lstStyle>
            <a:lvl1pPr>
              <a:defRPr b="0" baseline="0"/>
            </a:lvl1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244638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(hoog) links,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054356" y="2053441"/>
            <a:ext cx="3671656" cy="4608000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1056000" y="0"/>
            <a:ext cx="6600000" cy="6858000"/>
          </a:xfrm>
        </p:spPr>
        <p:txBody>
          <a:bodyPr rtlCol="0">
            <a:noAutofit/>
          </a:bodyPr>
          <a:lstStyle>
            <a:lvl1pPr>
              <a:defRPr b="0" baseline="0"/>
            </a:lvl1pPr>
          </a:lstStyle>
          <a:p>
            <a:pPr lvl="0"/>
            <a:r>
              <a:rPr lang="nl-NL" noProof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420529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/>
          <p:cNvSpPr>
            <a:spLocks noGrp="1"/>
          </p:cNvSpPr>
          <p:nvPr>
            <p:ph sz="quarter" idx="13"/>
          </p:nvPr>
        </p:nvSpPr>
        <p:spPr>
          <a:xfrm>
            <a:off x="6274628" y="3366000"/>
            <a:ext cx="4896000" cy="2786400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  <p:sp>
        <p:nvSpPr>
          <p:cNvPr id="11" name="Tijdelijke aanduiding voor inhoud 10"/>
          <p:cNvSpPr>
            <a:spLocks noGrp="1"/>
          </p:cNvSpPr>
          <p:nvPr>
            <p:ph sz="quarter" idx="14"/>
          </p:nvPr>
        </p:nvSpPr>
        <p:spPr>
          <a:xfrm>
            <a:off x="1042628" y="3366000"/>
            <a:ext cx="4896000" cy="2786400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042628" y="1998333"/>
            <a:ext cx="101280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03475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1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814167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me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485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518" y="1998663"/>
            <a:ext cx="10126133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1041400" y="3367088"/>
            <a:ext cx="4961467" cy="2787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206067" y="3367088"/>
            <a:ext cx="4963584" cy="278765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668647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xmlns="" id="{B1E1C476-9157-445C-B81D-2A955D50D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xmlns="" id="{6FAA3F3F-A9B2-4A31-9A96-DA671ADE9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C0A53F17-D48E-4C95-92C6-3CD30DE213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04536-8B32-4EB5-8C51-F17725B1A227}" type="datetimeFigureOut">
              <a:rPr lang="nl-NL" smtClean="0"/>
              <a:t>15-3-2018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E8908928-97A6-44CF-9C7C-8517974E1C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51FC1F4A-2D30-47D8-8809-07D5DEEEE1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450027-95BB-4DB7-8DBE-72CF120AF8C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655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ep 11"/>
          <p:cNvGrpSpPr/>
          <p:nvPr/>
        </p:nvGrpSpPr>
        <p:grpSpPr>
          <a:xfrm>
            <a:off x="251610" y="166652"/>
            <a:ext cx="548836" cy="1436760"/>
            <a:chOff x="182563" y="163513"/>
            <a:chExt cx="425450" cy="1447800"/>
          </a:xfrm>
          <a:solidFill>
            <a:srgbClr val="FF0000"/>
          </a:solidFill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182563" y="1185863"/>
              <a:ext cx="425450" cy="425450"/>
            </a:xfrm>
            <a:custGeom>
              <a:avLst/>
              <a:gdLst/>
              <a:ahLst/>
              <a:cxnLst>
                <a:cxn ang="0">
                  <a:pos x="0" y="214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0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4"/>
                </a:cxn>
                <a:cxn ang="0">
                  <a:pos x="214" y="268"/>
                </a:cxn>
                <a:cxn ang="0">
                  <a:pos x="134" y="187"/>
                </a:cxn>
                <a:cxn ang="0">
                  <a:pos x="54" y="268"/>
                </a:cxn>
                <a:cxn ang="0">
                  <a:pos x="0" y="214"/>
                </a:cxn>
              </a:cxnLst>
              <a:rect l="0" t="0" r="r" b="b"/>
              <a:pathLst>
                <a:path w="268" h="268">
                  <a:moveTo>
                    <a:pt x="0" y="214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0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4"/>
                  </a:lnTo>
                  <a:lnTo>
                    <a:pt x="214" y="268"/>
                  </a:lnTo>
                  <a:lnTo>
                    <a:pt x="134" y="187"/>
                  </a:lnTo>
                  <a:lnTo>
                    <a:pt x="54" y="268"/>
                  </a:lnTo>
                  <a:lnTo>
                    <a:pt x="0" y="2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182563" y="163513"/>
              <a:ext cx="425450" cy="425450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1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5"/>
                </a:cxn>
                <a:cxn ang="0">
                  <a:pos x="214" y="268"/>
                </a:cxn>
                <a:cxn ang="0">
                  <a:pos x="134" y="188"/>
                </a:cxn>
                <a:cxn ang="0">
                  <a:pos x="54" y="268"/>
                </a:cxn>
                <a:cxn ang="0">
                  <a:pos x="0" y="215"/>
                </a:cxn>
              </a:cxnLst>
              <a:rect l="0" t="0" r="r" b="b"/>
              <a:pathLst>
                <a:path w="268" h="268">
                  <a:moveTo>
                    <a:pt x="0" y="215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1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5"/>
                  </a:lnTo>
                  <a:lnTo>
                    <a:pt x="214" y="268"/>
                  </a:lnTo>
                  <a:lnTo>
                    <a:pt x="134" y="188"/>
                  </a:lnTo>
                  <a:lnTo>
                    <a:pt x="54" y="268"/>
                  </a:lnTo>
                  <a:lnTo>
                    <a:pt x="0" y="2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182563" y="674688"/>
              <a:ext cx="425450" cy="425450"/>
            </a:xfrm>
            <a:custGeom>
              <a:avLst/>
              <a:gdLst/>
              <a:ahLst/>
              <a:cxnLst>
                <a:cxn ang="0">
                  <a:pos x="0" y="215"/>
                </a:cxn>
                <a:cxn ang="0">
                  <a:pos x="81" y="134"/>
                </a:cxn>
                <a:cxn ang="0">
                  <a:pos x="0" y="54"/>
                </a:cxn>
                <a:cxn ang="0">
                  <a:pos x="54" y="0"/>
                </a:cxn>
                <a:cxn ang="0">
                  <a:pos x="134" y="81"/>
                </a:cxn>
                <a:cxn ang="0">
                  <a:pos x="214" y="0"/>
                </a:cxn>
                <a:cxn ang="0">
                  <a:pos x="268" y="54"/>
                </a:cxn>
                <a:cxn ang="0">
                  <a:pos x="188" y="134"/>
                </a:cxn>
                <a:cxn ang="0">
                  <a:pos x="268" y="215"/>
                </a:cxn>
                <a:cxn ang="0">
                  <a:pos x="214" y="268"/>
                </a:cxn>
                <a:cxn ang="0">
                  <a:pos x="134" y="188"/>
                </a:cxn>
                <a:cxn ang="0">
                  <a:pos x="54" y="268"/>
                </a:cxn>
                <a:cxn ang="0">
                  <a:pos x="0" y="215"/>
                </a:cxn>
              </a:cxnLst>
              <a:rect l="0" t="0" r="r" b="b"/>
              <a:pathLst>
                <a:path w="268" h="268">
                  <a:moveTo>
                    <a:pt x="0" y="215"/>
                  </a:moveTo>
                  <a:lnTo>
                    <a:pt x="81" y="134"/>
                  </a:lnTo>
                  <a:lnTo>
                    <a:pt x="0" y="54"/>
                  </a:lnTo>
                  <a:lnTo>
                    <a:pt x="54" y="0"/>
                  </a:lnTo>
                  <a:lnTo>
                    <a:pt x="134" y="81"/>
                  </a:lnTo>
                  <a:lnTo>
                    <a:pt x="214" y="0"/>
                  </a:lnTo>
                  <a:lnTo>
                    <a:pt x="268" y="54"/>
                  </a:lnTo>
                  <a:lnTo>
                    <a:pt x="188" y="134"/>
                  </a:lnTo>
                  <a:lnTo>
                    <a:pt x="268" y="215"/>
                  </a:lnTo>
                  <a:lnTo>
                    <a:pt x="214" y="268"/>
                  </a:lnTo>
                  <a:lnTo>
                    <a:pt x="134" y="188"/>
                  </a:lnTo>
                  <a:lnTo>
                    <a:pt x="54" y="268"/>
                  </a:lnTo>
                  <a:lnTo>
                    <a:pt x="0" y="21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l-NL" sz="1800">
                <a:latin typeface="+mn-lt"/>
                <a:cs typeface="+mn-cs"/>
              </a:endParaRPr>
            </a:p>
          </p:txBody>
        </p:sp>
      </p:grpSp>
      <p:sp>
        <p:nvSpPr>
          <p:cNvPr id="1027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043518" y="1998663"/>
            <a:ext cx="1012613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1"/>
              <a:t>Klik om de stijl te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1041400" y="3367088"/>
            <a:ext cx="10128251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6795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accent1"/>
          </a:solidFill>
          <a:latin typeface="Corbel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Font typeface="Arial" charset="0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Font typeface="Arial" charset="0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215900" indent="-2159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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431800" indent="-215900" algn="l" rtl="0" eaLnBrk="0" fontAlgn="base" hangingPunct="0">
        <a:spcBef>
          <a:spcPct val="0"/>
        </a:spcBef>
        <a:spcAft>
          <a:spcPct val="0"/>
        </a:spcAft>
        <a:buFont typeface="Corbe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647700" indent="-215900" algn="l" rtl="0" eaLnBrk="0" fontAlgn="base" hangingPunct="0">
        <a:spcBef>
          <a:spcPct val="0"/>
        </a:spcBef>
        <a:spcAft>
          <a:spcPct val="0"/>
        </a:spcAft>
        <a:buFont typeface="Corbel" pitchFamily="34" charset="0"/>
        <a:buChar char="‐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16000" indent="0" algn="l" defTabSz="914400" rtl="0" eaLnBrk="1" latinLnBrk="0" hangingPunct="1">
        <a:spcBef>
          <a:spcPts val="0"/>
        </a:spcBef>
        <a:buFont typeface="Arial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432000" indent="0" algn="l" defTabSz="914400" rtl="0" eaLnBrk="1" latinLnBrk="0" hangingPunct="1">
        <a:spcBef>
          <a:spcPts val="0"/>
        </a:spcBef>
        <a:buFont typeface="Arial" pitchFamily="34" charset="0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648000" indent="0" algn="l" defTabSz="914400" rtl="0" eaLnBrk="1" latinLnBrk="0" hangingPunct="1"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13" Type="http://schemas.openxmlformats.org/officeDocument/2006/relationships/image" Target="../media/image63.jpeg"/><Relationship Id="rId3" Type="http://schemas.openxmlformats.org/officeDocument/2006/relationships/image" Target="../media/image53.png"/><Relationship Id="rId7" Type="http://schemas.openxmlformats.org/officeDocument/2006/relationships/image" Target="../media/image57.JPG"/><Relationship Id="rId12" Type="http://schemas.openxmlformats.org/officeDocument/2006/relationships/image" Target="../media/image62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Relationship Id="rId14" Type="http://schemas.openxmlformats.org/officeDocument/2006/relationships/image" Target="../media/image6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TS"/><Relationship Id="rId1" Type="http://schemas.microsoft.com/office/2007/relationships/media" Target="../media/media1.MTS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g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09AE5AF5-56D9-42D2-A581-0DF91FEBC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197" y="0"/>
            <a:ext cx="967960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8F4F574B-2BA5-4841-8ACB-FB751E5686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2708" y="1940310"/>
            <a:ext cx="8326582" cy="1459490"/>
          </a:xfrm>
        </p:spPr>
        <p:txBody>
          <a:bodyPr>
            <a:normAutofit/>
          </a:bodyPr>
          <a:lstStyle/>
          <a:p>
            <a:r>
              <a:rPr lang="nl-NL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How to </a:t>
            </a:r>
            <a:r>
              <a:rPr lang="nl-NL" sz="44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conduct</a:t>
            </a:r>
            <a:r>
              <a:rPr lang="nl-NL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 a census of Swifts in a </a:t>
            </a:r>
            <a:r>
              <a:rPr lang="nl-NL" sz="4400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city</a:t>
            </a:r>
            <a:r>
              <a:rPr lang="nl-NL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, like Amsterdam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6251FE3A-B27F-494C-889C-DF72226EFA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Gert de Jong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xmlns="" id="{D949116D-28C7-465C-AE2A-705075F40603}"/>
              </a:ext>
            </a:extLst>
          </p:cNvPr>
          <p:cNvSpPr txBox="1"/>
          <p:nvPr/>
        </p:nvSpPr>
        <p:spPr>
          <a:xfrm>
            <a:off x="7463790" y="6286430"/>
            <a:ext cx="2577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Photo’s</a:t>
            </a:r>
            <a:r>
              <a:rPr lang="nl-NL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by Koen Wonders</a:t>
            </a:r>
          </a:p>
        </p:txBody>
      </p:sp>
    </p:spTree>
    <p:extLst>
      <p:ext uri="{BB962C8B-B14F-4D97-AF65-F5344CB8AC3E}">
        <p14:creationId xmlns:p14="http://schemas.microsoft.com/office/powerpoint/2010/main" val="683436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F06B203-29E2-49C8-937F-AE95F2E30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18"/>
            <a:ext cx="10515600" cy="717551"/>
          </a:xfrm>
        </p:spPr>
        <p:txBody>
          <a:bodyPr>
            <a:normAutofit/>
          </a:bodyPr>
          <a:lstStyle/>
          <a:p>
            <a:r>
              <a:rPr lang="nl-NL" sz="4000" dirty="0"/>
              <a:t>Survey or census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D85E28B-55FB-49ED-9FB2-2BE06D9F0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4696"/>
            <a:ext cx="6153923" cy="5440226"/>
          </a:xfrm>
        </p:spPr>
        <p:txBody>
          <a:bodyPr>
            <a:normAutofit fontScale="47500" lnSpcReduction="20000"/>
          </a:bodyPr>
          <a:lstStyle/>
          <a:p>
            <a:r>
              <a:rPr lang="nl-NL" sz="6000" dirty="0"/>
              <a:t>Census = a type of survey, </a:t>
            </a:r>
            <a:r>
              <a:rPr lang="nl-NL" sz="6000" dirty="0" err="1"/>
              <a:t>counting</a:t>
            </a:r>
            <a:r>
              <a:rPr lang="nl-NL" sz="6000" dirty="0"/>
              <a:t> the total </a:t>
            </a:r>
            <a:r>
              <a:rPr lang="nl-NL" sz="6000" dirty="0" err="1"/>
              <a:t>numbers</a:t>
            </a:r>
            <a:r>
              <a:rPr lang="nl-NL" sz="6000" dirty="0"/>
              <a:t> in </a:t>
            </a:r>
            <a:r>
              <a:rPr lang="nl-NL" sz="6000" dirty="0" err="1"/>
              <a:t>an</a:t>
            </a:r>
            <a:r>
              <a:rPr lang="nl-NL" sz="6000" dirty="0"/>
              <a:t> area</a:t>
            </a:r>
          </a:p>
          <a:p>
            <a:endParaRPr lang="nl-NL" sz="3400" dirty="0"/>
          </a:p>
          <a:p>
            <a:r>
              <a:rPr lang="nl-NL" sz="5100" dirty="0"/>
              <a:t>We </a:t>
            </a:r>
            <a:r>
              <a:rPr lang="nl-NL" sz="5100" dirty="0" err="1"/>
              <a:t>count</a:t>
            </a:r>
            <a:r>
              <a:rPr lang="nl-NL" sz="5100" dirty="0"/>
              <a:t> </a:t>
            </a:r>
            <a:r>
              <a:rPr lang="nl-NL" sz="5100" u="sng" dirty="0" err="1"/>
              <a:t>active</a:t>
            </a:r>
            <a:r>
              <a:rPr lang="nl-NL" sz="5100" u="sng" dirty="0"/>
              <a:t> </a:t>
            </a:r>
            <a:r>
              <a:rPr lang="nl-NL" sz="5100" u="sng" dirty="0" err="1"/>
              <a:t>nests</a:t>
            </a:r>
            <a:r>
              <a:rPr lang="nl-NL" sz="5100" dirty="0"/>
              <a:t> = breeding pairs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sz="59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nl-NL" sz="5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nl-NL" sz="5100" dirty="0"/>
              <a:t>1. Legal </a:t>
            </a:r>
            <a:r>
              <a:rPr lang="nl-NL" sz="5100" dirty="0" err="1"/>
              <a:t>protection</a:t>
            </a:r>
            <a:r>
              <a:rPr lang="nl-NL" sz="5100" dirty="0"/>
              <a:t> was </a:t>
            </a:r>
            <a:r>
              <a:rPr lang="nl-NL" sz="5100" dirty="0" err="1"/>
              <a:t>failing</a:t>
            </a:r>
            <a:r>
              <a:rPr lang="nl-NL" sz="5100" dirty="0"/>
              <a:t>, </a:t>
            </a:r>
            <a:r>
              <a:rPr lang="nl-NL" sz="5100" dirty="0" err="1"/>
              <a:t>because</a:t>
            </a:r>
            <a:r>
              <a:rPr lang="nl-NL" sz="5100" dirty="0"/>
              <a:t> basic information was </a:t>
            </a:r>
            <a:r>
              <a:rPr lang="nl-NL" sz="5100" dirty="0" err="1"/>
              <a:t>not</a:t>
            </a:r>
            <a:r>
              <a:rPr lang="nl-NL" sz="5100" dirty="0"/>
              <a:t> </a:t>
            </a:r>
            <a:r>
              <a:rPr lang="nl-NL" sz="5100" dirty="0" err="1"/>
              <a:t>available</a:t>
            </a:r>
            <a:endParaRPr lang="nl-NL" sz="5100" dirty="0"/>
          </a:p>
          <a:p>
            <a:pPr lvl="1"/>
            <a:r>
              <a:rPr lang="nl-NL" sz="5100" dirty="0">
                <a:sym typeface="Wingdings" panose="05000000000000000000" pitchFamily="2" charset="2"/>
              </a:rPr>
              <a:t> </a:t>
            </a:r>
            <a:r>
              <a:rPr lang="nl-NL" sz="4200" dirty="0" err="1"/>
              <a:t>Where</a:t>
            </a:r>
            <a:r>
              <a:rPr lang="nl-NL" sz="4200" dirty="0"/>
              <a:t> </a:t>
            </a:r>
            <a:r>
              <a:rPr lang="nl-NL" sz="4200" dirty="0" err="1"/>
              <a:t>exactly</a:t>
            </a:r>
            <a:r>
              <a:rPr lang="nl-NL" sz="4200" dirty="0"/>
              <a:t> are the </a:t>
            </a:r>
            <a:r>
              <a:rPr lang="nl-NL" sz="4200" dirty="0" err="1"/>
              <a:t>nests</a:t>
            </a:r>
            <a:r>
              <a:rPr lang="nl-NL" sz="4200" dirty="0"/>
              <a:t>?</a:t>
            </a:r>
          </a:p>
          <a:p>
            <a:pPr lvl="1"/>
            <a:r>
              <a:rPr lang="nl-NL" sz="4200" dirty="0">
                <a:sym typeface="Wingdings" panose="05000000000000000000" pitchFamily="2" charset="2"/>
              </a:rPr>
              <a:t> ‘nest site </a:t>
            </a:r>
            <a:r>
              <a:rPr lang="nl-NL" sz="4200" dirty="0" err="1">
                <a:sym typeface="Wingdings" panose="05000000000000000000" pitchFamily="2" charset="2"/>
              </a:rPr>
              <a:t>selection</a:t>
            </a:r>
            <a:r>
              <a:rPr lang="nl-NL" sz="4200" dirty="0">
                <a:sym typeface="Wingdings" panose="05000000000000000000" pitchFamily="2" charset="2"/>
              </a:rPr>
              <a:t>’</a:t>
            </a:r>
            <a:endParaRPr lang="nl-NL" sz="4200" dirty="0"/>
          </a:p>
          <a:p>
            <a:r>
              <a:rPr lang="nl-NL" sz="5100" dirty="0"/>
              <a:t>2. </a:t>
            </a:r>
            <a:r>
              <a:rPr lang="nl-NL" sz="5100" dirty="0" err="1"/>
              <a:t>Estimate</a:t>
            </a:r>
            <a:r>
              <a:rPr lang="nl-NL" sz="5100" dirty="0"/>
              <a:t> </a:t>
            </a:r>
            <a:r>
              <a:rPr lang="nl-NL" sz="5100" dirty="0" err="1"/>
              <a:t>population</a:t>
            </a:r>
            <a:r>
              <a:rPr lang="nl-NL" sz="5100" dirty="0"/>
              <a:t> </a:t>
            </a:r>
            <a:r>
              <a:rPr lang="nl-NL" sz="5100" dirty="0" err="1"/>
              <a:t>size</a:t>
            </a:r>
            <a:r>
              <a:rPr lang="nl-NL" sz="5100" dirty="0"/>
              <a:t> (breeding pairs)</a:t>
            </a:r>
          </a:p>
          <a:p>
            <a:r>
              <a:rPr lang="nl-NL" sz="5100" dirty="0">
                <a:sym typeface="Wingdings" panose="05000000000000000000" pitchFamily="2" charset="2"/>
              </a:rPr>
              <a:t>3. Trend </a:t>
            </a:r>
            <a:r>
              <a:rPr lang="nl-NL" sz="5100" dirty="0" err="1">
                <a:sym typeface="Wingdings" panose="05000000000000000000" pitchFamily="2" charset="2"/>
              </a:rPr>
              <a:t>unknown</a:t>
            </a:r>
            <a:endParaRPr lang="nl-NL" sz="5100" dirty="0">
              <a:sym typeface="Wingdings" panose="05000000000000000000" pitchFamily="2" charset="2"/>
            </a:endParaRPr>
          </a:p>
          <a:p>
            <a:pPr lvl="1"/>
            <a:endParaRPr lang="nl-NL" dirty="0">
              <a:sym typeface="Wingdings" panose="05000000000000000000" pitchFamily="2" charset="2"/>
            </a:endParaRPr>
          </a:p>
          <a:p>
            <a:r>
              <a:rPr lang="nl-NL" sz="4200" dirty="0">
                <a:solidFill>
                  <a:srgbClr val="FF0000"/>
                </a:solidFill>
              </a:rPr>
              <a:t>‘’</a:t>
            </a:r>
            <a:r>
              <a:rPr lang="nl-NL" sz="4200" dirty="0" err="1">
                <a:solidFill>
                  <a:srgbClr val="FF0000"/>
                </a:solidFill>
              </a:rPr>
              <a:t>Favorable</a:t>
            </a:r>
            <a:r>
              <a:rPr lang="nl-NL" sz="4200" dirty="0">
                <a:solidFill>
                  <a:srgbClr val="FF0000"/>
                </a:solidFill>
              </a:rPr>
              <a:t> </a:t>
            </a:r>
            <a:r>
              <a:rPr lang="nl-NL" sz="4200" dirty="0" err="1">
                <a:solidFill>
                  <a:srgbClr val="FF0000"/>
                </a:solidFill>
              </a:rPr>
              <a:t>conservation</a:t>
            </a:r>
            <a:r>
              <a:rPr lang="nl-NL" sz="4200" dirty="0">
                <a:solidFill>
                  <a:srgbClr val="FF0000"/>
                </a:solidFill>
              </a:rPr>
              <a:t> status of a species’’</a:t>
            </a:r>
          </a:p>
          <a:p>
            <a:r>
              <a:rPr lang="nl-NL" sz="4200" dirty="0">
                <a:solidFill>
                  <a:srgbClr val="FF0000"/>
                </a:solidFill>
              </a:rPr>
              <a:t>In Dutch Law on Nature </a:t>
            </a:r>
            <a:r>
              <a:rPr lang="nl-NL" sz="4200" dirty="0" err="1">
                <a:solidFill>
                  <a:srgbClr val="FF0000"/>
                </a:solidFill>
              </a:rPr>
              <a:t>Conservation</a:t>
            </a:r>
            <a:r>
              <a:rPr lang="nl-NL" sz="4200" dirty="0">
                <a:solidFill>
                  <a:srgbClr val="FF0000"/>
                </a:solidFill>
              </a:rPr>
              <a:t> (2017)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2326E19F-4033-4830-B967-7A3A0486F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123" y="251238"/>
            <a:ext cx="4916507" cy="491650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xmlns="" id="{BF6E8454-1EBE-4F81-80AD-F4EDB995A9B1}"/>
              </a:ext>
            </a:extLst>
          </p:cNvPr>
          <p:cNvSpPr txBox="1"/>
          <p:nvPr/>
        </p:nvSpPr>
        <p:spPr>
          <a:xfrm>
            <a:off x="6992123" y="5167745"/>
            <a:ext cx="4755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Relative</a:t>
            </a:r>
            <a:r>
              <a:rPr lang="nl-NL" i="1" dirty="0"/>
              <a:t> </a:t>
            </a:r>
            <a:r>
              <a:rPr lang="nl-NL" i="1" dirty="0" err="1"/>
              <a:t>density</a:t>
            </a:r>
            <a:r>
              <a:rPr lang="nl-NL" i="1" dirty="0"/>
              <a:t> (1998 - 2000)</a:t>
            </a:r>
          </a:p>
          <a:p>
            <a:r>
              <a:rPr lang="nl-NL" i="1" dirty="0"/>
              <a:t>(Bird Atlas SOVON, 2002)</a:t>
            </a:r>
          </a:p>
        </p:txBody>
      </p:sp>
    </p:spTree>
    <p:extLst>
      <p:ext uri="{BB962C8B-B14F-4D97-AF65-F5344CB8AC3E}">
        <p14:creationId xmlns:p14="http://schemas.microsoft.com/office/powerpoint/2010/main" val="165882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D35059F-9F2F-4153-9847-D86BA8214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5E496873-0CCB-4842-A2DA-58F04FF3C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Hein Verkade</a:t>
            </a:r>
          </a:p>
          <a:p>
            <a:r>
              <a:rPr lang="nl-NL" sz="2000" dirty="0"/>
              <a:t>Census in Noordwijk, 20 </a:t>
            </a:r>
            <a:r>
              <a:rPr lang="nl-NL" sz="2000" dirty="0" err="1"/>
              <a:t>years</a:t>
            </a:r>
            <a:r>
              <a:rPr lang="nl-NL" sz="2000" dirty="0"/>
              <a:t>:</a:t>
            </a:r>
          </a:p>
          <a:p>
            <a:r>
              <a:rPr lang="nl-NL" sz="2000" dirty="0" err="1"/>
              <a:t>count</a:t>
            </a:r>
            <a:r>
              <a:rPr lang="nl-NL" sz="2000" dirty="0"/>
              <a:t> </a:t>
            </a:r>
            <a:r>
              <a:rPr lang="nl-NL" sz="2000" dirty="0" err="1"/>
              <a:t>every</a:t>
            </a:r>
            <a:r>
              <a:rPr lang="nl-NL" sz="2000" dirty="0"/>
              <a:t> 5 </a:t>
            </a:r>
            <a:r>
              <a:rPr lang="nl-NL" sz="2000" dirty="0" err="1"/>
              <a:t>years</a:t>
            </a:r>
            <a:endParaRPr lang="nl-NL" sz="2000" dirty="0"/>
          </a:p>
          <a:p>
            <a:endParaRPr lang="nl-NL" sz="2000" dirty="0"/>
          </a:p>
          <a:p>
            <a:r>
              <a:rPr lang="nl-NL" sz="2000" dirty="0" err="1"/>
              <a:t>Article</a:t>
            </a:r>
            <a:r>
              <a:rPr lang="nl-NL" sz="2000" dirty="0"/>
              <a:t> in Limosa: Verkade et al. (2015)</a:t>
            </a:r>
          </a:p>
          <a:p>
            <a:endParaRPr lang="nl-NL" sz="2000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1E0CD30D-0A91-466B-B46C-22B05D099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721" y="0"/>
            <a:ext cx="4508279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D36E23AC-7FB0-47B4-862A-20BB71BF1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310" y="0"/>
            <a:ext cx="5015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43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256107" y="-80683"/>
            <a:ext cx="5322246" cy="7305865"/>
          </a:xfr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DB41F66A-A9C5-4B68-BAE4-EFB26FA282BA}"/>
              </a:ext>
            </a:extLst>
          </p:cNvPr>
          <p:cNvSpPr txBox="1"/>
          <p:nvPr/>
        </p:nvSpPr>
        <p:spPr>
          <a:xfrm>
            <a:off x="518656" y="1062317"/>
            <a:ext cx="517556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err="1"/>
              <a:t>Stable</a:t>
            </a:r>
            <a:r>
              <a:rPr lang="nl-NL" sz="2400" dirty="0"/>
              <a:t> </a:t>
            </a:r>
            <a:r>
              <a:rPr lang="nl-NL" sz="2400" dirty="0" err="1"/>
              <a:t>population</a:t>
            </a:r>
            <a:r>
              <a:rPr lang="nl-NL" sz="2400" dirty="0"/>
              <a:t>, </a:t>
            </a:r>
            <a:r>
              <a:rPr lang="nl-NL" sz="2400" dirty="0" err="1"/>
              <a:t>despite</a:t>
            </a:r>
            <a:r>
              <a:rPr lang="nl-NL" sz="2400" dirty="0"/>
              <a:t> </a:t>
            </a:r>
            <a:r>
              <a:rPr lang="nl-NL" sz="2400" dirty="0" err="1"/>
              <a:t>renovation</a:t>
            </a:r>
            <a:r>
              <a:rPr lang="nl-NL" sz="2400" dirty="0"/>
              <a:t> of </a:t>
            </a:r>
            <a:r>
              <a:rPr lang="nl-NL" sz="2400" dirty="0" err="1"/>
              <a:t>many</a:t>
            </a:r>
            <a:r>
              <a:rPr lang="nl-NL" sz="2400" dirty="0"/>
              <a:t> </a:t>
            </a:r>
            <a:r>
              <a:rPr lang="nl-NL" sz="2400" dirty="0" err="1"/>
              <a:t>old</a:t>
            </a:r>
            <a:r>
              <a:rPr lang="nl-NL" sz="2400" dirty="0"/>
              <a:t>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/>
              <a:t>Swift </a:t>
            </a:r>
            <a:r>
              <a:rPr lang="nl-NL" sz="2400" dirty="0" err="1"/>
              <a:t>population</a:t>
            </a:r>
            <a:r>
              <a:rPr lang="nl-NL" sz="2400" dirty="0"/>
              <a:t> </a:t>
            </a:r>
            <a:r>
              <a:rPr lang="nl-NL" sz="2400" dirty="0" err="1"/>
              <a:t>moved</a:t>
            </a:r>
            <a:r>
              <a:rPr lang="nl-NL" sz="2400" dirty="0"/>
              <a:t> to </a:t>
            </a:r>
            <a:r>
              <a:rPr lang="nl-NL" sz="2400" dirty="0" err="1"/>
              <a:t>younger</a:t>
            </a:r>
            <a:r>
              <a:rPr lang="nl-NL" sz="2400" dirty="0"/>
              <a:t> buildings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67526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ek 3"/>
          <p:cNvGraphicFramePr/>
          <p:nvPr>
            <p:extLst>
              <p:ext uri="{D42A27DB-BD31-4B8C-83A1-F6EECF244321}">
                <p14:modId xmlns:p14="http://schemas.microsoft.com/office/powerpoint/2010/main" val="871317493"/>
              </p:ext>
            </p:extLst>
          </p:nvPr>
        </p:nvGraphicFramePr>
        <p:xfrm>
          <a:off x="2177143" y="914400"/>
          <a:ext cx="7735281" cy="5250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2177143" y="317578"/>
            <a:ext cx="8715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/>
              <a:t>Percentage nesting sites in </a:t>
            </a:r>
            <a:r>
              <a:rPr lang="nl-NL" sz="2400" b="1" dirty="0" err="1"/>
              <a:t>houses</a:t>
            </a:r>
            <a:r>
              <a:rPr lang="nl-NL" sz="2400" b="1" dirty="0"/>
              <a:t> built </a:t>
            </a:r>
            <a:r>
              <a:rPr lang="nl-NL" sz="2400" b="1" dirty="0" err="1"/>
              <a:t>before</a:t>
            </a:r>
            <a:r>
              <a:rPr lang="nl-NL" sz="2400" b="1" dirty="0"/>
              <a:t> 1940 and </a:t>
            </a:r>
            <a:r>
              <a:rPr lang="nl-NL" sz="2400" b="1" dirty="0" err="1"/>
              <a:t>after</a:t>
            </a:r>
            <a:r>
              <a:rPr lang="nl-NL" sz="2400" b="1" dirty="0"/>
              <a:t> 1945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4042226" y="6156013"/>
            <a:ext cx="2447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Noordwijk-Binnen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7392144" y="6006781"/>
            <a:ext cx="14756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Noordwijk</a:t>
            </a:r>
          </a:p>
          <a:p>
            <a:r>
              <a:rPr lang="nl-NL" sz="2400" dirty="0"/>
              <a:t>  aan Zee</a:t>
            </a:r>
          </a:p>
        </p:txBody>
      </p:sp>
    </p:spTree>
    <p:extLst>
      <p:ext uri="{BB962C8B-B14F-4D97-AF65-F5344CB8AC3E}">
        <p14:creationId xmlns:p14="http://schemas.microsoft.com/office/powerpoint/2010/main" val="9533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0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3502"/>
          </a:xfrm>
        </p:spPr>
        <p:txBody>
          <a:bodyPr/>
          <a:lstStyle/>
          <a:p>
            <a:r>
              <a:rPr lang="nl-NL" dirty="0">
                <a:latin typeface="+mn-lt"/>
              </a:rPr>
              <a:t>Survey 2013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7411" y="229915"/>
            <a:ext cx="5863381" cy="5863381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8387777" y="6043840"/>
            <a:ext cx="2583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Cluster </a:t>
            </a:r>
            <a:r>
              <a:rPr lang="nl-NL" dirty="0" err="1"/>
              <a:t>distance</a:t>
            </a:r>
            <a:r>
              <a:rPr lang="nl-NL" dirty="0"/>
              <a:t> 50 meter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12375742" y="1211272"/>
            <a:ext cx="2752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6 % in nestkasten</a:t>
            </a:r>
          </a:p>
          <a:p>
            <a:r>
              <a:rPr lang="nl-NL" sz="2400" dirty="0"/>
              <a:t>+ 6 % in ‘’andere voorzieningen’’</a:t>
            </a:r>
          </a:p>
        </p:txBody>
      </p:sp>
      <p:pic>
        <p:nvPicPr>
          <p:cNvPr id="7" name="Tijdelijke aanduiding voor inhou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741" y="2781995"/>
            <a:ext cx="2752745" cy="206281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BD82EC78-A2E6-40B2-892B-A3BA82ADA668}"/>
              </a:ext>
            </a:extLst>
          </p:cNvPr>
          <p:cNvSpPr txBox="1"/>
          <p:nvPr/>
        </p:nvSpPr>
        <p:spPr>
          <a:xfrm>
            <a:off x="838200" y="1166168"/>
            <a:ext cx="317029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Results</a:t>
            </a:r>
            <a:r>
              <a:rPr lang="nl-NL" dirty="0"/>
              <a:t>:</a:t>
            </a:r>
          </a:p>
          <a:p>
            <a:pPr marL="285750" indent="-285750">
              <a:buFontTx/>
              <a:buChar char="-"/>
            </a:pPr>
            <a:r>
              <a:rPr lang="nl-NL" dirty="0"/>
              <a:t>294 nesting sites</a:t>
            </a:r>
          </a:p>
          <a:p>
            <a:pPr marL="285750" indent="-285750">
              <a:buFontTx/>
              <a:buChar char="-"/>
            </a:pPr>
            <a:r>
              <a:rPr lang="nl-NL" dirty="0"/>
              <a:t>630 ha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pPr marL="285750" indent="-285750">
              <a:buFontTx/>
              <a:buChar char="-"/>
            </a:pPr>
            <a:r>
              <a:rPr lang="nl-NL" dirty="0" err="1"/>
              <a:t>density</a:t>
            </a:r>
            <a:r>
              <a:rPr lang="nl-NL" dirty="0"/>
              <a:t> City </a:t>
            </a:r>
            <a:r>
              <a:rPr lang="nl-NL" dirty="0" err="1"/>
              <a:t>centre</a:t>
            </a:r>
            <a:r>
              <a:rPr lang="nl-NL" dirty="0"/>
              <a:t> 0,47 nest/ha</a:t>
            </a:r>
          </a:p>
          <a:p>
            <a:pPr marL="285750" indent="-285750">
              <a:buFontTx/>
              <a:buChar char="-"/>
            </a:pPr>
            <a:r>
              <a:rPr lang="nl-NL" dirty="0"/>
              <a:t>Jordaan 1,14 nest/ha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r>
              <a:rPr lang="nl-NL" dirty="0"/>
              <a:t>- Nest site </a:t>
            </a:r>
            <a:r>
              <a:rPr lang="nl-NL" dirty="0" err="1"/>
              <a:t>selection</a:t>
            </a:r>
            <a:r>
              <a:rPr lang="nl-NL" dirty="0"/>
              <a:t>:</a:t>
            </a:r>
          </a:p>
          <a:p>
            <a:pPr marL="285750" indent="-285750">
              <a:buFontTx/>
              <a:buChar char="-"/>
            </a:pPr>
            <a:endParaRPr lang="nl-NL" dirty="0"/>
          </a:p>
          <a:p>
            <a:pPr marL="285750" indent="-285750">
              <a:buFontTx/>
              <a:buChar char="-"/>
            </a:pPr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A3508C8E-7331-4108-B3D4-640A8D9DE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75" y="3814952"/>
            <a:ext cx="4584589" cy="2767824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xmlns="" id="{B39BEA2C-4FDF-46B3-BF9A-7E0D16156C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986" y="4202880"/>
            <a:ext cx="1923008" cy="128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955" y="0"/>
            <a:ext cx="10269156" cy="68580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036" y="-365125"/>
            <a:ext cx="102721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2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436" y="0"/>
            <a:ext cx="9107128" cy="6830345"/>
          </a:xfrm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ekstvak 1"/>
          <p:cNvSpPr txBox="1"/>
          <p:nvPr/>
        </p:nvSpPr>
        <p:spPr>
          <a:xfrm>
            <a:off x="1731696" y="6291081"/>
            <a:ext cx="2962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Jacob van Lennepstraat, West</a:t>
            </a:r>
          </a:p>
        </p:txBody>
      </p:sp>
    </p:spTree>
    <p:extLst>
      <p:ext uri="{BB962C8B-B14F-4D97-AF65-F5344CB8AC3E}">
        <p14:creationId xmlns:p14="http://schemas.microsoft.com/office/powerpoint/2010/main" val="4236535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3281" y="404664"/>
            <a:ext cx="7985438" cy="4824536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103281" y="5104881"/>
            <a:ext cx="77968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Wouter van der Weijden, 1973</a:t>
            </a:r>
          </a:p>
          <a:p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With a team, he </a:t>
            </a:r>
            <a:r>
              <a:rPr lang="nl-NL" dirty="0" err="1"/>
              <a:t>surveyed</a:t>
            </a:r>
            <a:r>
              <a:rPr lang="nl-NL" dirty="0"/>
              <a:t> part of Amsterdam (South), in one breeding season,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/>
              <a:t>Counting</a:t>
            </a:r>
            <a:r>
              <a:rPr lang="nl-NL" dirty="0"/>
              <a:t> 122 </a:t>
            </a:r>
            <a:r>
              <a:rPr lang="nl-NL" dirty="0" err="1"/>
              <a:t>nestopenings</a:t>
            </a:r>
            <a:r>
              <a:rPr lang="nl-NL" dirty="0"/>
              <a:t>, and </a:t>
            </a:r>
            <a:r>
              <a:rPr lang="nl-NL" dirty="0" err="1"/>
              <a:t>studying</a:t>
            </a:r>
            <a:r>
              <a:rPr lang="nl-NL" dirty="0"/>
              <a:t> Nest site </a:t>
            </a:r>
            <a:r>
              <a:rPr lang="nl-NL" dirty="0" err="1"/>
              <a:t>selection</a:t>
            </a: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And discover the </a:t>
            </a:r>
            <a:r>
              <a:rPr lang="nl-NL" dirty="0" err="1"/>
              <a:t>problems</a:t>
            </a:r>
            <a:r>
              <a:rPr lang="nl-NL" dirty="0"/>
              <a:t>..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9683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933" y="0"/>
            <a:ext cx="9702134" cy="6858000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5799878" y="5837101"/>
            <a:ext cx="5173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Pre </a:t>
            </a:r>
            <a:r>
              <a:rPr lang="nl-NL" dirty="0" err="1"/>
              <a:t>knowledge</a:t>
            </a:r>
            <a:r>
              <a:rPr lang="nl-NL" dirty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Model of </a:t>
            </a:r>
            <a:r>
              <a:rPr lang="nl-NL" dirty="0" err="1"/>
              <a:t>expectation</a:t>
            </a:r>
            <a:r>
              <a:rPr lang="nl-NL" dirty="0"/>
              <a:t>: </a:t>
            </a:r>
            <a:r>
              <a:rPr lang="nl-NL" dirty="0" err="1"/>
              <a:t>year</a:t>
            </a:r>
            <a:r>
              <a:rPr lang="nl-NL" dirty="0"/>
              <a:t> of </a:t>
            </a:r>
            <a:r>
              <a:rPr lang="nl-NL" dirty="0" err="1"/>
              <a:t>censtruction</a:t>
            </a:r>
            <a:r>
              <a:rPr lang="nl-NL" dirty="0"/>
              <a:t> (</a:t>
            </a:r>
            <a:r>
              <a:rPr lang="nl-NL" dirty="0" err="1"/>
              <a:t>a.o</a:t>
            </a:r>
            <a:r>
              <a:rPr lang="nl-NL" dirty="0"/>
              <a:t>.)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xmlns="" id="{6C97B2B3-4474-42FF-8FD1-158E3E675CF9}"/>
              </a:ext>
            </a:extLst>
          </p:cNvPr>
          <p:cNvSpPr txBox="1">
            <a:spLocks/>
          </p:cNvSpPr>
          <p:nvPr/>
        </p:nvSpPr>
        <p:spPr>
          <a:xfrm>
            <a:off x="658738" y="250825"/>
            <a:ext cx="10515600" cy="6559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4000" dirty="0" err="1"/>
              <a:t>Stratification</a:t>
            </a:r>
            <a:r>
              <a:rPr lang="nl-NL" sz="4000" dirty="0"/>
              <a:t> by </a:t>
            </a:r>
            <a:r>
              <a:rPr lang="nl-NL" sz="4000" dirty="0" err="1"/>
              <a:t>year</a:t>
            </a:r>
            <a:r>
              <a:rPr lang="nl-NL" sz="4000" dirty="0"/>
              <a:t> of </a:t>
            </a:r>
            <a:r>
              <a:rPr lang="nl-NL" sz="4000" dirty="0" err="1"/>
              <a:t>construction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316718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8F983D64-B60E-4884-89B6-A132BFF4B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38" y="795942"/>
            <a:ext cx="6062058" cy="606205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21974" y="694171"/>
            <a:ext cx="10515600" cy="892175"/>
          </a:xfrm>
        </p:spPr>
        <p:txBody>
          <a:bodyPr>
            <a:normAutofit fontScale="90000"/>
          </a:bodyPr>
          <a:lstStyle/>
          <a:p>
            <a:r>
              <a:rPr lang="nl-NL" sz="4000" dirty="0"/>
              <a:t>Survey design:</a:t>
            </a:r>
            <a:br>
              <a:rPr lang="nl-NL" sz="4000" dirty="0"/>
            </a:br>
            <a:r>
              <a:rPr lang="nl-NL" sz="4000" dirty="0" err="1"/>
              <a:t>stratification</a:t>
            </a:r>
            <a:r>
              <a:rPr lang="nl-NL" sz="4000" dirty="0"/>
              <a:t> by </a:t>
            </a:r>
            <a:r>
              <a:rPr lang="nl-NL" sz="4000" dirty="0" err="1"/>
              <a:t>year</a:t>
            </a:r>
            <a:r>
              <a:rPr lang="nl-NL" sz="4000" dirty="0"/>
              <a:t> of </a:t>
            </a:r>
            <a:r>
              <a:rPr lang="nl-NL" sz="4000" dirty="0" err="1"/>
              <a:t>construction</a:t>
            </a: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8666570" y="1800193"/>
            <a:ext cx="30749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UcPeriod"/>
            </a:pPr>
            <a:r>
              <a:rPr lang="nl-NL" sz="2400" dirty="0"/>
              <a:t>Centrum</a:t>
            </a:r>
          </a:p>
          <a:p>
            <a:pPr marL="457200" indent="-457200">
              <a:buAutoNum type="alphaUcPeriod"/>
            </a:pPr>
            <a:r>
              <a:rPr lang="nl-NL" sz="2400" dirty="0"/>
              <a:t>19th </a:t>
            </a:r>
            <a:r>
              <a:rPr lang="nl-NL" sz="2400" dirty="0" err="1"/>
              <a:t>century</a:t>
            </a:r>
            <a:r>
              <a:rPr lang="nl-NL" sz="2400" dirty="0"/>
              <a:t> Ring</a:t>
            </a:r>
          </a:p>
          <a:p>
            <a:pPr marL="457200" indent="-457200">
              <a:buAutoNum type="alphaUcPeriod"/>
            </a:pPr>
            <a:r>
              <a:rPr lang="nl-NL" sz="2400" dirty="0"/>
              <a:t>Ring ‘20-’40</a:t>
            </a:r>
          </a:p>
          <a:p>
            <a:pPr marL="457200" indent="-457200">
              <a:buAutoNum type="alphaUcPeriod"/>
            </a:pPr>
            <a:r>
              <a:rPr lang="nl-NL" sz="2400" dirty="0"/>
              <a:t>Post war area</a:t>
            </a:r>
          </a:p>
          <a:p>
            <a:pPr marL="457200" indent="-457200">
              <a:buAutoNum type="alphaUcPeriod"/>
            </a:pPr>
            <a:r>
              <a:rPr lang="nl-NL" sz="2400" dirty="0"/>
              <a:t>Post war area- (</a:t>
            </a:r>
            <a:r>
              <a:rPr lang="nl-NL" sz="2400" dirty="0" err="1"/>
              <a:t>after</a:t>
            </a:r>
            <a:r>
              <a:rPr lang="nl-NL" sz="2400" dirty="0"/>
              <a:t> 1980)</a:t>
            </a:r>
          </a:p>
        </p:txBody>
      </p:sp>
    </p:spTree>
    <p:extLst>
      <p:ext uri="{BB962C8B-B14F-4D97-AF65-F5344CB8AC3E}">
        <p14:creationId xmlns:p14="http://schemas.microsoft.com/office/powerpoint/2010/main" val="206071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0FD60119-D2E0-4437-890C-60FEAAFD6F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1" y="-1083269"/>
            <a:ext cx="11208568" cy="794127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FDE2EBCE-F598-4D8A-B9E3-D3D87C88A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36" y="168708"/>
            <a:ext cx="10515600" cy="667039"/>
          </a:xfrm>
        </p:spPr>
        <p:txBody>
          <a:bodyPr>
            <a:normAutofit fontScale="90000"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Methodology</a:t>
            </a:r>
            <a:endParaRPr lang="nl-NL" dirty="0">
              <a:solidFill>
                <a:schemeClr val="bg1"/>
              </a:solidFill>
            </a:endParaRPr>
          </a:p>
        </p:txBody>
      </p:sp>
      <p:pic>
        <p:nvPicPr>
          <p:cNvPr id="4" name="Tijdelijke aanduiding voor inhoud 3" descr="C:\Users\Gert\AppData\Local\Microsoft\Windows\INetCacheContent.Word\Kalender-Wortelboer.jpg">
            <a:extLst>
              <a:ext uri="{FF2B5EF4-FFF2-40B4-BE49-F238E27FC236}">
                <a16:creationId xmlns:a16="http://schemas.microsoft.com/office/drawing/2014/main" xmlns="" id="{DE8641F7-955C-443F-AA8E-1D4C030A5A0B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2"/>
          <a:stretch/>
        </p:blipFill>
        <p:spPr bwMode="auto">
          <a:xfrm>
            <a:off x="755073" y="835747"/>
            <a:ext cx="7730836" cy="33805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xmlns="" id="{7BEB0637-02BF-4FB4-A146-3C6E8829C7BE}"/>
              </a:ext>
            </a:extLst>
          </p:cNvPr>
          <p:cNvSpPr txBox="1"/>
          <p:nvPr/>
        </p:nvSpPr>
        <p:spPr>
          <a:xfrm>
            <a:off x="838200" y="4236964"/>
            <a:ext cx="89190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i="1" dirty="0">
                <a:solidFill>
                  <a:schemeClr val="bg1"/>
                </a:solidFill>
              </a:rPr>
              <a:t>Breeding </a:t>
            </a:r>
            <a:r>
              <a:rPr lang="nl-NL" sz="2400" i="1" dirty="0" err="1">
                <a:solidFill>
                  <a:schemeClr val="bg1"/>
                </a:solidFill>
              </a:rPr>
              <a:t>cycle</a:t>
            </a:r>
            <a:r>
              <a:rPr lang="nl-NL" sz="2400" i="1" dirty="0">
                <a:solidFill>
                  <a:schemeClr val="bg1"/>
                </a:solidFill>
              </a:rPr>
              <a:t> of common </a:t>
            </a:r>
            <a:r>
              <a:rPr lang="nl-NL" sz="2400" i="1" dirty="0" err="1">
                <a:solidFill>
                  <a:schemeClr val="bg1"/>
                </a:solidFill>
              </a:rPr>
              <a:t>swift</a:t>
            </a:r>
            <a:r>
              <a:rPr lang="nl-NL" sz="2400" i="1" dirty="0">
                <a:solidFill>
                  <a:schemeClr val="bg1"/>
                </a:solidFill>
              </a:rPr>
              <a:t> in the Netherlands (Wortelboer, 2015)</a:t>
            </a:r>
          </a:p>
          <a:p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xmlns="" id="{A5E55B24-0B04-4259-ACC5-CB215671E460}"/>
              </a:ext>
            </a:extLst>
          </p:cNvPr>
          <p:cNvSpPr txBox="1"/>
          <p:nvPr/>
        </p:nvSpPr>
        <p:spPr>
          <a:xfrm>
            <a:off x="838200" y="5022273"/>
            <a:ext cx="77320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Different from </a:t>
            </a:r>
            <a:r>
              <a:rPr lang="nl-NL" sz="2400" dirty="0" err="1">
                <a:solidFill>
                  <a:schemeClr val="bg1"/>
                </a:solidFill>
              </a:rPr>
              <a:t>normal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methodology</a:t>
            </a:r>
            <a:r>
              <a:rPr lang="nl-NL" sz="2400" dirty="0">
                <a:solidFill>
                  <a:schemeClr val="bg1"/>
                </a:solidFill>
              </a:rPr>
              <a:t>: 3 </a:t>
            </a:r>
            <a:r>
              <a:rPr lang="nl-NL" sz="2400" dirty="0" err="1">
                <a:solidFill>
                  <a:schemeClr val="bg1"/>
                </a:solidFill>
              </a:rPr>
              <a:t>months</a:t>
            </a:r>
            <a:r>
              <a:rPr lang="nl-NL" sz="2400" dirty="0">
                <a:solidFill>
                  <a:schemeClr val="bg1"/>
                </a:solidFill>
              </a:rPr>
              <a:t> of field </a:t>
            </a:r>
            <a:r>
              <a:rPr lang="nl-NL" sz="2400" dirty="0" err="1">
                <a:solidFill>
                  <a:schemeClr val="bg1"/>
                </a:solidFill>
              </a:rPr>
              <a:t>work</a:t>
            </a:r>
            <a:endParaRPr 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1. May:  scouting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2. </a:t>
            </a:r>
            <a:r>
              <a:rPr lang="nl-NL" sz="2400" dirty="0" err="1">
                <a:solidFill>
                  <a:schemeClr val="bg1"/>
                </a:solidFill>
              </a:rPr>
              <a:t>June</a:t>
            </a:r>
            <a:r>
              <a:rPr lang="nl-NL" sz="2400" dirty="0">
                <a:solidFill>
                  <a:schemeClr val="bg1"/>
                </a:solidFill>
              </a:rPr>
              <a:t>: </a:t>
            </a:r>
            <a:r>
              <a:rPr lang="nl-NL" sz="2400" dirty="0" err="1">
                <a:solidFill>
                  <a:schemeClr val="bg1"/>
                </a:solidFill>
              </a:rPr>
              <a:t>finding</a:t>
            </a:r>
            <a:r>
              <a:rPr lang="nl-NL" sz="2400" dirty="0">
                <a:solidFill>
                  <a:schemeClr val="bg1"/>
                </a:solidFill>
              </a:rPr>
              <a:t> nesting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3. </a:t>
            </a:r>
            <a:r>
              <a:rPr lang="nl-NL" sz="2400" dirty="0" err="1">
                <a:solidFill>
                  <a:schemeClr val="bg1"/>
                </a:solidFill>
              </a:rPr>
              <a:t>July</a:t>
            </a:r>
            <a:r>
              <a:rPr lang="nl-NL" sz="2400" dirty="0">
                <a:solidFill>
                  <a:schemeClr val="bg1"/>
                </a:solidFill>
              </a:rPr>
              <a:t>: </a:t>
            </a:r>
            <a:r>
              <a:rPr lang="nl-NL" sz="2400" dirty="0" err="1">
                <a:solidFill>
                  <a:schemeClr val="bg1"/>
                </a:solidFill>
              </a:rPr>
              <a:t>finding</a:t>
            </a:r>
            <a:r>
              <a:rPr lang="nl-NL" sz="2400" dirty="0">
                <a:solidFill>
                  <a:schemeClr val="bg1"/>
                </a:solidFill>
              </a:rPr>
              <a:t> nesting sites/ </a:t>
            </a:r>
            <a:r>
              <a:rPr lang="nl-NL" sz="2400" dirty="0" err="1">
                <a:solidFill>
                  <a:schemeClr val="bg1"/>
                </a:solidFill>
              </a:rPr>
              <a:t>confirmation</a:t>
            </a:r>
            <a:endParaRPr lang="nl-NL" sz="2400" dirty="0">
              <a:solidFill>
                <a:schemeClr val="bg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xmlns="" id="{9F729308-E693-4881-B420-F07FD8FE57A3}"/>
              </a:ext>
            </a:extLst>
          </p:cNvPr>
          <p:cNvSpPr txBox="1"/>
          <p:nvPr/>
        </p:nvSpPr>
        <p:spPr>
          <a:xfrm>
            <a:off x="8658935" y="2087724"/>
            <a:ext cx="3103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chemeClr val="bg1"/>
                </a:solidFill>
              </a:rPr>
              <a:t>We </a:t>
            </a:r>
            <a:r>
              <a:rPr lang="nl-NL" sz="2400" dirty="0" err="1">
                <a:solidFill>
                  <a:schemeClr val="bg1"/>
                </a:solidFill>
              </a:rPr>
              <a:t>use</a:t>
            </a:r>
            <a:r>
              <a:rPr lang="nl-NL" sz="2400" dirty="0">
                <a:solidFill>
                  <a:schemeClr val="bg1"/>
                </a:solidFill>
              </a:rPr>
              <a:t> the </a:t>
            </a:r>
            <a:r>
              <a:rPr lang="nl-NL" sz="2400" dirty="0" err="1">
                <a:solidFill>
                  <a:schemeClr val="bg1"/>
                </a:solidFill>
              </a:rPr>
              <a:t>whole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day</a:t>
            </a:r>
            <a:r>
              <a:rPr lang="nl-NL" sz="2400" dirty="0">
                <a:solidFill>
                  <a:schemeClr val="bg1"/>
                </a:solidFill>
              </a:rPr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 err="1">
                <a:solidFill>
                  <a:schemeClr val="bg1"/>
                </a:solidFill>
              </a:rPr>
              <a:t>Morning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untill</a:t>
            </a:r>
            <a:r>
              <a:rPr lang="nl-NL" sz="2400" dirty="0">
                <a:solidFill>
                  <a:schemeClr val="bg1"/>
                </a:solidFill>
              </a:rPr>
              <a:t> </a:t>
            </a:r>
            <a:r>
              <a:rPr lang="nl-NL" sz="2400" dirty="0" err="1">
                <a:solidFill>
                  <a:schemeClr val="bg1"/>
                </a:solidFill>
              </a:rPr>
              <a:t>siesta</a:t>
            </a:r>
            <a:endParaRPr lang="nl-NL" sz="2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Evening</a:t>
            </a:r>
          </a:p>
        </p:txBody>
      </p:sp>
    </p:spTree>
    <p:extLst>
      <p:ext uri="{BB962C8B-B14F-4D97-AF65-F5344CB8AC3E}">
        <p14:creationId xmlns:p14="http://schemas.microsoft.com/office/powerpoint/2010/main" val="409677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50DF7F3-11E4-4796-877F-7404F6C56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Active nest (</a:t>
            </a:r>
            <a:r>
              <a:rPr lang="nl-NL" dirty="0" err="1"/>
              <a:t>proof</a:t>
            </a:r>
            <a:r>
              <a:rPr lang="nl-NL" dirty="0"/>
              <a:t>)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690AF30A-0C58-4787-92C6-5FF680FBC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47" y="1453832"/>
            <a:ext cx="7823596" cy="518443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C9F79497-2646-43BB-9C58-6A40BF3AF0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186" y="268941"/>
            <a:ext cx="5858645" cy="38339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B2D906F9-DA2F-4843-83FA-E00D8E8B0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542" y="-4674"/>
            <a:ext cx="4562916" cy="686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3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0AA72D5-1739-49A9-8551-3B6C2EA01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0FBD6E44-52BC-4924-A3B4-AE3660805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6" y="0"/>
            <a:ext cx="12080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53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219" y="0"/>
            <a:ext cx="12265219" cy="6858000"/>
          </a:xfrm>
          <a:prstGeom prst="rect">
            <a:avLst/>
          </a:prstGeom>
        </p:spPr>
      </p:pic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xmlns="" id="{07073539-AD77-4ED3-B5D6-5D977B4BA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183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2ECDE65-E340-4771-8B33-9090B039A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D2A6BC4C-28D3-4B50-9302-A85E82764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45" y="101597"/>
            <a:ext cx="5860555" cy="5068235"/>
          </a:xfr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5DA1465C-7BFE-4C4D-ACF6-C6BB2121F17D}"/>
              </a:ext>
            </a:extLst>
          </p:cNvPr>
          <p:cNvSpPr txBox="1"/>
          <p:nvPr/>
        </p:nvSpPr>
        <p:spPr>
          <a:xfrm>
            <a:off x="235445" y="5248694"/>
            <a:ext cx="3588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Noorderkerkstraat 18; 11 </a:t>
            </a:r>
            <a:r>
              <a:rPr lang="nl-NL" dirty="0" err="1"/>
              <a:t>june</a:t>
            </a:r>
            <a:r>
              <a:rPr lang="nl-NL" dirty="0"/>
              <a:t> 2017</a:t>
            </a:r>
          </a:p>
        </p:txBody>
      </p:sp>
      <p:pic>
        <p:nvPicPr>
          <p:cNvPr id="6" name="Tijdelijke aanduiding voor inhoud 4">
            <a:extLst>
              <a:ext uri="{FF2B5EF4-FFF2-40B4-BE49-F238E27FC236}">
                <a16:creationId xmlns:a16="http://schemas.microsoft.com/office/drawing/2014/main" xmlns="" id="{86298A4A-4F96-4289-B923-1D1C3697C5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973" y="737668"/>
            <a:ext cx="6943582" cy="520768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xmlns="" id="{74DFF4CD-598C-48B3-A157-A0BF82B14EF3}"/>
              </a:ext>
            </a:extLst>
          </p:cNvPr>
          <p:cNvSpPr txBox="1"/>
          <p:nvPr/>
        </p:nvSpPr>
        <p:spPr>
          <a:xfrm>
            <a:off x="5012973" y="6070315"/>
            <a:ext cx="3445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Noorderkerkstraat 18; 29 </a:t>
            </a:r>
            <a:r>
              <a:rPr lang="nl-NL" dirty="0" err="1"/>
              <a:t>july</a:t>
            </a:r>
            <a:r>
              <a:rPr lang="nl-NL" dirty="0"/>
              <a:t> 2017</a:t>
            </a:r>
          </a:p>
        </p:txBody>
      </p:sp>
    </p:spTree>
    <p:extLst>
      <p:ext uri="{BB962C8B-B14F-4D97-AF65-F5344CB8AC3E}">
        <p14:creationId xmlns:p14="http://schemas.microsoft.com/office/powerpoint/2010/main" val="14888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E34ECA87-4C39-4AA5-8728-2979E8F4F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682" y="0"/>
            <a:ext cx="5496636" cy="685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F81AA95F-0EED-4156-AE00-25EE3E9D4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005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9517225" y="6083559"/>
            <a:ext cx="2355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Jacob Marisstraat 2-12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58" y="0"/>
            <a:ext cx="9144000" cy="6858000"/>
          </a:xfrm>
          <a:prstGeom prst="rect">
            <a:avLst/>
          </a:prstGeom>
        </p:spPr>
      </p:pic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xmlns="" id="{5B0F0FF2-98AC-494D-8E2C-D8E739CC2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897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7BB4986-AF8A-4BA9-B402-188A77880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B419F77B-1BC1-4BC1-B091-9DA50ED666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5659"/>
            <a:ext cx="9144000" cy="6858000"/>
          </a:xfrm>
          <a:prstGeom prst="rect">
            <a:avLst/>
          </a:prstGeom>
        </p:spPr>
      </p:pic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xmlns="" id="{69735BEF-8A3A-4C1C-8A0D-B081FF8D2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0439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9512"/>
            <a:ext cx="10515600" cy="1325563"/>
          </a:xfrm>
        </p:spPr>
        <p:txBody>
          <a:bodyPr/>
          <a:lstStyle/>
          <a:p>
            <a:r>
              <a:rPr lang="de-DE" dirty="0"/>
              <a:t>Lifting beam</a:t>
            </a:r>
          </a:p>
        </p:txBody>
      </p:sp>
      <p:pic>
        <p:nvPicPr>
          <p:cNvPr id="7170" name="Picture 2" descr="C:\Users\Verena1\Desktop\foto2013_176adres\116.OudezijdsVoorburgwal49-55_hijsbalk_langsgieren2_2jul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5722" y="396246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xmlns="" id="{E57C9856-6FF8-4766-A169-6EB6C4B3E1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70824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1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FC7A54E-E207-4C88-857C-C91AD3145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97CB4F2E-DB2A-4F29-8C52-D56969E5E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731" y="365125"/>
            <a:ext cx="8280538" cy="6210404"/>
          </a:xfrm>
          <a:prstGeom prst="rect">
            <a:avLst/>
          </a:prstGeom>
        </p:spPr>
      </p:pic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F9F6D7F1-9F7F-42DB-8301-78E5C19FDE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03" y="0"/>
            <a:ext cx="10266467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FF7F7503-9354-4E5B-9FE1-561F99E688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32" y="-323664"/>
            <a:ext cx="10642438" cy="798182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0E2459CE-9C73-4D4D-8CED-191FFABEB5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374" y="4119257"/>
            <a:ext cx="2771906" cy="2568633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A57C645B-F237-4BEC-B5F5-F2A0F890D84B}"/>
              </a:ext>
            </a:extLst>
          </p:cNvPr>
          <p:cNvSpPr txBox="1"/>
          <p:nvPr/>
        </p:nvSpPr>
        <p:spPr>
          <a:xfrm>
            <a:off x="7809015" y="6019512"/>
            <a:ext cx="2311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Leaf</a:t>
            </a:r>
            <a:r>
              <a:rPr lang="nl-NL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nl-NL" sz="28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beetle</a:t>
            </a:r>
            <a:endParaRPr lang="nl-NL" sz="2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12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06BCD1ED-EEDF-4863-A76E-6EAD17BE0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11" y="-1083269"/>
            <a:ext cx="11208568" cy="794127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39ADE76B-A4C6-44C7-BF2B-CFDA671DC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435" y="76013"/>
            <a:ext cx="10515600" cy="898899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0163304D-8A7B-471B-A0B5-FA81AD429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965" y="974912"/>
            <a:ext cx="10774490" cy="4351338"/>
          </a:xfrm>
        </p:spPr>
        <p:txBody>
          <a:bodyPr>
            <a:normAutofit/>
          </a:bodyPr>
          <a:lstStyle/>
          <a:p>
            <a:r>
              <a:rPr lang="nl-NL" dirty="0" err="1">
                <a:solidFill>
                  <a:schemeClr val="bg1"/>
                </a:solidFill>
              </a:rPr>
              <a:t>Numbers</a:t>
            </a:r>
            <a:r>
              <a:rPr lang="nl-NL" dirty="0">
                <a:solidFill>
                  <a:schemeClr val="bg1"/>
                </a:solidFill>
              </a:rPr>
              <a:t> of nesting sites, </a:t>
            </a:r>
            <a:r>
              <a:rPr lang="nl-NL" dirty="0" err="1">
                <a:solidFill>
                  <a:schemeClr val="bg1"/>
                </a:solidFill>
              </a:rPr>
              <a:t>densities</a:t>
            </a:r>
            <a:r>
              <a:rPr lang="nl-NL" dirty="0">
                <a:solidFill>
                  <a:schemeClr val="bg1"/>
                </a:solidFill>
              </a:rPr>
              <a:t> (Amsterdam, Amstelveen, Diemen)</a:t>
            </a:r>
          </a:p>
          <a:p>
            <a:r>
              <a:rPr lang="nl-NL" dirty="0">
                <a:solidFill>
                  <a:schemeClr val="bg1"/>
                </a:solidFill>
              </a:rPr>
              <a:t>We </a:t>
            </a:r>
            <a:r>
              <a:rPr lang="nl-NL" dirty="0" err="1">
                <a:solidFill>
                  <a:schemeClr val="bg1"/>
                </a:solidFill>
              </a:rPr>
              <a:t>count</a:t>
            </a:r>
            <a:r>
              <a:rPr lang="nl-NL" dirty="0">
                <a:solidFill>
                  <a:schemeClr val="bg1"/>
                </a:solidFill>
              </a:rPr>
              <a:t> 2031 nesting sites in Amsterdam</a:t>
            </a:r>
          </a:p>
          <a:p>
            <a:r>
              <a:rPr lang="nl-NL" dirty="0">
                <a:solidFill>
                  <a:schemeClr val="bg1"/>
                </a:solidFill>
              </a:rPr>
              <a:t>Is this </a:t>
            </a:r>
            <a:r>
              <a:rPr lang="nl-NL" dirty="0" err="1">
                <a:solidFill>
                  <a:schemeClr val="bg1"/>
                </a:solidFill>
              </a:rPr>
              <a:t>population</a:t>
            </a:r>
            <a:r>
              <a:rPr lang="nl-NL" dirty="0">
                <a:solidFill>
                  <a:schemeClr val="bg1"/>
                </a:solidFill>
              </a:rPr>
              <a:t> </a:t>
            </a:r>
            <a:r>
              <a:rPr lang="nl-NL" dirty="0" err="1">
                <a:solidFill>
                  <a:schemeClr val="bg1"/>
                </a:solidFill>
              </a:rPr>
              <a:t>size</a:t>
            </a:r>
            <a:r>
              <a:rPr lang="nl-NL" dirty="0">
                <a:solidFill>
                  <a:schemeClr val="bg1"/>
                </a:solidFill>
              </a:rPr>
              <a:t>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xmlns="" id="{6C8DD08C-7190-44BF-8808-DCD34B47C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447922"/>
              </p:ext>
            </p:extLst>
          </p:nvPr>
        </p:nvGraphicFramePr>
        <p:xfrm>
          <a:off x="905435" y="2924963"/>
          <a:ext cx="10515600" cy="3913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2618">
                  <a:extLst>
                    <a:ext uri="{9D8B030D-6E8A-4147-A177-3AD203B41FA5}">
                      <a16:colId xmlns:a16="http://schemas.microsoft.com/office/drawing/2014/main" xmlns="" val="1428079111"/>
                    </a:ext>
                  </a:extLst>
                </a:gridCol>
                <a:gridCol w="1444843">
                  <a:extLst>
                    <a:ext uri="{9D8B030D-6E8A-4147-A177-3AD203B41FA5}">
                      <a16:colId xmlns:a16="http://schemas.microsoft.com/office/drawing/2014/main" xmlns="" val="1922247156"/>
                    </a:ext>
                  </a:extLst>
                </a:gridCol>
                <a:gridCol w="2883378">
                  <a:extLst>
                    <a:ext uri="{9D8B030D-6E8A-4147-A177-3AD203B41FA5}">
                      <a16:colId xmlns:a16="http://schemas.microsoft.com/office/drawing/2014/main" xmlns="" val="1476040731"/>
                    </a:ext>
                  </a:extLst>
                </a:gridCol>
                <a:gridCol w="3074761">
                  <a:extLst>
                    <a:ext uri="{9D8B030D-6E8A-4147-A177-3AD203B41FA5}">
                      <a16:colId xmlns:a16="http://schemas.microsoft.com/office/drawing/2014/main" xmlns="" val="963140827"/>
                    </a:ext>
                  </a:extLst>
                </a:gridCol>
              </a:tblGrid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City /</a:t>
                      </a:r>
                      <a:r>
                        <a:rPr lang="nl-NL" sz="2000" dirty="0" err="1">
                          <a:effectLst/>
                        </a:rPr>
                        <a:t>city</a:t>
                      </a:r>
                      <a:r>
                        <a:rPr lang="nl-NL" sz="2000" dirty="0">
                          <a:effectLst/>
                        </a:rPr>
                        <a:t>-part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 err="1">
                          <a:effectLst/>
                        </a:rPr>
                        <a:t>Number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 err="1">
                          <a:effectLst/>
                        </a:rPr>
                        <a:t>Raw</a:t>
                      </a:r>
                      <a:r>
                        <a:rPr lang="nl-NL" sz="2000" dirty="0">
                          <a:effectLst/>
                        </a:rPr>
                        <a:t> </a:t>
                      </a:r>
                      <a:r>
                        <a:rPr lang="nl-NL" sz="2000" dirty="0" err="1">
                          <a:effectLst/>
                        </a:rPr>
                        <a:t>surface</a:t>
                      </a:r>
                      <a:r>
                        <a:rPr lang="nl-NL" sz="2000" dirty="0">
                          <a:effectLst/>
                        </a:rPr>
                        <a:t> (ha)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Density (n/ha)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2006211685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Amsterdam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2031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14419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0,14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1685057027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  Centrum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450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630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0,71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843299224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  West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372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943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0,40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3788830115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  Zuid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370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1530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0,24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1647504357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  Oost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294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1713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0,17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99015228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  Noord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188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4057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0,05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16607453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  Zuidoost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133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2044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0,07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143774484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  Nieuw-West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224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3502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0,06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945176629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Amstelveen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211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3994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l-NL" sz="2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3239269128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Diemen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151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1202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0,13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4112041373"/>
                  </a:ext>
                </a:extLst>
              </a:tr>
              <a:tr h="271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Totaal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2393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>
                          <a:effectLst/>
                        </a:rPr>
                        <a:t>19615</a:t>
                      </a:r>
                      <a:endParaRPr lang="nl-NL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2000" dirty="0">
                          <a:effectLst/>
                        </a:rPr>
                        <a:t>0,12</a:t>
                      </a:r>
                      <a:endParaRPr lang="nl-N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xmlns="" val="257118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81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7DFB790-7D0F-43B7-AAA9-C7A7803EC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440BB81C-4576-4E6E-84D9-16A83DAD01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40" y="-11606"/>
            <a:ext cx="6869606" cy="6869606"/>
          </a:xfrm>
        </p:spPr>
      </p:pic>
    </p:spTree>
    <p:extLst>
      <p:ext uri="{BB962C8B-B14F-4D97-AF65-F5344CB8AC3E}">
        <p14:creationId xmlns:p14="http://schemas.microsoft.com/office/powerpoint/2010/main" val="3147281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3D52F91-A3C1-41B6-8CBB-F0E6FD388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115" y="131969"/>
            <a:ext cx="4671588" cy="1004934"/>
          </a:xfrm>
        </p:spPr>
        <p:txBody>
          <a:bodyPr/>
          <a:lstStyle/>
          <a:p>
            <a:r>
              <a:rPr lang="nl-NL" dirty="0"/>
              <a:t>Nest site </a:t>
            </a:r>
            <a:r>
              <a:rPr lang="nl-NL" dirty="0" err="1"/>
              <a:t>selection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52975255-2FB0-40AF-AEBB-A535C4DE6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34" y="2712720"/>
            <a:ext cx="5815318" cy="3510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5800EC89-3E73-4CE7-9E26-E9E4CBEB3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8607" y="0"/>
            <a:ext cx="3723393" cy="22479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2601D64E-6390-4242-8E3D-95349A76F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607" y="2377441"/>
            <a:ext cx="3723393" cy="22479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ED247356-05E2-465A-B0F6-B295C5496D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8607" y="4699670"/>
            <a:ext cx="3723393" cy="224790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xmlns="" id="{D9612496-7FD8-4BFD-BC91-C9F74F9A8022}"/>
              </a:ext>
            </a:extLst>
          </p:cNvPr>
          <p:cNvSpPr txBox="1"/>
          <p:nvPr/>
        </p:nvSpPr>
        <p:spPr>
          <a:xfrm>
            <a:off x="6854575" y="297781"/>
            <a:ext cx="1614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/>
              <a:t>City </a:t>
            </a:r>
            <a:r>
              <a:rPr lang="nl-NL" sz="2400" dirty="0" err="1"/>
              <a:t>centre</a:t>
            </a:r>
            <a:r>
              <a:rPr lang="nl-NL" sz="2400" dirty="0"/>
              <a:t>: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xmlns="" id="{0A4C0848-BDBC-4E7A-A262-EA88260A52A3}"/>
              </a:ext>
            </a:extLst>
          </p:cNvPr>
          <p:cNvSpPr txBox="1"/>
          <p:nvPr/>
        </p:nvSpPr>
        <p:spPr>
          <a:xfrm>
            <a:off x="6854575" y="2712720"/>
            <a:ext cx="2007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19th </a:t>
            </a:r>
            <a:r>
              <a:rPr lang="nl-NL" sz="2400" dirty="0" err="1"/>
              <a:t>century</a:t>
            </a:r>
            <a:r>
              <a:rPr lang="nl-NL" sz="2400" dirty="0"/>
              <a:t> Ring: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xmlns="" id="{BADCAA39-BBEC-46F1-9198-B4852D2250AE}"/>
              </a:ext>
            </a:extLst>
          </p:cNvPr>
          <p:cNvSpPr txBox="1"/>
          <p:nvPr/>
        </p:nvSpPr>
        <p:spPr>
          <a:xfrm>
            <a:off x="6854575" y="4999756"/>
            <a:ext cx="1549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Post war: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xmlns="" id="{C518B80A-0500-4251-948E-004200404A96}"/>
              </a:ext>
            </a:extLst>
          </p:cNvPr>
          <p:cNvSpPr txBox="1"/>
          <p:nvPr/>
        </p:nvSpPr>
        <p:spPr>
          <a:xfrm>
            <a:off x="878114" y="1177112"/>
            <a:ext cx="46715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err="1"/>
              <a:t>Specific</a:t>
            </a:r>
            <a:r>
              <a:rPr lang="nl-NL" sz="2000" dirty="0"/>
              <a:t> </a:t>
            </a:r>
            <a:r>
              <a:rPr lang="nl-NL" sz="2000" dirty="0" err="1"/>
              <a:t>for</a:t>
            </a:r>
            <a:r>
              <a:rPr lang="nl-NL" sz="2000" dirty="0"/>
              <a:t> different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/>
              <a:t>Old area’s have </a:t>
            </a:r>
            <a:r>
              <a:rPr lang="nl-NL" sz="2000" dirty="0" err="1"/>
              <a:t>many</a:t>
            </a:r>
            <a:r>
              <a:rPr lang="nl-NL" sz="2000" dirty="0"/>
              <a:t> types of nest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 err="1"/>
              <a:t>Younger</a:t>
            </a:r>
            <a:r>
              <a:rPr lang="nl-NL" sz="2000" dirty="0"/>
              <a:t> areas have </a:t>
            </a:r>
            <a:r>
              <a:rPr lang="nl-NL" sz="2000" dirty="0" err="1"/>
              <a:t>less</a:t>
            </a:r>
            <a:r>
              <a:rPr lang="nl-NL" sz="2000" dirty="0"/>
              <a:t> types</a:t>
            </a:r>
          </a:p>
          <a:p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87BAB93A-2E5D-4E72-9102-BD60363AB9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352" y="3239792"/>
            <a:ext cx="2186652" cy="145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7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BC0340-D46F-4ED9-B1D7-546EE83A1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Method </a:t>
            </a:r>
            <a:r>
              <a:rPr lang="nl-NL" dirty="0" err="1"/>
              <a:t>for</a:t>
            </a:r>
            <a:r>
              <a:rPr lang="nl-NL" dirty="0"/>
              <a:t> control of </a:t>
            </a:r>
            <a:r>
              <a:rPr lang="nl-NL" dirty="0" err="1"/>
              <a:t>your</a:t>
            </a:r>
            <a:r>
              <a:rPr lang="nl-NL" dirty="0"/>
              <a:t> </a:t>
            </a:r>
            <a:r>
              <a:rPr lang="nl-NL" dirty="0" err="1"/>
              <a:t>count</a:t>
            </a:r>
            <a:r>
              <a:rPr lang="nl-NL" dirty="0"/>
              <a:t/>
            </a:r>
            <a:br>
              <a:rPr lang="nl-NL" dirty="0"/>
            </a:br>
            <a:r>
              <a:rPr lang="nl-NL" sz="3200" dirty="0"/>
              <a:t>(double sampling/ double </a:t>
            </a:r>
            <a:r>
              <a:rPr lang="nl-NL" sz="3200" dirty="0" err="1"/>
              <a:t>observer</a:t>
            </a:r>
            <a:r>
              <a:rPr lang="nl-NL" sz="3200" dirty="0"/>
              <a:t>)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xmlns="" id="{96187C07-8C63-4FB4-9FF8-801804319F1A}"/>
              </a:ext>
            </a:extLst>
          </p:cNvPr>
          <p:cNvSpPr/>
          <p:nvPr/>
        </p:nvSpPr>
        <p:spPr>
          <a:xfrm>
            <a:off x="838200" y="1850921"/>
            <a:ext cx="870296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/>
              <a:t>We </a:t>
            </a:r>
            <a:r>
              <a:rPr lang="nl-NL" sz="2000" dirty="0" err="1"/>
              <a:t>find</a:t>
            </a:r>
            <a:r>
              <a:rPr lang="nl-NL" sz="2000" dirty="0"/>
              <a:t> 2031 nesting sites in Amsterdam (2013-2018)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/>
              <a:t>Is this 100% of </a:t>
            </a:r>
            <a:r>
              <a:rPr lang="nl-NL" sz="2000" dirty="0" err="1"/>
              <a:t>population</a:t>
            </a:r>
            <a:r>
              <a:rPr lang="nl-NL" sz="20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/>
              <a:t>Test:</a:t>
            </a:r>
          </a:p>
          <a:p>
            <a:endParaRPr lang="nl-NL" dirty="0"/>
          </a:p>
          <a:p>
            <a:pPr marL="342900" indent="-342900">
              <a:buAutoNum type="arabicPeriod"/>
            </a:pPr>
            <a:r>
              <a:rPr lang="nl-NL" sz="2000" dirty="0" err="1"/>
              <a:t>Normal</a:t>
            </a:r>
            <a:r>
              <a:rPr lang="nl-NL" sz="2000" dirty="0"/>
              <a:t> </a:t>
            </a:r>
            <a:r>
              <a:rPr lang="nl-NL" sz="2000" dirty="0" err="1"/>
              <a:t>fast</a:t>
            </a:r>
            <a:r>
              <a:rPr lang="nl-NL" sz="2000" dirty="0"/>
              <a:t> </a:t>
            </a:r>
            <a:r>
              <a:rPr lang="nl-NL" sz="2000" dirty="0" err="1"/>
              <a:t>method</a:t>
            </a:r>
            <a:r>
              <a:rPr lang="nl-NL" sz="2000" dirty="0"/>
              <a:t> (</a:t>
            </a:r>
            <a:r>
              <a:rPr lang="nl-NL" sz="2000" dirty="0" err="1"/>
              <a:t>you</a:t>
            </a:r>
            <a:r>
              <a:rPr lang="nl-NL" sz="2000" dirty="0"/>
              <a:t> </a:t>
            </a:r>
            <a:r>
              <a:rPr lang="nl-NL" sz="2000" dirty="0" err="1"/>
              <a:t>know</a:t>
            </a:r>
            <a:r>
              <a:rPr lang="nl-NL" sz="2000" dirty="0"/>
              <a:t> </a:t>
            </a:r>
            <a:r>
              <a:rPr lang="nl-NL" sz="2000" dirty="0" err="1"/>
              <a:t>you</a:t>
            </a:r>
            <a:r>
              <a:rPr lang="nl-NL" sz="2000" dirty="0"/>
              <a:t> </a:t>
            </a:r>
            <a:r>
              <a:rPr lang="nl-NL" sz="2000" dirty="0" err="1"/>
              <a:t>don’t</a:t>
            </a:r>
            <a:r>
              <a:rPr lang="nl-NL" sz="2000" dirty="0"/>
              <a:t> </a:t>
            </a:r>
            <a:r>
              <a:rPr lang="nl-NL" sz="2000" dirty="0" err="1"/>
              <a:t>find</a:t>
            </a:r>
            <a:r>
              <a:rPr lang="nl-NL" sz="2000" dirty="0"/>
              <a:t> </a:t>
            </a:r>
            <a:r>
              <a:rPr lang="nl-NL" sz="2000" dirty="0" err="1"/>
              <a:t>all</a:t>
            </a:r>
            <a:r>
              <a:rPr lang="nl-NL" sz="2000" dirty="0"/>
              <a:t> </a:t>
            </a:r>
            <a:r>
              <a:rPr lang="nl-NL" sz="2000" dirty="0" err="1"/>
              <a:t>nests</a:t>
            </a:r>
            <a:r>
              <a:rPr lang="nl-NL" sz="2000" dirty="0"/>
              <a:t>)</a:t>
            </a:r>
          </a:p>
          <a:p>
            <a:pPr marL="342900" indent="-342900">
              <a:buAutoNum type="arabicPeriod"/>
            </a:pPr>
            <a:endParaRPr lang="nl-NL" sz="2000" dirty="0"/>
          </a:p>
          <a:p>
            <a:r>
              <a:rPr lang="nl-NL" sz="2000" dirty="0"/>
              <a:t>2.  Make a </a:t>
            </a:r>
            <a:r>
              <a:rPr lang="nl-NL" sz="2000" dirty="0" err="1"/>
              <a:t>subsample</a:t>
            </a:r>
            <a:r>
              <a:rPr lang="nl-NL" sz="2000" dirty="0"/>
              <a:t> area, and </a:t>
            </a:r>
            <a:r>
              <a:rPr lang="nl-NL" sz="2000" dirty="0" err="1"/>
              <a:t>try</a:t>
            </a:r>
            <a:r>
              <a:rPr lang="nl-NL" sz="2000" dirty="0"/>
              <a:t> to </a:t>
            </a:r>
            <a:r>
              <a:rPr lang="nl-NL" sz="2000" dirty="0" err="1"/>
              <a:t>determine</a:t>
            </a:r>
            <a:r>
              <a:rPr lang="nl-NL" sz="2000" dirty="0"/>
              <a:t> 100% of </a:t>
            </a:r>
            <a:r>
              <a:rPr lang="nl-NL" sz="2000" dirty="0" err="1"/>
              <a:t>nests</a:t>
            </a:r>
            <a:r>
              <a:rPr lang="nl-NL" sz="2000" dirty="0"/>
              <a:t>, with intensive </a:t>
            </a:r>
            <a:r>
              <a:rPr lang="nl-NL" sz="2000" dirty="0" err="1"/>
              <a:t>method</a:t>
            </a:r>
            <a:r>
              <a:rPr lang="nl-NL" sz="2000" dirty="0"/>
              <a:t> (with </a:t>
            </a:r>
            <a:r>
              <a:rPr lang="nl-NL" sz="2000" dirty="0" err="1"/>
              <a:t>two</a:t>
            </a:r>
            <a:r>
              <a:rPr lang="nl-NL" sz="2000" dirty="0"/>
              <a:t> </a:t>
            </a:r>
            <a:r>
              <a:rPr lang="nl-NL" sz="2000" dirty="0" err="1"/>
              <a:t>observers</a:t>
            </a:r>
            <a:r>
              <a:rPr lang="nl-NL" sz="2000" dirty="0"/>
              <a:t>)</a:t>
            </a:r>
          </a:p>
          <a:p>
            <a:endParaRPr lang="nl-NL" sz="2000" dirty="0"/>
          </a:p>
          <a:p>
            <a:r>
              <a:rPr lang="nl-NL" sz="2000" dirty="0"/>
              <a:t>3. </a:t>
            </a:r>
            <a:r>
              <a:rPr lang="nl-NL" sz="2000" dirty="0" err="1"/>
              <a:t>Detection</a:t>
            </a:r>
            <a:r>
              <a:rPr lang="nl-NL" sz="2000" dirty="0"/>
              <a:t> ratio (of birds </a:t>
            </a:r>
            <a:r>
              <a:rPr lang="nl-NL" sz="2000" dirty="0" err="1"/>
              <a:t>detected</a:t>
            </a:r>
            <a:r>
              <a:rPr lang="nl-NL" sz="2000" dirty="0"/>
              <a:t> : birds present)</a:t>
            </a:r>
          </a:p>
          <a:p>
            <a:endParaRPr lang="nl-NL" sz="2000" dirty="0"/>
          </a:p>
          <a:p>
            <a:r>
              <a:rPr lang="nl-NL" sz="2000" dirty="0"/>
              <a:t>4. </a:t>
            </a:r>
            <a:r>
              <a:rPr lang="nl-NL" sz="2000" dirty="0" err="1"/>
              <a:t>Adjust</a:t>
            </a:r>
            <a:r>
              <a:rPr lang="nl-NL" sz="2000" dirty="0"/>
              <a:t> results from </a:t>
            </a:r>
            <a:r>
              <a:rPr lang="nl-NL" sz="2000" dirty="0" err="1"/>
              <a:t>fast</a:t>
            </a:r>
            <a:r>
              <a:rPr lang="nl-NL" sz="2000" dirty="0"/>
              <a:t> </a:t>
            </a:r>
            <a:r>
              <a:rPr lang="nl-NL" sz="2000" dirty="0" err="1"/>
              <a:t>method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64190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61626A44-FF19-4094-9DEF-17F1E23FC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28" y="0"/>
            <a:ext cx="9685655" cy="68484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0694CB47-5359-4272-858F-A7FD5C258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xmlns="" id="{6B71A47E-6674-4942-A1F1-8D2BC79CBA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89" y="-75155"/>
            <a:ext cx="7902620" cy="584472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A9ED8B14-95AA-4B5F-9EB1-54D01707241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549" y="-75155"/>
            <a:ext cx="8088100" cy="592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4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21993B93-F7AF-4E2D-A6ED-1214396B0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431" y="364271"/>
            <a:ext cx="10515600" cy="4351338"/>
          </a:xfrm>
        </p:spPr>
        <p:txBody>
          <a:bodyPr/>
          <a:lstStyle/>
          <a:p>
            <a:r>
              <a:rPr lang="nl-NL" dirty="0"/>
              <a:t>5 control areas in 3 </a:t>
            </a:r>
            <a:r>
              <a:rPr lang="nl-NL" dirty="0" err="1"/>
              <a:t>years</a:t>
            </a:r>
            <a:endParaRPr lang="nl-NL" dirty="0"/>
          </a:p>
          <a:p>
            <a:r>
              <a:rPr lang="nl-NL" dirty="0"/>
              <a:t>25% </a:t>
            </a:r>
            <a:r>
              <a:rPr lang="nl-NL" dirty="0" err="1"/>
              <a:t>missed</a:t>
            </a:r>
            <a:r>
              <a:rPr lang="nl-NL" dirty="0"/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xmlns="" id="{71214573-E68E-4FC6-B6B7-71E7A0935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011" y="364271"/>
            <a:ext cx="7556163" cy="2132439"/>
          </a:xfrm>
          <a:prstGeom prst="rect">
            <a:avLst/>
          </a:prstGeom>
        </p:spPr>
      </p:pic>
      <p:graphicFrame>
        <p:nvGraphicFramePr>
          <p:cNvPr id="5" name="Grafiek 4">
            <a:extLst>
              <a:ext uri="{FF2B5EF4-FFF2-40B4-BE49-F238E27FC236}">
                <a16:creationId xmlns:a16="http://schemas.microsoft.com/office/drawing/2014/main" xmlns="" id="{B51B0C5A-6C1A-4344-9994-54B357EBC0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2488030"/>
              </p:ext>
            </p:extLst>
          </p:nvPr>
        </p:nvGraphicFramePr>
        <p:xfrm>
          <a:off x="264431" y="2399875"/>
          <a:ext cx="5021539" cy="3292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48EC73E1-4495-4FD1-AE29-30E6107D9D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6236" y="2981859"/>
            <a:ext cx="7055857" cy="1520962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xmlns="" id="{5E818979-1CED-4299-A5F1-AD0381807E79}"/>
              </a:ext>
            </a:extLst>
          </p:cNvPr>
          <p:cNvSpPr txBox="1"/>
          <p:nvPr/>
        </p:nvSpPr>
        <p:spPr>
          <a:xfrm>
            <a:off x="5727903" y="4747239"/>
            <a:ext cx="6139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 err="1"/>
              <a:t>Population</a:t>
            </a:r>
            <a:r>
              <a:rPr lang="nl-NL" sz="2400" dirty="0"/>
              <a:t> </a:t>
            </a:r>
            <a:r>
              <a:rPr lang="nl-NL" sz="2400" dirty="0" err="1"/>
              <a:t>size</a:t>
            </a:r>
            <a:r>
              <a:rPr lang="nl-NL" sz="2400" dirty="0"/>
              <a:t> of common </a:t>
            </a:r>
            <a:r>
              <a:rPr lang="nl-NL" sz="2400" dirty="0" err="1"/>
              <a:t>swift</a:t>
            </a:r>
            <a:r>
              <a:rPr lang="nl-NL" sz="2400" dirty="0"/>
              <a:t> in Amsterdam:</a:t>
            </a:r>
          </a:p>
          <a:p>
            <a:r>
              <a:rPr lang="nl-NL" sz="2400" dirty="0"/>
              <a:t>2600 (2200 – 3400) breeding pairs</a:t>
            </a:r>
          </a:p>
        </p:txBody>
      </p:sp>
    </p:spTree>
    <p:extLst>
      <p:ext uri="{BB962C8B-B14F-4D97-AF65-F5344CB8AC3E}">
        <p14:creationId xmlns:p14="http://schemas.microsoft.com/office/powerpoint/2010/main" val="1598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/>
          <p:cNvSpPr>
            <a:spLocks noGrp="1"/>
          </p:cNvSpPr>
          <p:nvPr>
            <p:ph type="subTitle" idx="1"/>
          </p:nvPr>
        </p:nvSpPr>
        <p:spPr>
          <a:xfrm>
            <a:off x="2524125" y="2714625"/>
            <a:ext cx="7342188" cy="1752600"/>
          </a:xfrm>
        </p:spPr>
        <p:txBody>
          <a:bodyPr/>
          <a:lstStyle/>
          <a:p>
            <a:pPr marL="0" indent="0" eaLnBrk="1" hangingPunct="1"/>
            <a:endParaRPr lang="nl-NL" sz="4000"/>
          </a:p>
          <a:p>
            <a:pPr marL="0" indent="0" eaLnBrk="1" hangingPunct="1"/>
            <a:endParaRPr lang="nl-NL" sz="4000"/>
          </a:p>
          <a:p>
            <a:pPr marL="0" indent="0" eaLnBrk="1" hangingPunct="1"/>
            <a:endParaRPr lang="nl-NL"/>
          </a:p>
        </p:txBody>
      </p:sp>
      <p:pic>
        <p:nvPicPr>
          <p:cNvPr id="11267" name="Afbeelding 2" descr="adressenlijst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35739" y="1293580"/>
            <a:ext cx="7200900" cy="5040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22" y="1293580"/>
            <a:ext cx="6977333" cy="504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25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9" y="248816"/>
            <a:ext cx="10752039" cy="6239070"/>
          </a:xfrm>
        </p:spPr>
      </p:pic>
    </p:spTree>
    <p:extLst>
      <p:ext uri="{BB962C8B-B14F-4D97-AF65-F5344CB8AC3E}">
        <p14:creationId xmlns:p14="http://schemas.microsoft.com/office/powerpoint/2010/main" val="21202638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EC129D52-5760-449F-BFB9-DA0B4AEA7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905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D24EF18-F2D1-4F1E-B938-EF3C23CDF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C8E7C6FC-8D95-4758-8A40-BEB4B4447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152" y="0"/>
            <a:ext cx="4631943" cy="688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89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F7104A7-42D5-45F2-B5E8-87047340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BAB07687-3C47-455B-BA60-AE018BE7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3030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11A8B760-E758-496A-9862-A870622FD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07" y="105873"/>
            <a:ext cx="10436772" cy="657343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xmlns="" id="{D573A2FF-25B4-4F6F-B5D6-0C90E9C33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215" y="1020128"/>
            <a:ext cx="3422016" cy="213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7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82C0B32-A099-4528-A038-62E07A9D0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xmlns="" id="{777B5A55-0F41-4FD7-B33D-9668B94DD6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58372" y="365125"/>
            <a:ext cx="5395428" cy="335918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08378216-0D58-455A-A71B-BBB90A5E2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41" y="365125"/>
            <a:ext cx="11122167" cy="579358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xmlns="" id="{6A8E83CA-4CCF-4AEC-9F1B-975F639F1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647" y="1636950"/>
            <a:ext cx="2368340" cy="132556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15615FF7-166F-4BFD-8478-201C610257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85" y="3024224"/>
            <a:ext cx="2139627" cy="140017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xmlns="" id="{10562976-FB22-48F1-8C35-FF6CABFE68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9265" y="2329726"/>
            <a:ext cx="2116735" cy="140017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xmlns="" id="{2B9B6EA0-AE5B-4F75-8BB5-D245727E30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698" y="307449"/>
            <a:ext cx="1837958" cy="13832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FD6ECCF9-7B0E-4258-BB42-65AAD41CA2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490" y="1782791"/>
            <a:ext cx="1837958" cy="137643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xmlns="" id="{CB37CA84-477D-417E-9A7F-3ECEB86BFF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214" y="2967697"/>
            <a:ext cx="1450138" cy="108760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xmlns="" id="{5609D4D2-0D0F-4A39-B0D1-B6F0D2B6D593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484" y="1286616"/>
            <a:ext cx="986167" cy="229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xmlns="" id="{20BE8D22-B74D-4015-9851-79C113D07B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92484" y="3668649"/>
            <a:ext cx="1938696" cy="159729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xmlns="" id="{B37966B9-7B6E-4B19-B877-A7A4BDA4BE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4091" y="946139"/>
            <a:ext cx="1752115" cy="2232784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xmlns="" id="{E6176DC0-983A-4FFB-A852-F9B764CF130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413" y="359536"/>
            <a:ext cx="1920654" cy="1199651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xmlns="" id="{AE34A353-F6DA-4BB0-9BFA-8B3E2A4925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214" y="1111640"/>
            <a:ext cx="1465770" cy="1797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12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5841" y="2204865"/>
            <a:ext cx="7583487" cy="569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err="1"/>
              <a:t>Beugelkasten</a:t>
            </a:r>
            <a:r>
              <a:rPr lang="de-DE" sz="3200" dirty="0"/>
              <a:t>, andere </a:t>
            </a:r>
            <a:r>
              <a:rPr lang="de-DE" sz="3200" dirty="0" err="1"/>
              <a:t>bewoners</a:t>
            </a:r>
            <a:endParaRPr lang="de-DE" sz="32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268760"/>
            <a:ext cx="547260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215152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1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Neststenen, andere bewoners</a:t>
            </a:r>
          </a:p>
        </p:txBody>
      </p:sp>
      <p:pic>
        <p:nvPicPr>
          <p:cNvPr id="4" name="GWLterrein_mussen_12;26_8mei1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7239" y="1749411"/>
            <a:ext cx="8045450" cy="4525963"/>
          </a:xfrm>
        </p:spPr>
      </p:pic>
      <p:sp>
        <p:nvSpPr>
          <p:cNvPr id="3" name="Tekstvak 2"/>
          <p:cNvSpPr txBox="1"/>
          <p:nvPr/>
        </p:nvSpPr>
        <p:spPr>
          <a:xfrm>
            <a:off x="9244668" y="5906042"/>
            <a:ext cx="2512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Van Hallstraat, ‘’</a:t>
            </a:r>
            <a:r>
              <a:rPr lang="nl-NL" dirty="0" err="1"/>
              <a:t>ecowijk</a:t>
            </a:r>
            <a:r>
              <a:rPr lang="nl-NL" dirty="0"/>
              <a:t>’’</a:t>
            </a:r>
          </a:p>
        </p:txBody>
      </p:sp>
    </p:spTree>
    <p:extLst>
      <p:ext uri="{BB962C8B-B14F-4D97-AF65-F5344CB8AC3E}">
        <p14:creationId xmlns:p14="http://schemas.microsoft.com/office/powerpoint/2010/main" val="66676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2563"/>
          </a:xfrm>
        </p:spPr>
        <p:txBody>
          <a:bodyPr>
            <a:normAutofit/>
          </a:bodyPr>
          <a:lstStyle/>
          <a:p>
            <a:r>
              <a:rPr lang="nl-NL" sz="2800" dirty="0"/>
              <a:t>Neststenen, Van </a:t>
            </a:r>
            <a:r>
              <a:rPr lang="nl-NL" sz="2800" dirty="0" err="1"/>
              <a:t>Noordtkade</a:t>
            </a:r>
            <a:endParaRPr lang="nl-NL" sz="2800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9" y="3287111"/>
            <a:ext cx="6037402" cy="3204596"/>
          </a:xfr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770" y="473510"/>
            <a:ext cx="4784817" cy="6018196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027688" y="1626499"/>
            <a:ext cx="46412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Bewoner Ton </a:t>
            </a:r>
            <a:r>
              <a:rPr lang="nl-NL" dirty="0" err="1"/>
              <a:t>Denters</a:t>
            </a:r>
            <a:r>
              <a:rPr lang="nl-NL" dirty="0"/>
              <a:t> doet nu ieder jaar verslag</a:t>
            </a:r>
          </a:p>
          <a:p>
            <a:endParaRPr lang="nl-NL" dirty="0"/>
          </a:p>
          <a:p>
            <a:r>
              <a:rPr lang="nl-NL" dirty="0"/>
              <a:t>Sinds 2015, ook HBP in de neststenen!</a:t>
            </a:r>
          </a:p>
        </p:txBody>
      </p:sp>
    </p:spTree>
    <p:extLst>
      <p:ext uri="{BB962C8B-B14F-4D97-AF65-F5344CB8AC3E}">
        <p14:creationId xmlns:p14="http://schemas.microsoft.com/office/powerpoint/2010/main" val="3669080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609601" y="274638"/>
            <a:ext cx="10970684" cy="1141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/>
              <a:t>Renovatie, natuurinclusief</a:t>
            </a:r>
            <a:endParaRPr lang="de-DE" sz="3600" dirty="0"/>
          </a:p>
        </p:txBody>
      </p:sp>
      <p:pic>
        <p:nvPicPr>
          <p:cNvPr id="3" name="Picture 3" descr="C:\Users\Verena1\Desktop\gierzwaluwkast conrad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767" y="1074947"/>
            <a:ext cx="7740352" cy="547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Tijdelijke aanduiding voor inhoud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739" y="661524"/>
            <a:ext cx="2914650" cy="218598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373" y="3248860"/>
            <a:ext cx="2921016" cy="219076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7" y="140924"/>
            <a:ext cx="12192000" cy="685466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070" y="137588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94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72139B22-595B-43A5-9723-05430E14C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11" y="370490"/>
            <a:ext cx="9144000" cy="685800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BED520E0-3BC7-4C7F-9D46-E0F8F94965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4" y="31786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4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3E5F9DD-EB08-4614-81AC-1C9CF87D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D11BDA7D-B4F1-4288-BCAA-15840FB8B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849" y="782066"/>
            <a:ext cx="7698275" cy="5033787"/>
          </a:xfrm>
        </p:spPr>
      </p:pic>
    </p:spTree>
    <p:extLst>
      <p:ext uri="{BB962C8B-B14F-4D97-AF65-F5344CB8AC3E}">
        <p14:creationId xmlns:p14="http://schemas.microsoft.com/office/powerpoint/2010/main" val="10780092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/>
          <a:lstStyle/>
          <a:p>
            <a:r>
              <a:rPr lang="de-DE" dirty="0"/>
              <a:t>Trend Europa, EBCC </a:t>
            </a:r>
            <a:r>
              <a:rPr lang="de-DE" dirty="0" err="1"/>
              <a:t>index</a:t>
            </a:r>
            <a:endParaRPr lang="de-DE" dirty="0"/>
          </a:p>
        </p:txBody>
      </p:sp>
      <p:sp>
        <p:nvSpPr>
          <p:cNvPr id="4" name="Tekstvak 3"/>
          <p:cNvSpPr txBox="1"/>
          <p:nvPr/>
        </p:nvSpPr>
        <p:spPr>
          <a:xfrm>
            <a:off x="3129243" y="5045922"/>
            <a:ext cx="371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EBCC, European Bird </a:t>
            </a:r>
            <a:r>
              <a:rPr lang="de-DE" dirty="0" err="1"/>
              <a:t>Census</a:t>
            </a:r>
            <a:r>
              <a:rPr lang="de-DE" dirty="0"/>
              <a:t> Council (</a:t>
            </a:r>
            <a:r>
              <a:rPr lang="de-DE" dirty="0" err="1"/>
              <a:t>partner</a:t>
            </a:r>
            <a:r>
              <a:rPr lang="de-DE" dirty="0"/>
              <a:t> SOVON)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4827503" y="5470591"/>
            <a:ext cx="58071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Lichte </a:t>
            </a:r>
            <a:r>
              <a:rPr lang="de-DE" sz="2000" dirty="0" err="1"/>
              <a:t>afname</a:t>
            </a:r>
            <a:r>
              <a:rPr lang="de-DE" sz="2000" dirty="0"/>
              <a:t> (</a:t>
            </a:r>
            <a:r>
              <a:rPr lang="de-DE" sz="2000" dirty="0" err="1"/>
              <a:t>oude</a:t>
            </a:r>
            <a:r>
              <a:rPr lang="de-DE" sz="2000" dirty="0"/>
              <a:t> </a:t>
            </a:r>
            <a:r>
              <a:rPr lang="de-DE" sz="2000" dirty="0" err="1"/>
              <a:t>grafiek</a:t>
            </a:r>
            <a:r>
              <a:rPr lang="de-DE" sz="2000" dirty="0"/>
              <a:t>, tot 2005)</a:t>
            </a:r>
          </a:p>
          <a:p>
            <a:r>
              <a:rPr lang="de-DE" sz="2000" dirty="0" err="1"/>
              <a:t>Telling</a:t>
            </a:r>
            <a:r>
              <a:rPr lang="de-DE" sz="2000" dirty="0"/>
              <a:t> </a:t>
            </a:r>
            <a:r>
              <a:rPr lang="de-DE" sz="2000" dirty="0" err="1"/>
              <a:t>beter</a:t>
            </a:r>
            <a:r>
              <a:rPr lang="de-DE" sz="2000" dirty="0"/>
              <a:t> </a:t>
            </a:r>
            <a:r>
              <a:rPr lang="de-DE" sz="2000" dirty="0" err="1"/>
              <a:t>sinds</a:t>
            </a:r>
            <a:r>
              <a:rPr lang="de-DE" sz="2000" dirty="0"/>
              <a:t> 1990, lichte </a:t>
            </a:r>
            <a:r>
              <a:rPr lang="de-DE" sz="2000" dirty="0" err="1"/>
              <a:t>toename</a:t>
            </a:r>
            <a:r>
              <a:rPr lang="de-DE" sz="2000" dirty="0"/>
              <a:t> </a:t>
            </a:r>
            <a:r>
              <a:rPr lang="de-DE" sz="2000" dirty="0" err="1"/>
              <a:t>dus</a:t>
            </a:r>
            <a:r>
              <a:rPr lang="de-DE" sz="2000" dirty="0"/>
              <a:t>?</a:t>
            </a:r>
          </a:p>
          <a:p>
            <a:endParaRPr lang="de-DE" sz="2000" dirty="0"/>
          </a:p>
          <a:p>
            <a:r>
              <a:rPr lang="de-DE" sz="2000" dirty="0" err="1"/>
              <a:t>Stabiel</a:t>
            </a:r>
            <a:r>
              <a:rPr lang="de-DE" sz="2000" dirty="0"/>
              <a:t> (</a:t>
            </a:r>
            <a:r>
              <a:rPr lang="de-DE" sz="2000" dirty="0" err="1"/>
              <a:t>nieuwe</a:t>
            </a:r>
            <a:r>
              <a:rPr lang="de-DE" sz="2000" dirty="0"/>
              <a:t> </a:t>
            </a:r>
            <a:r>
              <a:rPr lang="de-DE" sz="2000" dirty="0" err="1"/>
              <a:t>grafiek</a:t>
            </a:r>
            <a:r>
              <a:rPr lang="de-DE" sz="2000" dirty="0"/>
              <a:t>, tot 2012)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444" y="1412391"/>
            <a:ext cx="5450296" cy="3633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92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75521" y="836712"/>
            <a:ext cx="4097695" cy="1143000"/>
          </a:xfrm>
        </p:spPr>
        <p:txBody>
          <a:bodyPr>
            <a:normAutofit fontScale="90000"/>
          </a:bodyPr>
          <a:lstStyle/>
          <a:p>
            <a:r>
              <a:rPr lang="de-DE" dirty="0"/>
              <a:t>EBCC, </a:t>
            </a:r>
            <a:r>
              <a:rPr lang="de-DE" dirty="0" err="1"/>
              <a:t>index</a:t>
            </a:r>
            <a:r>
              <a:rPr lang="de-DE" dirty="0"/>
              <a:t/>
            </a:r>
            <a:br>
              <a:rPr lang="de-DE" dirty="0"/>
            </a:br>
            <a:r>
              <a:rPr lang="de-DE" sz="3100" dirty="0" err="1"/>
              <a:t>Huismus</a:t>
            </a:r>
            <a:r>
              <a:rPr lang="de-DE" sz="3100" dirty="0"/>
              <a:t/>
            </a:r>
            <a:br>
              <a:rPr lang="de-DE" sz="3100" dirty="0"/>
            </a:br>
            <a:r>
              <a:rPr lang="de-DE" sz="3100" dirty="0" err="1"/>
              <a:t>Spreeuw</a:t>
            </a:r>
            <a:endParaRPr lang="de-DE" sz="31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476673"/>
            <a:ext cx="4000500" cy="280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006" y="3429001"/>
            <a:ext cx="400050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878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0B28A0E4-A735-47FF-9E0F-D12CD4AA8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147" y="365125"/>
            <a:ext cx="5236918" cy="523691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C941C5-5D4A-4706-AC85-D3A485883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xmlns="" id="{DA87816A-ACA5-4891-974E-921395F83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238" y="365125"/>
            <a:ext cx="4105125" cy="5121852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xmlns="" id="{78E80895-F918-43FE-AE1D-84B124E2D501}"/>
              </a:ext>
            </a:extLst>
          </p:cNvPr>
          <p:cNvSpPr txBox="1"/>
          <p:nvPr/>
        </p:nvSpPr>
        <p:spPr>
          <a:xfrm>
            <a:off x="7439961" y="5602043"/>
            <a:ext cx="3005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i="1" dirty="0" err="1"/>
              <a:t>Relative</a:t>
            </a:r>
            <a:r>
              <a:rPr lang="nl-NL" i="1" dirty="0"/>
              <a:t> </a:t>
            </a:r>
            <a:r>
              <a:rPr lang="nl-NL" i="1" dirty="0" err="1"/>
              <a:t>density</a:t>
            </a:r>
            <a:r>
              <a:rPr lang="nl-NL" i="1" dirty="0"/>
              <a:t> (2012 – 2015)</a:t>
            </a:r>
          </a:p>
          <a:p>
            <a:r>
              <a:rPr lang="nl-NL" i="1" dirty="0"/>
              <a:t>SOVON, 2018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xmlns="" id="{2D7BC371-C6ED-4699-B800-B3B887961711}"/>
              </a:ext>
            </a:extLst>
          </p:cNvPr>
          <p:cNvSpPr txBox="1"/>
          <p:nvPr/>
        </p:nvSpPr>
        <p:spPr>
          <a:xfrm>
            <a:off x="1470147" y="5616833"/>
            <a:ext cx="4755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Relative</a:t>
            </a:r>
            <a:r>
              <a:rPr lang="nl-NL" i="1" dirty="0"/>
              <a:t> </a:t>
            </a:r>
            <a:r>
              <a:rPr lang="nl-NL" i="1" dirty="0" err="1"/>
              <a:t>density</a:t>
            </a:r>
            <a:r>
              <a:rPr lang="nl-NL" i="1" dirty="0"/>
              <a:t> (1998 - 2000)</a:t>
            </a:r>
          </a:p>
          <a:p>
            <a:r>
              <a:rPr lang="nl-NL" i="1" dirty="0"/>
              <a:t>(Bird Atlas SOVON, 2002)</a:t>
            </a:r>
          </a:p>
        </p:txBody>
      </p:sp>
    </p:spTree>
    <p:extLst>
      <p:ext uri="{BB962C8B-B14F-4D97-AF65-F5344CB8AC3E}">
        <p14:creationId xmlns:p14="http://schemas.microsoft.com/office/powerpoint/2010/main" val="150458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ek 4"/>
          <p:cNvGraphicFramePr/>
          <p:nvPr>
            <p:extLst/>
          </p:nvPr>
        </p:nvGraphicFramePr>
        <p:xfrm>
          <a:off x="1991544" y="548680"/>
          <a:ext cx="813690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4151784" y="143054"/>
            <a:ext cx="4315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/>
              <a:t>Type of Nest site percentage</a:t>
            </a:r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/>
          </p:nvPr>
        </p:nvGraphicFramePr>
        <p:xfrm>
          <a:off x="1991545" y="4153004"/>
          <a:ext cx="5688631" cy="2075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62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84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5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460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460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460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36038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dirty="0"/>
                        <a:t>2013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6038">
                <a:tc>
                  <a:txBody>
                    <a:bodyPr/>
                    <a:lstStyle/>
                    <a:p>
                      <a:r>
                        <a:rPr lang="nl-NL" dirty="0"/>
                        <a:t>       Onder dakpan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85,0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   86,2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   76,9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   64,2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dirty="0"/>
                        <a:t>   50,6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6038">
                <a:tc>
                  <a:txBody>
                    <a:bodyPr/>
                    <a:lstStyle/>
                    <a:p>
                      <a:r>
                        <a:rPr lang="nl-NL" sz="1600" i="1" dirty="0"/>
                        <a:t>dakpan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53,3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53,9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36,4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29,7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19,6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6038">
                <a:tc>
                  <a:txBody>
                    <a:bodyPr/>
                    <a:lstStyle/>
                    <a:p>
                      <a:r>
                        <a:rPr lang="nl-NL" sz="1600" i="1" dirty="0"/>
                        <a:t>kant/nokpan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6038">
                <a:tc>
                  <a:txBody>
                    <a:bodyPr/>
                    <a:lstStyle/>
                    <a:p>
                      <a:r>
                        <a:rPr lang="nl-NL" sz="1600" i="1" dirty="0"/>
                        <a:t>mansarde/knikpan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6038">
                <a:tc>
                  <a:txBody>
                    <a:bodyPr/>
                    <a:lstStyle/>
                    <a:p>
                      <a:r>
                        <a:rPr lang="nl-NL" sz="1600" i="1" dirty="0"/>
                        <a:t>dakrand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21,5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14,9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600" i="1" dirty="0"/>
                        <a:t>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9" name="Rechthoek 8"/>
          <p:cNvSpPr/>
          <p:nvPr/>
        </p:nvSpPr>
        <p:spPr>
          <a:xfrm>
            <a:off x="3863752" y="4895952"/>
            <a:ext cx="374441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3875266" y="5920633"/>
            <a:ext cx="3732903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3875266" y="5259193"/>
            <a:ext cx="3732903" cy="28803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/>
          <p:cNvSpPr txBox="1"/>
          <p:nvPr/>
        </p:nvSpPr>
        <p:spPr>
          <a:xfrm>
            <a:off x="8040216" y="4895952"/>
            <a:ext cx="2422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>
                <a:solidFill>
                  <a:srgbClr val="FF0000"/>
                </a:solidFill>
              </a:rPr>
              <a:t>verdwijnen oude holle pan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8040217" y="5772262"/>
            <a:ext cx="25691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>
                <a:solidFill>
                  <a:srgbClr val="FF0000"/>
                </a:solidFill>
              </a:rPr>
              <a:t>nieuw bouwbesluit in 2003</a:t>
            </a:r>
          </a:p>
          <a:p>
            <a:r>
              <a:rPr lang="nl-NL" sz="1600" dirty="0">
                <a:solidFill>
                  <a:srgbClr val="FF0000"/>
                </a:solidFill>
              </a:rPr>
              <a:t>introductie van vogelschroot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8046990" y="5233932"/>
            <a:ext cx="1260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alternatief  ?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3359696" y="3604374"/>
            <a:ext cx="193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Noordwijk- Binnen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6588531" y="3465875"/>
            <a:ext cx="11529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Noordwijk</a:t>
            </a:r>
          </a:p>
          <a:p>
            <a:r>
              <a:rPr lang="nl-NL" dirty="0"/>
              <a:t>  aan Zee</a:t>
            </a:r>
          </a:p>
        </p:txBody>
      </p:sp>
      <p:cxnSp>
        <p:nvCxnSpPr>
          <p:cNvPr id="4" name="Rechte verbindingslijn 3"/>
          <p:cNvCxnSpPr/>
          <p:nvPr/>
        </p:nvCxnSpPr>
        <p:spPr>
          <a:xfrm>
            <a:off x="1415478" y="4112205"/>
            <a:ext cx="9361042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vak 18"/>
          <p:cNvSpPr txBox="1"/>
          <p:nvPr/>
        </p:nvSpPr>
        <p:spPr>
          <a:xfrm>
            <a:off x="8112224" y="4293096"/>
            <a:ext cx="193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Noordwijk- Binnen</a:t>
            </a:r>
          </a:p>
        </p:txBody>
      </p:sp>
    </p:spTree>
    <p:extLst>
      <p:ext uri="{BB962C8B-B14F-4D97-AF65-F5344CB8AC3E}">
        <p14:creationId xmlns:p14="http://schemas.microsoft.com/office/powerpoint/2010/main" val="172307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/>
      <p:bldP spid="14" grpId="0"/>
      <p:bldP spid="15" grpId="0"/>
      <p:bldP spid="1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xmlns="" id="{DF2969F7-2BAD-461A-99DD-63EAB969BE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48" y="0"/>
            <a:ext cx="10278903" cy="6858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xmlns="" id="{D045DDA7-87FA-4359-A794-804EA15F95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624" y="1976718"/>
            <a:ext cx="6508376" cy="488128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xmlns="" id="{39CD0CF5-9AE9-4D3B-B5B7-27B76408E3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947" y="3800502"/>
            <a:ext cx="2814917" cy="21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5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">
  <a:themeElements>
    <a:clrScheme name="Kleurenschema Gemeente Amsterdam">
      <a:dk1>
        <a:srgbClr val="000000"/>
      </a:dk1>
      <a:lt1>
        <a:srgbClr val="FFFFFF"/>
      </a:lt1>
      <a:dk2>
        <a:srgbClr val="000000"/>
      </a:dk2>
      <a:lt2>
        <a:srgbClr val="BEBEBE"/>
      </a:lt2>
      <a:accent1>
        <a:srgbClr val="FF0000"/>
      </a:accent1>
      <a:accent2>
        <a:srgbClr val="FF9100"/>
      </a:accent2>
      <a:accent3>
        <a:srgbClr val="FFE600"/>
      </a:accent3>
      <a:accent4>
        <a:srgbClr val="00A0E6"/>
      </a:accent4>
      <a:accent5>
        <a:srgbClr val="00A03C"/>
      </a:accent5>
      <a:accent6>
        <a:srgbClr val="E60082"/>
      </a:accent6>
      <a:hlink>
        <a:srgbClr val="000000"/>
      </a:hlink>
      <a:folHlink>
        <a:srgbClr val="000000"/>
      </a:folHlink>
    </a:clrScheme>
    <a:fontScheme name="Lettertype Gemeente Amsterdam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>
    <a:extraClrScheme>
      <a:clrScheme name="Gemeente Amsterdam 1">
        <a:dk1>
          <a:srgbClr val="000000"/>
        </a:dk1>
        <a:lt1>
          <a:srgbClr val="FFFFFF"/>
        </a:lt1>
        <a:dk2>
          <a:srgbClr val="FF0000"/>
        </a:dk2>
        <a:lt2>
          <a:srgbClr val="BEBEBE"/>
        </a:lt2>
        <a:accent1>
          <a:srgbClr val="FF9100"/>
        </a:accent1>
        <a:accent2>
          <a:srgbClr val="FFE600"/>
        </a:accent2>
        <a:accent3>
          <a:srgbClr val="FFFFFF"/>
        </a:accent3>
        <a:accent4>
          <a:srgbClr val="000000"/>
        </a:accent4>
        <a:accent5>
          <a:srgbClr val="FFC7AA"/>
        </a:accent5>
        <a:accent6>
          <a:srgbClr val="E7D000"/>
        </a:accent6>
        <a:hlink>
          <a:srgbClr val="00A0E6"/>
        </a:hlink>
        <a:folHlink>
          <a:srgbClr val="00A03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775</Words>
  <Application>Microsoft Office PowerPoint</Application>
  <PresentationFormat>Custom</PresentationFormat>
  <Paragraphs>214</Paragraphs>
  <Slides>45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Kantoorthema</vt:lpstr>
      <vt:lpstr>blank</vt:lpstr>
      <vt:lpstr>How to conduct a census of Swifts in a city, like Amsterdam</vt:lpstr>
      <vt:lpstr>Survey or census</vt:lpstr>
      <vt:lpstr>PowerPoint Presentation</vt:lpstr>
      <vt:lpstr>PowerPoint Presentation</vt:lpstr>
      <vt:lpstr>PowerPoint Presentation</vt:lpstr>
      <vt:lpstr>Survey 2013</vt:lpstr>
      <vt:lpstr>PowerPoint Presentation</vt:lpstr>
      <vt:lpstr>PowerPoint Presentation</vt:lpstr>
      <vt:lpstr>PowerPoint Presentation</vt:lpstr>
      <vt:lpstr>PowerPoint Presentation</vt:lpstr>
      <vt:lpstr>Survey design: stratification by year of construction </vt:lpstr>
      <vt:lpstr>Methodology</vt:lpstr>
      <vt:lpstr>Active nest (proof)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Lifting beam</vt:lpstr>
      <vt:lpstr>PowerPoint Presentation</vt:lpstr>
      <vt:lpstr>Results</vt:lpstr>
      <vt:lpstr>PowerPoint Presentation</vt:lpstr>
      <vt:lpstr>Nest site selection</vt:lpstr>
      <vt:lpstr>Method for control of your count (double sampling/ double observer)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Beugelkasten, andere bewoners</vt:lpstr>
      <vt:lpstr>Neststenen, andere bewoners</vt:lpstr>
      <vt:lpstr>Neststenen, Van Noordtkade</vt:lpstr>
      <vt:lpstr>PowerPoint Presentation</vt:lpstr>
      <vt:lpstr>PowerPoint Presentation</vt:lpstr>
      <vt:lpstr>PowerPoint Presentation</vt:lpstr>
      <vt:lpstr>Trend Europa, EBCC index</vt:lpstr>
      <vt:lpstr>EBCC, index Huismus Spreeuw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conduct a census of Swifts in a city, like Amsterdam</dc:title>
  <dc:creator>Gert de Jong</dc:creator>
  <cp:lastModifiedBy>Amnon</cp:lastModifiedBy>
  <cp:revision>141</cp:revision>
  <dcterms:created xsi:type="dcterms:W3CDTF">2018-03-04T15:13:10Z</dcterms:created>
  <dcterms:modified xsi:type="dcterms:W3CDTF">2018-03-15T06:28:41Z</dcterms:modified>
</cp:coreProperties>
</file>