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D462CCDC-9188-465A-AD60-CD5DEF20085B}">
  <a:tblStyle styleId="{D462CCDC-9188-465A-AD60-CD5DEF20085B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-1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126910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Shape 15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Shape 1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Shape 1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Shape 1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Shape 18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Shape 1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Shape 1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Shape 198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Shape 1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Shape 2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Shape 21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Shape 2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Shape 22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Shape 2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22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Shape 23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Shape 2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Shape 2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Shape 26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Shape 2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0" name="Shape 27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Shape 3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Shape 326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Shape 3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Shape 34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Shape 3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Shape 3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Shape 36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Shape 3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Shape 37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Shape 3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Shape 37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Shape 384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Shape 3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Shape 390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Shape 3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Shape 39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Shape 3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Shape 4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Shape 4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Shape 4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Shape 43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hape 4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/>
              <a:t>Cut Paras</a:t>
            </a:r>
            <a:endParaRPr/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00FF00"/>
                </a:solidFill>
                <a:latin typeface="Calibri"/>
                <a:ea typeface="Calibri"/>
                <a:cs typeface="Calibri"/>
                <a:sym typeface="Calibri"/>
              </a:rPr>
              <a:t>Swifts like a dark or light interior?</a:t>
            </a:r>
            <a:endParaRPr>
              <a:solidFill>
                <a:srgbClr val="00FF00"/>
              </a:solidFill>
            </a:endParaRPr>
          </a:p>
        </p:txBody>
      </p:sp>
      <p:sp>
        <p:nvSpPr>
          <p:cNvPr id="439" name="Shape 439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hape 4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Shape 445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Shape 450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Shape 45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body" idx="1"/>
          </p:nvPr>
        </p:nvSpPr>
        <p:spPr>
          <a:xfrm>
            <a:off x="722312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457200" y="1535112"/>
            <a:ext cx="4040100" cy="63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3"/>
          </p:nvPr>
        </p:nvSpPr>
        <p:spPr>
          <a:xfrm>
            <a:off x="4645025" y="1535112"/>
            <a:ext cx="4041900" cy="63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1792288" y="5367337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xfrm rot="5400000">
            <a:off x="4732350" y="2171687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7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Shape 1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Shape 12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Shape 12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8" name="Shape 13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 rot="5400000">
            <a:off x="2308950" y="-251550"/>
            <a:ext cx="45261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Shape 14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 rot="5400000">
            <a:off x="4732350" y="2171688"/>
            <a:ext cx="585150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body" idx="1"/>
          </p:nvPr>
        </p:nvSpPr>
        <p:spPr>
          <a:xfrm rot="5400000">
            <a:off x="541350" y="190488"/>
            <a:ext cx="585150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Shape 15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Shape 15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1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2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2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4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7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8.jp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0.jp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Shape 159"/>
          <p:cNvSpPr txBox="1"/>
          <p:nvPr/>
        </p:nvSpPr>
        <p:spPr>
          <a:xfrm>
            <a:off x="815525" y="5564300"/>
            <a:ext cx="74025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2960"/>
              <a:buFont typeface="Arial"/>
              <a:buNone/>
            </a:pPr>
            <a:r>
              <a:rPr lang="en-GB" sz="2960" b="0" i="0" u="none" strike="noStrike" cap="none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Dick Newell,</a:t>
            </a:r>
            <a:r>
              <a:rPr lang="en-GB">
                <a:solidFill>
                  <a:srgbClr val="B7B7B7"/>
                </a:solidFill>
              </a:rPr>
              <a:t> </a:t>
            </a:r>
            <a:r>
              <a:rPr lang="en-GB" sz="2960" b="0" i="0" u="none" strike="noStrike" cap="none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Action for Swifts,</a:t>
            </a:r>
            <a:r>
              <a:rPr lang="en-GB">
                <a:solidFill>
                  <a:srgbClr val="B7B7B7"/>
                </a:solidFill>
              </a:rPr>
              <a:t> </a:t>
            </a:r>
            <a:r>
              <a:rPr lang="en-GB" sz="2960" b="0" i="0" u="none" strike="noStrike" cap="none">
                <a:solidFill>
                  <a:srgbClr val="B7B7B7"/>
                </a:solidFill>
                <a:latin typeface="Calibri"/>
                <a:ea typeface="Calibri"/>
                <a:cs typeface="Calibri"/>
                <a:sym typeface="Calibri"/>
              </a:rPr>
              <a:t>Cambridge, UK</a:t>
            </a:r>
            <a:endParaRPr sz="2960" b="0" i="0" u="none" strike="noStrike" cap="none">
              <a:solidFill>
                <a:srgbClr val="B7B7B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0" name="Shape 160" descr="AfS logo no surround hi res-test-negative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396674"/>
            <a:ext cx="2187602" cy="243209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>
            <a:spLocks noGrp="1"/>
          </p:cNvSpPr>
          <p:nvPr>
            <p:ph type="ctrTitle"/>
          </p:nvPr>
        </p:nvSpPr>
        <p:spPr>
          <a:xfrm>
            <a:off x="1950250" y="437450"/>
            <a:ext cx="7498500" cy="15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libri"/>
              <a:buNone/>
            </a:pPr>
            <a:r>
              <a:rPr lang="en-GB" sz="3500">
                <a:solidFill>
                  <a:srgbClr val="FFFFFF"/>
                </a:solidFill>
              </a:rPr>
              <a:t>5th International Swift Conference</a:t>
            </a:r>
            <a:endParaRPr sz="3500">
              <a:solidFill>
                <a:srgbClr val="FFFFFF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libri"/>
              <a:buNone/>
            </a:pPr>
            <a:r>
              <a:rPr lang="en-GB" sz="3500">
                <a:solidFill>
                  <a:srgbClr val="FFFFFF"/>
                </a:solidFill>
              </a:rPr>
              <a:t>Tel Aviv, 11</a:t>
            </a:r>
            <a:r>
              <a:rPr lang="en-GB" sz="3500" b="0" i="0" u="none" strike="noStrike" cap="none" baseline="30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GB" sz="3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– 1</a:t>
            </a:r>
            <a:r>
              <a:rPr lang="en-GB" sz="3500">
                <a:solidFill>
                  <a:srgbClr val="FFFFFF"/>
                </a:solidFill>
              </a:rPr>
              <a:t>5</a:t>
            </a:r>
            <a:r>
              <a:rPr lang="en-GB" sz="3500" b="0" i="0" u="none" strike="noStrike" cap="none" baseline="30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GB" sz="3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500">
                <a:solidFill>
                  <a:srgbClr val="FFFFFF"/>
                </a:solidFill>
              </a:rPr>
              <a:t>March</a:t>
            </a:r>
            <a:r>
              <a:rPr lang="en-GB" sz="35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201</a:t>
            </a:r>
            <a:r>
              <a:rPr lang="en-GB" sz="3500">
                <a:solidFill>
                  <a:srgbClr val="FFFFFF"/>
                </a:solidFill>
              </a:rPr>
              <a:t>8</a:t>
            </a: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ctrTitle"/>
          </p:nvPr>
        </p:nvSpPr>
        <p:spPr>
          <a:xfrm>
            <a:off x="800950" y="2826600"/>
            <a:ext cx="7498500" cy="161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959"/>
              <a:buFont typeface="Calibri"/>
              <a:buNone/>
            </a:pPr>
            <a:r>
              <a:rPr lang="en-GB" sz="4800"/>
              <a:t>What do we know about Swifts’ nest boxes?</a:t>
            </a:r>
            <a:endParaRPr sz="4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 txBox="1">
            <a:spLocks noGrp="1"/>
          </p:cNvSpPr>
          <p:nvPr>
            <p:ph type="ctrTitle"/>
          </p:nvPr>
        </p:nvSpPr>
        <p:spPr>
          <a:xfrm>
            <a:off x="685800" y="4540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1908: RSPB Swift box, 2 shillings</a:t>
            </a:r>
            <a:endParaRPr/>
          </a:p>
        </p:txBody>
      </p:sp>
      <p:pic>
        <p:nvPicPr>
          <p:cNvPr id="168" name="Shape 1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150" y="2151425"/>
            <a:ext cx="8527426" cy="3463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 txBox="1">
            <a:spLocks noGrp="1"/>
          </p:cNvSpPr>
          <p:nvPr>
            <p:ph type="ctrTitle"/>
          </p:nvPr>
        </p:nvSpPr>
        <p:spPr>
          <a:xfrm>
            <a:off x="685800" y="-2317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Hirsel Swift box 1950</a:t>
            </a:r>
            <a:endParaRPr/>
          </a:p>
        </p:txBody>
      </p:sp>
      <p:pic>
        <p:nvPicPr>
          <p:cNvPr id="174" name="Shape 1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997600"/>
            <a:ext cx="8613126" cy="570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 txBox="1">
            <a:spLocks noGrp="1"/>
          </p:cNvSpPr>
          <p:nvPr>
            <p:ph type="ctrTitle"/>
          </p:nvPr>
        </p:nvSpPr>
        <p:spPr>
          <a:xfrm>
            <a:off x="685800" y="-2317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Oxford University Museum of Natural History</a:t>
            </a:r>
            <a:endParaRPr sz="3000"/>
          </a:p>
        </p:txBody>
      </p:sp>
      <p:pic>
        <p:nvPicPr>
          <p:cNvPr id="180" name="Shape 1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63400"/>
            <a:ext cx="8517500" cy="589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9275" y="3951472"/>
            <a:ext cx="4341876" cy="289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hape 186"/>
          <p:cNvSpPr txBox="1">
            <a:spLocks noGrp="1"/>
          </p:cNvSpPr>
          <p:nvPr>
            <p:ph type="ctrTitle"/>
          </p:nvPr>
        </p:nvSpPr>
        <p:spPr>
          <a:xfrm>
            <a:off x="0" y="-155575"/>
            <a:ext cx="91440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2017: Things that have worked well</a:t>
            </a:r>
            <a:endParaRPr/>
          </a:p>
        </p:txBody>
      </p:sp>
      <p:pic>
        <p:nvPicPr>
          <p:cNvPr id="187" name="Shape 1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3825" y="3898351"/>
            <a:ext cx="4028250" cy="2783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Shape 1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3831" y="990850"/>
            <a:ext cx="4001168" cy="272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5925" y="990850"/>
            <a:ext cx="4028250" cy="3090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635925" y="4246885"/>
            <a:ext cx="4028250" cy="24345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 txBox="1">
            <a:spLocks noGrp="1"/>
          </p:cNvSpPr>
          <p:nvPr>
            <p:ph type="ctrTitle"/>
          </p:nvPr>
        </p:nvSpPr>
        <p:spPr>
          <a:xfrm>
            <a:off x="685800" y="1492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Churches</a:t>
            </a:r>
            <a:endParaRPr/>
          </a:p>
        </p:txBody>
      </p:sp>
      <p:pic>
        <p:nvPicPr>
          <p:cNvPr id="196" name="Shape 1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400" y="1492975"/>
            <a:ext cx="7547190" cy="4933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 txBox="1">
            <a:spLocks noGrp="1"/>
          </p:cNvSpPr>
          <p:nvPr>
            <p:ph type="ctrTitle"/>
          </p:nvPr>
        </p:nvSpPr>
        <p:spPr>
          <a:xfrm>
            <a:off x="-1676400" y="6064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Churches</a:t>
            </a:r>
            <a:endParaRPr/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67650" y="-8850"/>
            <a:ext cx="4776349" cy="358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Shape 2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73400"/>
            <a:ext cx="4926913" cy="3284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 txBox="1">
            <a:spLocks noGrp="1"/>
          </p:cNvSpPr>
          <p:nvPr>
            <p:ph type="ctrTitle"/>
          </p:nvPr>
        </p:nvSpPr>
        <p:spPr>
          <a:xfrm>
            <a:off x="139250" y="-155575"/>
            <a:ext cx="88887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Things that have not worked so well</a:t>
            </a:r>
            <a:endParaRPr/>
          </a:p>
        </p:txBody>
      </p:sp>
      <p:pic>
        <p:nvPicPr>
          <p:cNvPr id="209" name="Shape 2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50" y="1314425"/>
            <a:ext cx="8073183" cy="5543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ctrTitle"/>
          </p:nvPr>
        </p:nvSpPr>
        <p:spPr>
          <a:xfrm>
            <a:off x="685800" y="3778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Two questions</a:t>
            </a:r>
            <a:endParaRPr/>
          </a:p>
        </p:txBody>
      </p:sp>
      <p:sp>
        <p:nvSpPr>
          <p:cNvPr id="215" name="Shape 215"/>
          <p:cNvSpPr txBox="1">
            <a:spLocks noGrp="1"/>
          </p:cNvSpPr>
          <p:nvPr>
            <p:ph type="subTitle" idx="1"/>
          </p:nvPr>
        </p:nvSpPr>
        <p:spPr>
          <a:xfrm>
            <a:off x="1035750" y="2133600"/>
            <a:ext cx="7772400" cy="40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spcBef>
                <a:spcPts val="640"/>
              </a:spcBef>
              <a:spcAft>
                <a:spcPts val="0"/>
              </a:spcAft>
              <a:buSzPts val="3200"/>
              <a:buAutoNum type="arabicPeriod"/>
            </a:pPr>
            <a:r>
              <a:rPr lang="en-GB"/>
              <a:t>What is the optimum Swift nest box?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</a:pPr>
            <a:r>
              <a:rPr lang="en-GB"/>
              <a:t>Position</a:t>
            </a:r>
            <a:endParaRPr/>
          </a:p>
          <a:p>
            <a:pPr marL="914400" lvl="1" indent="-406400" algn="l" rtl="0">
              <a:spcBef>
                <a:spcPts val="0"/>
              </a:spcBef>
              <a:spcAft>
                <a:spcPts val="0"/>
              </a:spcAft>
              <a:buSzPts val="2800"/>
              <a:buAutoNum type="alphaLcPeriod"/>
            </a:pPr>
            <a:r>
              <a:rPr lang="en-GB"/>
              <a:t>Design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AutoNum type="arabicPeriod"/>
            </a:pPr>
            <a:r>
              <a:rPr lang="en-GB"/>
              <a:t>Where are the limits?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Shape 220"/>
          <p:cNvSpPr txBox="1">
            <a:spLocks noGrp="1"/>
          </p:cNvSpPr>
          <p:nvPr>
            <p:ph type="ctrTitle"/>
          </p:nvPr>
        </p:nvSpPr>
        <p:spPr>
          <a:xfrm>
            <a:off x="685800" y="8350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optimal?</a:t>
            </a:r>
            <a:endParaRPr/>
          </a:p>
        </p:txBody>
      </p:sp>
      <p:sp>
        <p:nvSpPr>
          <p:cNvPr id="221" name="Shape 221"/>
          <p:cNvSpPr txBox="1">
            <a:spLocks noGrp="1"/>
          </p:cNvSpPr>
          <p:nvPr>
            <p:ph type="subTitle" idx="1"/>
          </p:nvPr>
        </p:nvSpPr>
        <p:spPr>
          <a:xfrm>
            <a:off x="548150" y="2438400"/>
            <a:ext cx="8576400" cy="373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Maximum occupancy rate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Maximum productivity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Number of opportunities x occupancy rate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Number of opportunities x average productivity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ctrTitle"/>
          </p:nvPr>
        </p:nvSpPr>
        <p:spPr>
          <a:xfrm>
            <a:off x="518525" y="5302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Common advice</a:t>
            </a:r>
            <a:endParaRPr/>
          </a:p>
        </p:txBody>
      </p:sp>
      <p:sp>
        <p:nvSpPr>
          <p:cNvPr id="227" name="Shape 227"/>
          <p:cNvSpPr txBox="1"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411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Higher than 5 metres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Not on south-facing walls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No obstructions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	walls/trees/wires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Better with Swifts already present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Shape 232"/>
          <p:cNvSpPr txBox="1">
            <a:spLocks noGrp="1"/>
          </p:cNvSpPr>
          <p:nvPr>
            <p:ph type="ctrTitle"/>
          </p:nvPr>
        </p:nvSpPr>
        <p:spPr>
          <a:xfrm>
            <a:off x="685800" y="-310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Occupancy vs Height</a:t>
            </a:r>
            <a:endParaRPr/>
          </a:p>
        </p:txBody>
      </p:sp>
      <p:sp>
        <p:nvSpPr>
          <p:cNvPr id="233" name="Shape 233"/>
          <p:cNvSpPr txBox="1">
            <a:spLocks noGrp="1"/>
          </p:cNvSpPr>
          <p:nvPr>
            <p:ph type="subTitle" idx="1"/>
          </p:nvPr>
        </p:nvSpPr>
        <p:spPr>
          <a:xfrm>
            <a:off x="2178550" y="5695025"/>
            <a:ext cx="64008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2M             5M                            10M</a:t>
            </a:r>
            <a:endParaRPr/>
          </a:p>
        </p:txBody>
      </p:sp>
      <p:cxnSp>
        <p:nvCxnSpPr>
          <p:cNvPr id="234" name="Shape 234"/>
          <p:cNvCxnSpPr/>
          <p:nvPr/>
        </p:nvCxnSpPr>
        <p:spPr>
          <a:xfrm>
            <a:off x="1276850" y="1697500"/>
            <a:ext cx="29400" cy="39975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5" name="Shape 235"/>
          <p:cNvCxnSpPr/>
          <p:nvPr/>
        </p:nvCxnSpPr>
        <p:spPr>
          <a:xfrm rot="10800000">
            <a:off x="1214650" y="5572925"/>
            <a:ext cx="68898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Shape 236"/>
          <p:cNvSpPr/>
          <p:nvPr/>
        </p:nvSpPr>
        <p:spPr>
          <a:xfrm>
            <a:off x="1290875" y="2076625"/>
            <a:ext cx="5538350" cy="3465989"/>
          </a:xfrm>
          <a:custGeom>
            <a:avLst/>
            <a:gdLst/>
            <a:ahLst/>
            <a:cxnLst/>
            <a:rect l="0" t="0" r="0" b="0"/>
            <a:pathLst>
              <a:path w="221534" h="102582" extrusionOk="0">
                <a:moveTo>
                  <a:pt x="0" y="102142"/>
                </a:moveTo>
                <a:cubicBezTo>
                  <a:pt x="3345" y="102142"/>
                  <a:pt x="14496" y="102142"/>
                  <a:pt x="20072" y="102142"/>
                </a:cubicBezTo>
                <a:cubicBezTo>
                  <a:pt x="25648" y="102142"/>
                  <a:pt x="29700" y="103022"/>
                  <a:pt x="33454" y="102142"/>
                </a:cubicBezTo>
                <a:cubicBezTo>
                  <a:pt x="37208" y="101262"/>
                  <a:pt x="40053" y="99509"/>
                  <a:pt x="42597" y="96863"/>
                </a:cubicBezTo>
                <a:cubicBezTo>
                  <a:pt x="45141" y="94217"/>
                  <a:pt x="46609" y="89915"/>
                  <a:pt x="48716" y="86265"/>
                </a:cubicBezTo>
                <a:cubicBezTo>
                  <a:pt x="50823" y="82615"/>
                  <a:pt x="52556" y="79614"/>
                  <a:pt x="55241" y="74964"/>
                </a:cubicBezTo>
                <a:cubicBezTo>
                  <a:pt x="57926" y="70314"/>
                  <a:pt x="61077" y="63281"/>
                  <a:pt x="64826" y="58363"/>
                </a:cubicBezTo>
                <a:cubicBezTo>
                  <a:pt x="68575" y="53445"/>
                  <a:pt x="71854" y="49759"/>
                  <a:pt x="77735" y="45454"/>
                </a:cubicBezTo>
                <a:cubicBezTo>
                  <a:pt x="83616" y="41149"/>
                  <a:pt x="90293" y="36319"/>
                  <a:pt x="100112" y="32534"/>
                </a:cubicBezTo>
                <a:cubicBezTo>
                  <a:pt x="109931" y="28749"/>
                  <a:pt x="126556" y="25449"/>
                  <a:pt x="136650" y="22744"/>
                </a:cubicBezTo>
                <a:cubicBezTo>
                  <a:pt x="146744" y="20039"/>
                  <a:pt x="150643" y="18995"/>
                  <a:pt x="160677" y="16306"/>
                </a:cubicBezTo>
                <a:cubicBezTo>
                  <a:pt x="170712" y="13617"/>
                  <a:pt x="186714" y="9330"/>
                  <a:pt x="196857" y="6612"/>
                </a:cubicBezTo>
                <a:cubicBezTo>
                  <a:pt x="207000" y="3894"/>
                  <a:pt x="217421" y="1102"/>
                  <a:pt x="221534" y="0"/>
                </a:cubicBezTo>
              </a:path>
            </a:pathLst>
          </a:custGeom>
          <a:noFill/>
          <a:ln w="762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7" name="Shape 237"/>
          <p:cNvSpPr txBox="1">
            <a:spLocks noGrp="1"/>
          </p:cNvSpPr>
          <p:nvPr>
            <p:ph type="subTitle" idx="1"/>
          </p:nvPr>
        </p:nvSpPr>
        <p:spPr>
          <a:xfrm rot="-5400000">
            <a:off x="-2521600" y="3079900"/>
            <a:ext cx="64008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Occupancy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ctrTitle"/>
          </p:nvPr>
        </p:nvSpPr>
        <p:spPr>
          <a:xfrm>
            <a:off x="685800" y="-310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Occupancy vs Height</a:t>
            </a:r>
            <a:endParaRPr/>
          </a:p>
        </p:txBody>
      </p:sp>
      <p:sp>
        <p:nvSpPr>
          <p:cNvPr id="243" name="Shape 243"/>
          <p:cNvSpPr txBox="1">
            <a:spLocks noGrp="1"/>
          </p:cNvSpPr>
          <p:nvPr>
            <p:ph type="subTitle" idx="1"/>
          </p:nvPr>
        </p:nvSpPr>
        <p:spPr>
          <a:xfrm>
            <a:off x="2178550" y="5695025"/>
            <a:ext cx="64008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2M             5M                            10M</a:t>
            </a:r>
            <a:endParaRPr/>
          </a:p>
        </p:txBody>
      </p:sp>
      <p:cxnSp>
        <p:nvCxnSpPr>
          <p:cNvPr id="244" name="Shape 244"/>
          <p:cNvCxnSpPr/>
          <p:nvPr/>
        </p:nvCxnSpPr>
        <p:spPr>
          <a:xfrm>
            <a:off x="1276850" y="1697500"/>
            <a:ext cx="29400" cy="399750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" name="Shape 245"/>
          <p:cNvCxnSpPr/>
          <p:nvPr/>
        </p:nvCxnSpPr>
        <p:spPr>
          <a:xfrm rot="10800000">
            <a:off x="1214650" y="5572925"/>
            <a:ext cx="6889800" cy="0"/>
          </a:xfrm>
          <a:prstGeom prst="straightConnector1">
            <a:avLst/>
          </a:prstGeom>
          <a:noFill/>
          <a:ln w="76200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" name="Shape 246"/>
          <p:cNvSpPr/>
          <p:nvPr/>
        </p:nvSpPr>
        <p:spPr>
          <a:xfrm>
            <a:off x="1290875" y="2076625"/>
            <a:ext cx="5538350" cy="3465989"/>
          </a:xfrm>
          <a:custGeom>
            <a:avLst/>
            <a:gdLst/>
            <a:ahLst/>
            <a:cxnLst/>
            <a:rect l="0" t="0" r="0" b="0"/>
            <a:pathLst>
              <a:path w="221534" h="102582" extrusionOk="0">
                <a:moveTo>
                  <a:pt x="0" y="102142"/>
                </a:moveTo>
                <a:cubicBezTo>
                  <a:pt x="3345" y="102142"/>
                  <a:pt x="14496" y="102142"/>
                  <a:pt x="20072" y="102142"/>
                </a:cubicBezTo>
                <a:cubicBezTo>
                  <a:pt x="25648" y="102142"/>
                  <a:pt x="29700" y="103022"/>
                  <a:pt x="33454" y="102142"/>
                </a:cubicBezTo>
                <a:cubicBezTo>
                  <a:pt x="37208" y="101262"/>
                  <a:pt x="40053" y="99509"/>
                  <a:pt x="42597" y="96863"/>
                </a:cubicBezTo>
                <a:cubicBezTo>
                  <a:pt x="45141" y="94217"/>
                  <a:pt x="46609" y="89915"/>
                  <a:pt x="48716" y="86265"/>
                </a:cubicBezTo>
                <a:cubicBezTo>
                  <a:pt x="50823" y="82615"/>
                  <a:pt x="52556" y="79614"/>
                  <a:pt x="55241" y="74964"/>
                </a:cubicBezTo>
                <a:cubicBezTo>
                  <a:pt x="57926" y="70314"/>
                  <a:pt x="61077" y="63281"/>
                  <a:pt x="64826" y="58363"/>
                </a:cubicBezTo>
                <a:cubicBezTo>
                  <a:pt x="68575" y="53445"/>
                  <a:pt x="71854" y="49759"/>
                  <a:pt x="77735" y="45454"/>
                </a:cubicBezTo>
                <a:cubicBezTo>
                  <a:pt x="83616" y="41149"/>
                  <a:pt x="90293" y="36319"/>
                  <a:pt x="100112" y="32534"/>
                </a:cubicBezTo>
                <a:cubicBezTo>
                  <a:pt x="109931" y="28749"/>
                  <a:pt x="126556" y="25449"/>
                  <a:pt x="136650" y="22744"/>
                </a:cubicBezTo>
                <a:cubicBezTo>
                  <a:pt x="146744" y="20039"/>
                  <a:pt x="150643" y="18995"/>
                  <a:pt x="160677" y="16306"/>
                </a:cubicBezTo>
                <a:cubicBezTo>
                  <a:pt x="170712" y="13617"/>
                  <a:pt x="186714" y="9330"/>
                  <a:pt x="196857" y="6612"/>
                </a:cubicBezTo>
                <a:cubicBezTo>
                  <a:pt x="207000" y="3894"/>
                  <a:pt x="217421" y="1102"/>
                  <a:pt x="221534" y="0"/>
                </a:cubicBezTo>
              </a:path>
            </a:pathLst>
          </a:custGeom>
          <a:noFill/>
          <a:ln w="76200" cap="flat" cmpd="sng">
            <a:solidFill>
              <a:srgbClr val="FF99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47" name="Shape 247"/>
          <p:cNvSpPr txBox="1">
            <a:spLocks noGrp="1"/>
          </p:cNvSpPr>
          <p:nvPr>
            <p:ph type="subTitle" idx="1"/>
          </p:nvPr>
        </p:nvSpPr>
        <p:spPr>
          <a:xfrm rot="-5400000">
            <a:off x="-2521600" y="3079900"/>
            <a:ext cx="6400800" cy="86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Occupancy</a:t>
            </a:r>
            <a:endParaRPr/>
          </a:p>
        </p:txBody>
      </p:sp>
      <p:cxnSp>
        <p:nvCxnSpPr>
          <p:cNvPr id="248" name="Shape 248"/>
          <p:cNvCxnSpPr/>
          <p:nvPr/>
        </p:nvCxnSpPr>
        <p:spPr>
          <a:xfrm>
            <a:off x="4154650" y="1948575"/>
            <a:ext cx="0" cy="3940800"/>
          </a:xfrm>
          <a:prstGeom prst="straightConnector1">
            <a:avLst/>
          </a:prstGeom>
          <a:noFill/>
          <a:ln w="38100" cap="flat" cmpd="sng">
            <a:solidFill>
              <a:srgbClr val="FFFFFF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9" name="Shape 249"/>
          <p:cNvSpPr txBox="1"/>
          <p:nvPr/>
        </p:nvSpPr>
        <p:spPr>
          <a:xfrm>
            <a:off x="1546650" y="2696325"/>
            <a:ext cx="2367600" cy="6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CCCC"/>
                </a:solidFill>
              </a:rPr>
              <a:t>Potential missed</a:t>
            </a:r>
            <a:endParaRPr sz="1800">
              <a:solidFill>
                <a:srgbClr val="CCCCCC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CCCCCC"/>
                </a:solidFill>
              </a:rPr>
              <a:t>opportunities</a:t>
            </a:r>
            <a:endParaRPr sz="180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Shape 254"/>
          <p:cNvSpPr txBox="1">
            <a:spLocks noGrp="1"/>
          </p:cNvSpPr>
          <p:nvPr>
            <p:ph type="ctrTitle"/>
          </p:nvPr>
        </p:nvSpPr>
        <p:spPr>
          <a:xfrm>
            <a:off x="365600" y="-231775"/>
            <a:ext cx="83211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Clonmacnoise  </a:t>
            </a:r>
            <a:r>
              <a:rPr lang="en-GB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photos Birdwatch Ireland</a:t>
            </a:r>
            <a:endParaRPr/>
          </a:p>
        </p:txBody>
      </p:sp>
      <p:pic>
        <p:nvPicPr>
          <p:cNvPr id="255" name="Shape 2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162025"/>
            <a:ext cx="8451550" cy="548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ctrTitle"/>
          </p:nvPr>
        </p:nvSpPr>
        <p:spPr>
          <a:xfrm>
            <a:off x="148425" y="225425"/>
            <a:ext cx="3839100" cy="3089400"/>
          </a:xfrm>
          <a:prstGeom prst="rect">
            <a:avLst/>
          </a:prstGeom>
          <a:solidFill>
            <a:srgbClr val="000000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 Huberts Church, Idsworth</a:t>
            </a:r>
            <a:endParaRPr sz="32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Photo Hampshire Swifts</a:t>
            </a:r>
            <a:endParaRPr sz="24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1" name="Shape 2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3590" y="0"/>
            <a:ext cx="5136785" cy="6873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 txBox="1">
            <a:spLocks noGrp="1"/>
          </p:cNvSpPr>
          <p:nvPr>
            <p:ph type="ctrTitle"/>
          </p:nvPr>
        </p:nvSpPr>
        <p:spPr>
          <a:xfrm>
            <a:off x="685800" y="-793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Zeist temperature experiment</a:t>
            </a:r>
            <a:endParaRPr/>
          </a:p>
        </p:txBody>
      </p:sp>
      <p:pic>
        <p:nvPicPr>
          <p:cNvPr id="267" name="Shape 2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25" y="1166926"/>
            <a:ext cx="8570150" cy="5677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title"/>
          </p:nvPr>
        </p:nvSpPr>
        <p:spPr>
          <a:xfrm>
            <a:off x="1143000" y="1222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>
                <a:solidFill>
                  <a:srgbClr val="FFFFFF"/>
                </a:solidFill>
              </a:rPr>
              <a:t>Swiftbox in the sun 2013</a:t>
            </a: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Shape 273"/>
          <p:cNvSpPr txBox="1">
            <a:spLocks noGrp="1"/>
          </p:cNvSpPr>
          <p:nvPr>
            <p:ph type="body" idx="1"/>
          </p:nvPr>
        </p:nvSpPr>
        <p:spPr>
          <a:xfrm>
            <a:off x="-76200" y="1600200"/>
            <a:ext cx="2989800" cy="17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marR="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>
                <a:solidFill>
                  <a:srgbClr val="FFFFFF"/>
                </a:solidFill>
              </a:rPr>
              <a:t>2 pairs of </a:t>
            </a:r>
            <a:endParaRPr>
              <a:solidFill>
                <a:srgbClr val="FFFFFF"/>
              </a:solidFill>
            </a:endParaRPr>
          </a:p>
          <a:p>
            <a:pPr marL="342900" marR="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>
                <a:solidFill>
                  <a:srgbClr val="FFFFFF"/>
                </a:solidFill>
              </a:rPr>
              <a:t>chicks raised</a:t>
            </a:r>
            <a:endParaRPr>
              <a:solidFill>
                <a:srgbClr val="FFFFFF"/>
              </a:solidFill>
            </a:endParaRPr>
          </a:p>
          <a:p>
            <a:pPr marL="342900" marR="0" lvl="0" indent="-1397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>
                <a:solidFill>
                  <a:srgbClr val="FFFFFF"/>
                </a:solidFill>
              </a:rPr>
              <a:t>2013 - 2017</a:t>
            </a: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4" name="Shape 274" descr="Untitl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19000" y="1233800"/>
            <a:ext cx="6626400" cy="56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title"/>
          </p:nvPr>
        </p:nvSpPr>
        <p:spPr>
          <a:xfrm>
            <a:off x="457200" y="460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Model 30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80" name="Shape 2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9600" y="1174625"/>
            <a:ext cx="8033400" cy="568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ctrTitle"/>
          </p:nvPr>
        </p:nvSpPr>
        <p:spPr>
          <a:xfrm>
            <a:off x="685800" y="5302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Nest box parameters</a:t>
            </a:r>
            <a:endParaRPr/>
          </a:p>
        </p:txBody>
      </p:sp>
      <p:sp>
        <p:nvSpPr>
          <p:cNvPr id="286" name="Shape 286"/>
          <p:cNvSpPr txBox="1">
            <a:spLocks noGrp="1"/>
          </p:cNvSpPr>
          <p:nvPr>
            <p:ph type="subTitle" idx="1"/>
          </p:nvPr>
        </p:nvSpPr>
        <p:spPr>
          <a:xfrm>
            <a:off x="1067475" y="2198325"/>
            <a:ext cx="6400800" cy="34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Larger is better?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Headroom?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Entrance size?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Entrance shape?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Entrance orientation?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hape 291"/>
          <p:cNvSpPr txBox="1">
            <a:spLocks noGrp="1"/>
          </p:cNvSpPr>
          <p:nvPr>
            <p:ph type="ctrTitle"/>
          </p:nvPr>
        </p:nvSpPr>
        <p:spPr>
          <a:xfrm>
            <a:off x="685800" y="11398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How do we find the optimum?</a:t>
            </a:r>
            <a:endParaRPr/>
          </a:p>
        </p:txBody>
      </p:sp>
      <p:sp>
        <p:nvSpPr>
          <p:cNvPr id="292" name="Shape 292"/>
          <p:cNvSpPr txBox="1">
            <a:spLocks noGrp="1"/>
          </p:cNvSpPr>
          <p:nvPr>
            <p:ph type="subTitle" idx="1"/>
          </p:nvPr>
        </p:nvSpPr>
        <p:spPr>
          <a:xfrm>
            <a:off x="1371600" y="2895600"/>
            <a:ext cx="6400800" cy="222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3600"/>
              <a:t>Survey existing nest sites</a:t>
            </a:r>
            <a:endParaRPr sz="3600"/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3600"/>
              <a:t>Perform controlled experiments</a:t>
            </a:r>
            <a:endParaRPr sz="36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Shape 297"/>
          <p:cNvSpPr txBox="1">
            <a:spLocks noGrp="1"/>
          </p:cNvSpPr>
          <p:nvPr>
            <p:ph type="ctrTitle"/>
          </p:nvPr>
        </p:nvSpPr>
        <p:spPr>
          <a:xfrm>
            <a:off x="685800" y="-31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Tonio Schaub et al 2014</a:t>
            </a:r>
            <a:endParaRPr/>
          </a:p>
        </p:txBody>
      </p:sp>
      <p:sp>
        <p:nvSpPr>
          <p:cNvPr id="298" name="Shape 298"/>
          <p:cNvSpPr txBox="1">
            <a:spLocks noGrp="1"/>
          </p:cNvSpPr>
          <p:nvPr>
            <p:ph type="subTitle" idx="1"/>
          </p:nvPr>
        </p:nvSpPr>
        <p:spPr>
          <a:xfrm>
            <a:off x="349275" y="1695325"/>
            <a:ext cx="8566200" cy="17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Sample  size:			477 nest boxes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Occupied:				116 (24.3%)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Box types:					7 (5 Schweglers, 2 Strobel)</a:t>
            </a:r>
            <a:endParaRPr/>
          </a:p>
        </p:txBody>
      </p:sp>
      <p:sp>
        <p:nvSpPr>
          <p:cNvPr id="299" name="Shape 299"/>
          <p:cNvSpPr txBox="1">
            <a:spLocks noGrp="1"/>
          </p:cNvSpPr>
          <p:nvPr>
            <p:ph type="subTitle" idx="1"/>
          </p:nvPr>
        </p:nvSpPr>
        <p:spPr>
          <a:xfrm>
            <a:off x="501675" y="3794125"/>
            <a:ext cx="8566200" cy="23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8 Variables: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 sz="3000"/>
              <a:t>Box type, no of Neighbouring boxes, absolute height, height relative to roof edge, manner of installation, orientation, box age and city district</a:t>
            </a:r>
            <a:endParaRPr sz="3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ctrTitle"/>
          </p:nvPr>
        </p:nvSpPr>
        <p:spPr>
          <a:xfrm>
            <a:off x="685800" y="3016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Tonio Schaub et al 2014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Conclusions (what Swifts prefer)</a:t>
            </a:r>
            <a:endParaRPr/>
          </a:p>
        </p:txBody>
      </p:sp>
      <p:sp>
        <p:nvSpPr>
          <p:cNvPr id="305" name="Shape 305"/>
          <p:cNvSpPr txBox="1">
            <a:spLocks noGrp="1"/>
          </p:cNvSpPr>
          <p:nvPr>
            <p:ph type="subTitle" idx="1"/>
          </p:nvPr>
        </p:nvSpPr>
        <p:spPr>
          <a:xfrm>
            <a:off x="349275" y="2000125"/>
            <a:ext cx="8566200" cy="43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Mount boxes a few metres apart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Close to the roof edge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North-facing facades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Above 11M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Schwegler 17 single boxes preferred to Schwegler 17a treble box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/>
              <a:t>External preferable to internal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ctrTitle"/>
          </p:nvPr>
        </p:nvSpPr>
        <p:spPr>
          <a:xfrm>
            <a:off x="685800" y="-793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Fulbourn external boxes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Schwegler 1MF</a:t>
            </a:r>
            <a:endParaRPr sz="3000"/>
          </a:p>
        </p:txBody>
      </p:sp>
      <p:pic>
        <p:nvPicPr>
          <p:cNvPr id="311" name="Shape 3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0" y="1392250"/>
            <a:ext cx="7694048" cy="5770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ctrTitle"/>
          </p:nvPr>
        </p:nvSpPr>
        <p:spPr>
          <a:xfrm>
            <a:off x="838200" y="301625"/>
            <a:ext cx="2281200" cy="250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Fulbourn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Internal</a:t>
            </a:r>
            <a:endParaRPr/>
          </a:p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boxes</a:t>
            </a:r>
            <a:endParaRPr/>
          </a:p>
        </p:txBody>
      </p:sp>
      <p:pic>
        <p:nvPicPr>
          <p:cNvPr id="317" name="Shape 3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8600" y="-24975"/>
            <a:ext cx="514349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Shape 3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200" y="3111124"/>
            <a:ext cx="5055592" cy="378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>
            <a:spLocks noGrp="1"/>
          </p:cNvSpPr>
          <p:nvPr>
            <p:ph type="ctrTitle"/>
          </p:nvPr>
        </p:nvSpPr>
        <p:spPr>
          <a:xfrm>
            <a:off x="685800" y="-793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Fulbourn statistics</a:t>
            </a:r>
            <a:endParaRPr/>
          </a:p>
        </p:txBody>
      </p:sp>
      <p:graphicFrame>
        <p:nvGraphicFramePr>
          <p:cNvPr id="324" name="Shape 324"/>
          <p:cNvGraphicFramePr/>
          <p:nvPr/>
        </p:nvGraphicFramePr>
        <p:xfrm>
          <a:off x="152403" y="1288575"/>
          <a:ext cx="8833550" cy="5194250"/>
        </p:xfrm>
        <a:graphic>
          <a:graphicData uri="http://schemas.openxmlformats.org/drawingml/2006/table">
            <a:tbl>
              <a:tblPr firstRow="1" bandRow="1">
                <a:noFill/>
                <a:tableStyleId>{D462CCDC-9188-465A-AD60-CD5DEF20085B}</a:tableStyleId>
              </a:tblPr>
              <a:tblGrid>
                <a:gridCol w="1343725"/>
                <a:gridCol w="1646575"/>
                <a:gridCol w="1168650"/>
                <a:gridCol w="1168650"/>
                <a:gridCol w="1168650"/>
                <a:gridCol w="1168650"/>
                <a:gridCol w="1168650"/>
              </a:tblGrid>
              <a:tr h="519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2012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2013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2014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2015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2016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rowSpan="3"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Internal</a:t>
                      </a:r>
                      <a:endParaRPr sz="2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Available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111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139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159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186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186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Occupied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26</a:t>
                      </a:r>
                      <a:endParaRPr sz="2000"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51</a:t>
                      </a:r>
                      <a:endParaRPr sz="2000"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72</a:t>
                      </a:r>
                      <a:endParaRPr sz="2000"/>
                    </a:p>
                  </a:txBody>
                  <a:tcPr marL="91450" marR="91450" marT="45725" marB="45725" anchor="ctr"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83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84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%occupied</a:t>
                      </a:r>
                      <a:endParaRPr sz="2000"/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23.4%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36.7%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45.3%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44.6%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45.2%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rowSpan="3"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Schwegler 1MF</a:t>
                      </a:r>
                      <a:endParaRPr sz="2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Available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46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88</a:t>
                      </a:r>
                      <a:endParaRPr sz="2000"/>
                    </a:p>
                  </a:txBody>
                  <a:tcPr marL="91450" marR="91450" marT="45725" marB="45725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98</a:t>
                      </a:r>
                      <a:endParaRPr sz="2000"/>
                    </a:p>
                  </a:txBody>
                  <a:tcPr marL="91450" marR="91450" marT="45725" marB="45725" anchor="ctr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108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108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Occupied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3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5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%occupied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2.2%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3.4%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4.1%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3.7%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4.6%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rowSpan="3">
                  <a:txBody>
                    <a:bodyPr/>
                    <a:lstStyle/>
                    <a:p>
                      <a:pPr marL="0" lvl="0" indent="0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Total</a:t>
                      </a:r>
                      <a:endParaRPr sz="20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 anchor="ctr"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Available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157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227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257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294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294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Occupied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27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54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76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87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89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  <a:tr h="5194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%occupied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17.2%</a:t>
                      </a:r>
                      <a:endParaRPr sz="2000"/>
                    </a:p>
                  </a:txBody>
                  <a:tcPr marL="91450" marR="91450" marT="45725" marB="45725" anchor="ctr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23.8%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29.6%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29.6%</a:t>
                      </a:r>
                      <a:endParaRPr sz="20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/>
                        <a:t>30.3%</a:t>
                      </a:r>
                      <a:endParaRPr sz="20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Shape 329"/>
          <p:cNvSpPr txBox="1">
            <a:spLocks noGrp="1"/>
          </p:cNvSpPr>
          <p:nvPr>
            <p:ph type="ctrTitle"/>
          </p:nvPr>
        </p:nvSpPr>
        <p:spPr>
          <a:xfrm>
            <a:off x="685800" y="37782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problem of confounding factors</a:t>
            </a:r>
            <a:endParaRPr/>
          </a:p>
        </p:txBody>
      </p:sp>
      <p:sp>
        <p:nvSpPr>
          <p:cNvPr id="330" name="Shape 330"/>
          <p:cNvSpPr txBox="1"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265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Habituation &amp; founder effects</a:t>
            </a:r>
            <a:endParaRPr/>
          </a:p>
          <a:p>
            <a:pPr marL="0" lvl="0" indent="45720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 - what do Swifts expect?</a:t>
            </a:r>
            <a:endParaRPr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Poor randomisation of sample</a:t>
            </a:r>
            <a:endParaRPr/>
          </a:p>
          <a:p>
            <a:pPr marL="0" lvl="0" indent="0" algn="l">
              <a:spcBef>
                <a:spcPts val="640"/>
              </a:spcBef>
              <a:spcAft>
                <a:spcPts val="0"/>
              </a:spcAft>
              <a:buNone/>
            </a:pPr>
            <a:r>
              <a:rPr lang="en-GB"/>
              <a:t>Small sample size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hape 3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Tits and Pied Flycatchers</a:t>
            </a:r>
            <a:endParaRPr/>
          </a:p>
        </p:txBody>
      </p:sp>
      <p:pic>
        <p:nvPicPr>
          <p:cNvPr id="336" name="Shape 3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375" y="1498425"/>
            <a:ext cx="8479275" cy="4246875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Shape 337"/>
          <p:cNvSpPr txBox="1"/>
          <p:nvPr/>
        </p:nvSpPr>
        <p:spPr>
          <a:xfrm>
            <a:off x="3801600" y="6106450"/>
            <a:ext cx="46380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Seppänen and Fordman 2007 &amp; 2010</a:t>
            </a:r>
            <a:endParaRPr sz="18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hape 342"/>
          <p:cNvSpPr txBox="1">
            <a:spLocks noGrp="1"/>
          </p:cNvSpPr>
          <p:nvPr>
            <p:ph type="ctrTitle"/>
          </p:nvPr>
        </p:nvSpPr>
        <p:spPr>
          <a:xfrm>
            <a:off x="685800" y="-1555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Ely Maltings</a:t>
            </a:r>
            <a:endParaRPr/>
          </a:p>
        </p:txBody>
      </p:sp>
      <p:pic>
        <p:nvPicPr>
          <p:cNvPr id="343" name="Shape 3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2604"/>
            <a:ext cx="9144000" cy="56921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Shape 348"/>
          <p:cNvSpPr txBox="1">
            <a:spLocks noGrp="1"/>
          </p:cNvSpPr>
          <p:nvPr>
            <p:ph type="ctrTitle"/>
          </p:nvPr>
        </p:nvSpPr>
        <p:spPr>
          <a:xfrm>
            <a:off x="685800" y="-1555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Ely Maltings 2009</a:t>
            </a:r>
            <a:endParaRPr/>
          </a:p>
        </p:txBody>
      </p:sp>
      <p:pic>
        <p:nvPicPr>
          <p:cNvPr id="349" name="Shape 3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2604"/>
            <a:ext cx="9144000" cy="5692147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Shape 350"/>
          <p:cNvSpPr txBox="1"/>
          <p:nvPr/>
        </p:nvSpPr>
        <p:spPr>
          <a:xfrm rot="347720">
            <a:off x="4930177" y="3233258"/>
            <a:ext cx="2543198" cy="30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6B26B"/>
                </a:solidFill>
              </a:rPr>
              <a:t>F1         G1G2G3H1H2H3H4 I1 I2</a:t>
            </a:r>
            <a:endParaRPr sz="600">
              <a:solidFill>
                <a:srgbClr val="F6B26B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F6B26B"/>
              </a:solidFill>
            </a:endParaRPr>
          </a:p>
        </p:txBody>
      </p:sp>
      <p:sp>
        <p:nvSpPr>
          <p:cNvPr id="351" name="Shape 351"/>
          <p:cNvSpPr txBox="1"/>
          <p:nvPr/>
        </p:nvSpPr>
        <p:spPr>
          <a:xfrm>
            <a:off x="5043725" y="3367800"/>
            <a:ext cx="13122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6B26B"/>
                </a:solidFill>
              </a:rPr>
              <a:t>10 boxes installed 2009</a:t>
            </a:r>
            <a:endParaRPr>
              <a:solidFill>
                <a:srgbClr val="F6B26B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ctrTitle"/>
          </p:nvPr>
        </p:nvSpPr>
        <p:spPr>
          <a:xfrm>
            <a:off x="685800" y="-1555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Ely Maltings 2012</a:t>
            </a:r>
            <a:endParaRPr/>
          </a:p>
        </p:txBody>
      </p:sp>
      <p:pic>
        <p:nvPicPr>
          <p:cNvPr id="357" name="Shape 3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2604"/>
            <a:ext cx="9144000" cy="5692147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Shape 358"/>
          <p:cNvSpPr txBox="1"/>
          <p:nvPr/>
        </p:nvSpPr>
        <p:spPr>
          <a:xfrm rot="347720">
            <a:off x="4930177" y="3233258"/>
            <a:ext cx="2543198" cy="30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6B26B"/>
                </a:solidFill>
              </a:rPr>
              <a:t>F1         G1G2G3H1H2H3H4 I1 I2</a:t>
            </a:r>
            <a:endParaRPr sz="600">
              <a:solidFill>
                <a:srgbClr val="F6B26B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F6B26B"/>
              </a:solidFill>
            </a:endParaRPr>
          </a:p>
        </p:txBody>
      </p:sp>
      <p:sp>
        <p:nvSpPr>
          <p:cNvPr id="359" name="Shape 359"/>
          <p:cNvSpPr txBox="1"/>
          <p:nvPr/>
        </p:nvSpPr>
        <p:spPr>
          <a:xfrm>
            <a:off x="5043725" y="3367800"/>
            <a:ext cx="13122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6B26B"/>
                </a:solidFill>
              </a:rPr>
              <a:t>10 boxes installed 2009</a:t>
            </a:r>
            <a:endParaRPr>
              <a:solidFill>
                <a:srgbClr val="F6B26B"/>
              </a:solidFill>
            </a:endParaRPr>
          </a:p>
        </p:txBody>
      </p:sp>
      <p:pic>
        <p:nvPicPr>
          <p:cNvPr id="360" name="Shape 3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76200" y="4428525"/>
            <a:ext cx="4321176" cy="25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 txBox="1">
            <a:spLocks noGrp="1"/>
          </p:cNvSpPr>
          <p:nvPr>
            <p:ph type="ctrTitle"/>
          </p:nvPr>
        </p:nvSpPr>
        <p:spPr>
          <a:xfrm>
            <a:off x="685800" y="-155575"/>
            <a:ext cx="7772400" cy="14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Ely Maltings 2013</a:t>
            </a:r>
            <a:endParaRPr/>
          </a:p>
        </p:txBody>
      </p:sp>
      <p:pic>
        <p:nvPicPr>
          <p:cNvPr id="366" name="Shape 3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22604"/>
            <a:ext cx="9144000" cy="5692147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Shape 367"/>
          <p:cNvSpPr txBox="1"/>
          <p:nvPr/>
        </p:nvSpPr>
        <p:spPr>
          <a:xfrm rot="347876">
            <a:off x="1994937" y="2954408"/>
            <a:ext cx="3035026" cy="30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FFF00"/>
                </a:solidFill>
              </a:rPr>
              <a:t>A1      A2    A3     A4                                                                D1 D2 D3      E1 E2 E3</a:t>
            </a:r>
            <a:endParaRPr sz="600">
              <a:solidFill>
                <a:srgbClr val="FFFF00"/>
              </a:solidFill>
            </a:endParaRPr>
          </a:p>
        </p:txBody>
      </p:sp>
      <p:sp>
        <p:nvSpPr>
          <p:cNvPr id="368" name="Shape 368"/>
          <p:cNvSpPr txBox="1"/>
          <p:nvPr/>
        </p:nvSpPr>
        <p:spPr>
          <a:xfrm rot="347720">
            <a:off x="4930177" y="3233258"/>
            <a:ext cx="2543198" cy="307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F6B26B"/>
                </a:solidFill>
              </a:rPr>
              <a:t>F1         G1G2G3H1H2H3H4 I1 I2</a:t>
            </a:r>
            <a:endParaRPr sz="600">
              <a:solidFill>
                <a:srgbClr val="F6B26B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600">
              <a:solidFill>
                <a:srgbClr val="F6B26B"/>
              </a:solidFill>
            </a:endParaRPr>
          </a:p>
        </p:txBody>
      </p:sp>
      <p:sp>
        <p:nvSpPr>
          <p:cNvPr id="369" name="Shape 369"/>
          <p:cNvSpPr txBox="1"/>
          <p:nvPr/>
        </p:nvSpPr>
        <p:spPr>
          <a:xfrm>
            <a:off x="5043725" y="3367800"/>
            <a:ext cx="13122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6B26B"/>
                </a:solidFill>
              </a:rPr>
              <a:t>10 boxes installed 2009</a:t>
            </a:r>
            <a:endParaRPr>
              <a:solidFill>
                <a:srgbClr val="F6B26B"/>
              </a:solidFill>
            </a:endParaRPr>
          </a:p>
        </p:txBody>
      </p:sp>
      <p:sp>
        <p:nvSpPr>
          <p:cNvPr id="370" name="Shape 370"/>
          <p:cNvSpPr txBox="1"/>
          <p:nvPr/>
        </p:nvSpPr>
        <p:spPr>
          <a:xfrm>
            <a:off x="2670625" y="3139200"/>
            <a:ext cx="1312200" cy="41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00"/>
                </a:solidFill>
              </a:rPr>
              <a:t>10 boxes installed 2013</a:t>
            </a:r>
            <a:endParaRPr>
              <a:solidFill>
                <a:srgbClr val="FFFF00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Shape 375"/>
          <p:cNvSpPr txBox="1">
            <a:spLocks noGrp="1"/>
          </p:cNvSpPr>
          <p:nvPr>
            <p:ph type="ctrTitle"/>
          </p:nvPr>
        </p:nvSpPr>
        <p:spPr>
          <a:xfrm>
            <a:off x="685800" y="1762925"/>
            <a:ext cx="7772400" cy="3138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The Need for </a:t>
            </a:r>
            <a:endParaRPr sz="6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well-designed</a:t>
            </a:r>
            <a:endParaRPr sz="600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/>
              <a:t>Experiments</a:t>
            </a:r>
            <a:endParaRPr sz="60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 txBox="1">
            <a:spLocks noGrp="1"/>
          </p:cNvSpPr>
          <p:nvPr>
            <p:ph type="title"/>
          </p:nvPr>
        </p:nvSpPr>
        <p:spPr>
          <a:xfrm>
            <a:off x="98775" y="260525"/>
            <a:ext cx="4913100" cy="22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3600"/>
              <a:t>2017: </a:t>
            </a:r>
            <a: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Nest</a:t>
            </a:r>
            <a:r>
              <a:rPr lang="en-GB" sz="3600"/>
              <a:t> </a:t>
            </a:r>
            <a: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concave statistics:</a:t>
            </a:r>
            <a:b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 = </a:t>
            </a:r>
            <a:r>
              <a:rPr lang="en-GB" sz="3600"/>
              <a:t>0.4</a:t>
            </a:r>
            <a:r>
              <a:rPr lang="en-GB"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3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n-GB" sz="3600"/>
              <a:t>Common odds ratio 4.7</a:t>
            </a:r>
            <a:endParaRPr sz="3600"/>
          </a:p>
        </p:txBody>
      </p:sp>
      <p:graphicFrame>
        <p:nvGraphicFramePr>
          <p:cNvPr id="381" name="Shape 381"/>
          <p:cNvGraphicFramePr/>
          <p:nvPr/>
        </p:nvGraphicFramePr>
        <p:xfrm>
          <a:off x="98778" y="2827175"/>
          <a:ext cx="8833600" cy="3980700"/>
        </p:xfrm>
        <a:graphic>
          <a:graphicData uri="http://schemas.openxmlformats.org/drawingml/2006/table">
            <a:tbl>
              <a:tblPr firstRow="1" bandRow="1">
                <a:noFill/>
                <a:tableStyleId>{D462CCDC-9188-465A-AD60-CD5DEF20085B}</a:tableStyleId>
              </a:tblPr>
              <a:tblGrid>
                <a:gridCol w="2136000"/>
                <a:gridCol w="1411850"/>
                <a:gridCol w="1411850"/>
                <a:gridCol w="1411850"/>
                <a:gridCol w="1411850"/>
                <a:gridCol w="1050200"/>
              </a:tblGrid>
              <a:tr h="99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Boxes 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Occupied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With concave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No concave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P</a:t>
                      </a:r>
                      <a:endParaRPr sz="2400"/>
                    </a:p>
                  </a:txBody>
                  <a:tcPr marL="91450" marR="91450" marT="45725" marB="45725" anchor="ctr"/>
                </a:tc>
              </a:tr>
              <a:tr h="99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St Mary’s Ely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24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10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7/12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3/12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10.7%</a:t>
                      </a:r>
                      <a:endParaRPr sz="2400"/>
                    </a:p>
                  </a:txBody>
                  <a:tcPr marL="91450" marR="91450" marT="45725" marB="45725" anchor="ctr"/>
                </a:tc>
              </a:tr>
              <a:tr h="99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All Saints Worlington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18</a:t>
                      </a:r>
                      <a:endParaRPr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6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5/9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1/9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16.7%</a:t>
                      </a:r>
                      <a:endParaRPr sz="2400"/>
                    </a:p>
                  </a:txBody>
                  <a:tcPr marL="91450" marR="91450" marT="45725" marB="45725" anchor="ctr"/>
                </a:tc>
              </a:tr>
              <a:tr h="995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Oxford Museum Tower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52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6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3/12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3/40</a:t>
                      </a:r>
                      <a:endParaRPr sz="2400"/>
                    </a:p>
                  </a:txBody>
                  <a:tcPr marL="91450" marR="91450" marT="45725" marB="45725" anchor="ctr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/>
                        <a:t>12.7%</a:t>
                      </a:r>
                      <a:endParaRPr sz="2400"/>
                    </a:p>
                  </a:txBody>
                  <a:tcPr marL="91450" marR="91450" marT="45725" marB="45725" anchor="ctr"/>
                </a:tc>
              </a:tr>
            </a:tbl>
          </a:graphicData>
        </a:graphic>
      </p:graphicFrame>
      <p:pic>
        <p:nvPicPr>
          <p:cNvPr id="382" name="Shape 382" descr="Rob-Mungovan-swifts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23451" y="0"/>
            <a:ext cx="3615900" cy="270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387"/>
          <p:cNvSpPr txBox="1">
            <a:spLocks noGrp="1"/>
          </p:cNvSpPr>
          <p:nvPr>
            <p:ph type="title"/>
          </p:nvPr>
        </p:nvSpPr>
        <p:spPr>
          <a:xfrm>
            <a:off x="457200" y="-30162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New concave experiment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St John’s church, Bury St Edmunds</a:t>
            </a:r>
            <a:endParaRPr sz="3000"/>
          </a:p>
        </p:txBody>
      </p:sp>
      <p:pic>
        <p:nvPicPr>
          <p:cNvPr id="388" name="Shape 3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400" y="1291900"/>
            <a:ext cx="7523050" cy="5642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Shape 393"/>
          <p:cNvSpPr txBox="1">
            <a:spLocks noGrp="1"/>
          </p:cNvSpPr>
          <p:nvPr>
            <p:ph type="title"/>
          </p:nvPr>
        </p:nvSpPr>
        <p:spPr>
          <a:xfrm>
            <a:off x="457200" y="26368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Minimum Headroom?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 txBox="1">
            <a:spLocks noGrp="1"/>
          </p:cNvSpPr>
          <p:nvPr>
            <p:ph type="title"/>
          </p:nvPr>
        </p:nvSpPr>
        <p:spPr>
          <a:xfrm>
            <a:off x="457200" y="46038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Retrofitted nest boxes</a:t>
            </a:r>
            <a:endParaRPr/>
          </a:p>
        </p:txBody>
      </p:sp>
      <p:pic>
        <p:nvPicPr>
          <p:cNvPr id="399" name="Shape 3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1126975"/>
            <a:ext cx="7641374" cy="573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 txBox="1">
            <a:spLocks noGrp="1"/>
          </p:cNvSpPr>
          <p:nvPr>
            <p:ph type="title"/>
          </p:nvPr>
        </p:nvSpPr>
        <p:spPr>
          <a:xfrm>
            <a:off x="75150" y="-182550"/>
            <a:ext cx="90687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/>
              <a:t>~1980: Chris Mead, 4 Beaconsfield Road, Tring</a:t>
            </a:r>
            <a:endParaRPr sz="3600"/>
          </a:p>
        </p:txBody>
      </p:sp>
      <p:pic>
        <p:nvPicPr>
          <p:cNvPr id="405" name="Shape 4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9975" y="865150"/>
            <a:ext cx="8467026" cy="612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Shape 410"/>
          <p:cNvSpPr txBox="1">
            <a:spLocks noGrp="1"/>
          </p:cNvSpPr>
          <p:nvPr>
            <p:ph type="title"/>
          </p:nvPr>
        </p:nvSpPr>
        <p:spPr>
          <a:xfrm>
            <a:off x="137775" y="1291900"/>
            <a:ext cx="1839600" cy="3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>
                <a:solidFill>
                  <a:srgbClr val="FFFFFF"/>
                </a:solidFill>
              </a:rPr>
              <a:t>4 Swift </a:t>
            </a:r>
            <a:endParaRPr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>
                <a:solidFill>
                  <a:srgbClr val="FFFFFF"/>
                </a:solidFill>
              </a:rPr>
              <a:t>Chicks</a:t>
            </a:r>
            <a:endParaRPr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Photo:</a:t>
            </a:r>
            <a:endParaRPr sz="3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Judith</a:t>
            </a:r>
            <a:endParaRPr sz="3000"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Wakelam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411" name="Shape 411" descr="4 Swifts in a brick-IMAG032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3675" y="374556"/>
            <a:ext cx="7124700" cy="648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title"/>
          </p:nvPr>
        </p:nvSpPr>
        <p:spPr>
          <a:xfrm>
            <a:off x="457200" y="9604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>
                <a:solidFill>
                  <a:srgbClr val="FFFFFF"/>
                </a:solidFill>
              </a:rPr>
              <a:t>Small box experiment</a:t>
            </a:r>
            <a:endParaRPr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Floor 15cm x 22cm, headroom 7.5cm</a:t>
            </a:r>
            <a:endParaRPr sz="300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endParaRPr sz="300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3 pairs of boxes on 3 houses</a:t>
            </a:r>
            <a:endParaRPr sz="3000">
              <a:solidFill>
                <a:srgbClr val="FFFFF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3000">
                <a:solidFill>
                  <a:srgbClr val="FFFFFF"/>
                </a:solidFill>
              </a:rPr>
              <a:t>4 boxes with breeding pairs in 2017</a:t>
            </a:r>
            <a:endParaRPr sz="3000">
              <a:solidFill>
                <a:srgbClr val="FFFFFF"/>
              </a:solidFill>
            </a:endParaRPr>
          </a:p>
        </p:txBody>
      </p:sp>
      <p:pic>
        <p:nvPicPr>
          <p:cNvPr id="417" name="Shape 417" descr="IMG_2313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2000" y="3051575"/>
            <a:ext cx="7620000" cy="333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Shape 422"/>
          <p:cNvSpPr txBox="1">
            <a:spLocks noGrp="1"/>
          </p:cNvSpPr>
          <p:nvPr>
            <p:ph type="title"/>
          </p:nvPr>
        </p:nvSpPr>
        <p:spPr>
          <a:xfrm>
            <a:off x="457200" y="-30163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More headroom experiments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423" name="Shape 4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085870"/>
            <a:ext cx="9144000" cy="5772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 txBox="1">
            <a:spLocks noGrp="1"/>
          </p:cNvSpPr>
          <p:nvPr>
            <p:ph type="title"/>
          </p:nvPr>
        </p:nvSpPr>
        <p:spPr>
          <a:xfrm>
            <a:off x="457200" y="460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Headroom Experiment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29" name="Shape 4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6350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0" name="Shape 4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4925"/>
            <a:ext cx="9144000" cy="57035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4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Things we think we know</a:t>
            </a:r>
            <a:endParaRPr/>
          </a:p>
        </p:txBody>
      </p:sp>
      <p:sp>
        <p:nvSpPr>
          <p:cNvPr id="436" name="Shape 43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35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Spaced out boxes better than dense clusters</a:t>
            </a: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Nest concaves are a good idea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lang="en-GB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More likely first time breeding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lang="en-GB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Less likely to eject eggs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Char char="–"/>
            </a:pPr>
            <a:r>
              <a:rPr lang="en-GB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Higher occupancy rate</a:t>
            </a:r>
            <a:endParaRPr sz="2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>
                <a:solidFill>
                  <a:srgbClr val="FFFFFF"/>
                </a:solidFill>
              </a:rPr>
              <a:t>65mm x 28mm entrance excludes Starlings</a:t>
            </a:r>
            <a:endParaRPr>
              <a:solidFill>
                <a:srgbClr val="FFFFFF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4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we don’t know</a:t>
            </a:r>
            <a:endParaRPr/>
          </a:p>
        </p:txBody>
      </p:sp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50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rtl="0">
              <a:spcBef>
                <a:spcPts val="64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•"/>
            </a:pPr>
            <a:r>
              <a:rPr lang="en-GB">
                <a:solidFill>
                  <a:schemeClr val="lt1"/>
                </a:solidFill>
              </a:rPr>
              <a:t>Do Swifts have a preferred entrance direction?</a:t>
            </a:r>
            <a:endParaRPr>
              <a:solidFill>
                <a:schemeClr val="lt1"/>
              </a:solidFill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>
                <a:solidFill>
                  <a:schemeClr val="lt1"/>
                </a:solidFill>
              </a:rPr>
              <a:t>Do Swifts prefer one entrance shape over another?</a:t>
            </a:r>
            <a:endParaRPr>
              <a:solidFill>
                <a:schemeClr val="lt1"/>
              </a:solidFill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is occupancy rate affected by floor size and headroom?</a:t>
            </a: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Char char="•"/>
            </a:pPr>
            <a:r>
              <a:rPr lang="en-GB">
                <a:solidFill>
                  <a:schemeClr val="lt1"/>
                </a:solidFill>
              </a:rPr>
              <a:t>Does interior size impact on the number of chicks fledged?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Shape 447"/>
          <p:cNvSpPr txBox="1">
            <a:spLocks noGrp="1"/>
          </p:cNvSpPr>
          <p:nvPr>
            <p:ph type="title"/>
          </p:nvPr>
        </p:nvSpPr>
        <p:spPr>
          <a:xfrm>
            <a:off x="457200" y="1984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GB" sz="4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Questions you can help </a:t>
            </a:r>
            <a:r>
              <a:rPr lang="en-GB">
                <a:solidFill>
                  <a:srgbClr val="FFFFFF"/>
                </a:solidFill>
              </a:rPr>
              <a:t>answer</a:t>
            </a: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Shape 448"/>
          <p:cNvSpPr txBox="1">
            <a:spLocks noGrp="1"/>
          </p:cNvSpPr>
          <p:nvPr>
            <p:ph type="body" idx="1"/>
          </p:nvPr>
        </p:nvSpPr>
        <p:spPr>
          <a:xfrm>
            <a:off x="214450" y="1371600"/>
            <a:ext cx="89295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Floor area: try 2 sizes with a false partition</a:t>
            </a:r>
            <a:r>
              <a:rPr lang="en-GB" sz="3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e.g. compare 30cm x 10cm with 30 cm x 15cm or 30cm x 15cm with 25cm x 15cm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Headroom: try 2 heights with a false ceiling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e.g. 7.5cm and 15cm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Entrance shape: Compare rectangle with obround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Dark vs light (unpainted) interiors</a:t>
            </a: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Shape 45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Methodology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54" name="Shape 45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Keep everything constant except for 1 parameter.</a:t>
            </a:r>
            <a:endParaRPr>
              <a:solidFill>
                <a:srgbClr val="FFFFFF"/>
              </a:solidFill>
            </a:endParaRP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You are forced to put boxes in different positions, so alternate boxes to reduce as a confounding factor. </a:t>
            </a:r>
            <a:endParaRPr>
              <a:solidFill>
                <a:srgbClr val="FFFFFF"/>
              </a:solidFill>
            </a:endParaRP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  <a:p>
            <a:pPr marL="0" lvl="0" indent="0" rtl="0">
              <a:spcBef>
                <a:spcPts val="64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Macintosh PowerPoint</Application>
  <PresentationFormat>On-screen Show (4:3)</PresentationFormat>
  <Paragraphs>237</Paragraphs>
  <Slides>45</Slides>
  <Notes>45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47" baseType="lpstr">
      <vt:lpstr>Office Theme</vt:lpstr>
      <vt:lpstr>Office Theme</vt:lpstr>
      <vt:lpstr>5th International Swift Conference Tel Aviv, 11th – 15th March 2018</vt:lpstr>
      <vt:lpstr>1908: RSPB Swift box, 2 shillings</vt:lpstr>
      <vt:lpstr>The Hirsel Swift box 1950</vt:lpstr>
      <vt:lpstr>Oxford University Museum of Natural History</vt:lpstr>
      <vt:lpstr>2017: Things that have worked well</vt:lpstr>
      <vt:lpstr>Churches</vt:lpstr>
      <vt:lpstr>Churches</vt:lpstr>
      <vt:lpstr>Things that have not worked so well</vt:lpstr>
      <vt:lpstr>Two questions</vt:lpstr>
      <vt:lpstr>What is optimal?</vt:lpstr>
      <vt:lpstr>Common advice</vt:lpstr>
      <vt:lpstr>Occupancy vs Height</vt:lpstr>
      <vt:lpstr>Occupancy vs Height</vt:lpstr>
      <vt:lpstr>Clonmacnoise  photos Birdwatch Ireland</vt:lpstr>
      <vt:lpstr>St Huberts Church, Idsworth Photo Hampshire Swifts</vt:lpstr>
      <vt:lpstr>Zeist temperature experiment</vt:lpstr>
      <vt:lpstr>Swiftbox in the sun 2013</vt:lpstr>
      <vt:lpstr>Model 30</vt:lpstr>
      <vt:lpstr>Nest box parameters</vt:lpstr>
      <vt:lpstr>How do we find the optimum?</vt:lpstr>
      <vt:lpstr>Tonio Schaub et al 2014</vt:lpstr>
      <vt:lpstr>Tonio Schaub et al 2014 Conclusions (what Swifts prefer)</vt:lpstr>
      <vt:lpstr>Fulbourn external boxes Schwegler 1MF</vt:lpstr>
      <vt:lpstr>Fulbourn  Internal boxes</vt:lpstr>
      <vt:lpstr>Fulbourn statistics</vt:lpstr>
      <vt:lpstr>The problem of confounding factors</vt:lpstr>
      <vt:lpstr>Great Tits and Pied Flycatchers</vt:lpstr>
      <vt:lpstr>Ely Maltings</vt:lpstr>
      <vt:lpstr>Ely Maltings 2009</vt:lpstr>
      <vt:lpstr>Ely Maltings 2012</vt:lpstr>
      <vt:lpstr>Ely Maltings 2013</vt:lpstr>
      <vt:lpstr>The Need for  well-designed Experiments</vt:lpstr>
      <vt:lpstr>2017: Nest concave statistics: P = 0.4% Common odds ratio 4.7</vt:lpstr>
      <vt:lpstr>New concave experiment St John’s church, Bury St Edmunds</vt:lpstr>
      <vt:lpstr>Minimum Headroom?</vt:lpstr>
      <vt:lpstr>Retrofitted nest boxes</vt:lpstr>
      <vt:lpstr>~1980: Chris Mead, 4 Beaconsfield Road, Tring</vt:lpstr>
      <vt:lpstr>4 Swift  Chicks  Photo: Judith Wakelam</vt:lpstr>
      <vt:lpstr>Small box experiment Floor 15cm x 22cm, headroom 7.5cm  3 pairs of boxes on 3 houses 4 boxes with breeding pairs in 2017</vt:lpstr>
      <vt:lpstr>More headroom experiments</vt:lpstr>
      <vt:lpstr>Headroom Experiment</vt:lpstr>
      <vt:lpstr>Things we think we know</vt:lpstr>
      <vt:lpstr>What we don’t know</vt:lpstr>
      <vt:lpstr>Questions you can help answer</vt:lpstr>
      <vt:lpstr>Methodology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5th International Swift Conference Tel Aviv, 11th – 15th March 2018</dc:title>
  <cp:lastModifiedBy>Richard Gordon Newell</cp:lastModifiedBy>
  <cp:revision>1</cp:revision>
  <dcterms:modified xsi:type="dcterms:W3CDTF">2018-03-04T14:29:13Z</dcterms:modified>
</cp:coreProperties>
</file>