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(null)" ContentType="image/x-emf"/>
  <Default Extension="wdp" ContentType="image/vnd.ms-photo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57" r:id="rId5"/>
    <p:sldId id="258" r:id="rId6"/>
    <p:sldId id="259" r:id="rId7"/>
    <p:sldId id="273" r:id="rId8"/>
    <p:sldId id="275" r:id="rId9"/>
    <p:sldId id="260" r:id="rId10"/>
    <p:sldId id="274" r:id="rId11"/>
    <p:sldId id="276" r:id="rId12"/>
    <p:sldId id="263" r:id="rId13"/>
    <p:sldId id="261" r:id="rId14"/>
    <p:sldId id="262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2" r:id="rId23"/>
    <p:sldId id="27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639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7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6969-F9DB-46E1-A075-3A0358D4CA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43A5D3-46F4-49B2-BB32-B2593B2F22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70DC0-435B-46F1-959C-3A892AA5D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6881-2F6E-4DA2-A121-614868C098B8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CF363D-D06B-46BC-83B4-FDFF26F92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92E4F-3A7D-404B-ADD7-F9E046A7D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A1ADF-9AA3-4CB5-B830-EFB6C3D18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324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83921-D5D9-4289-BBAD-ED2904FE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598E6-88BD-4A02-847A-86C022937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41872-4CB7-4C02-BB4C-1AA9814F9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6881-2F6E-4DA2-A121-614868C098B8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BEF04-6E5A-4AC2-8400-073636AAC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A581E-1C46-4BCB-970F-4939FBA9F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A1ADF-9AA3-4CB5-B830-EFB6C3D18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391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BC045-4E80-44A1-B1BF-D03BFD7EB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2B8034-E617-49DC-A345-30F1F79E3E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564BF-E375-452D-B548-9C0AFEFB7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6881-2F6E-4DA2-A121-614868C098B8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91D33-6366-426D-8465-3D16A923F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0C361-6B79-4DB8-84CB-8761D4FC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A1ADF-9AA3-4CB5-B830-EFB6C3D18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867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E2DAE-20AC-4D84-A04E-08989FB02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A56B9-0406-46AF-AC25-AE62B832CF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8BC864-6B69-4198-96E3-8B3F57B470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F5F953-F7F4-453D-9293-C3977915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6881-2F6E-4DA2-A121-614868C098B8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3D7CEA-06C5-4A07-B1DE-3E3A23797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EEA1FD-41D6-4920-8ADC-4D6DF7E1D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A1ADF-9AA3-4CB5-B830-EFB6C3D18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198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3A5C4-1FDD-4359-A67F-0982BAA42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B8450E-A91E-49E5-BFFF-6201F0EF4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A3BA7E-BB9F-406B-AB59-F3DEA08DF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2947FB-8768-41BD-BCAC-7A969028A8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FBF766-9E74-4F6F-993F-F82924FF75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2B2542-2779-478D-965D-74B6EAC82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6881-2F6E-4DA2-A121-614868C098B8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C99629-FEA7-4366-81F3-D9ABDF076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AC0996-0D39-463A-9E29-015A1D8F3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A1ADF-9AA3-4CB5-B830-EFB6C3D18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901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930A1-6F74-440E-BF32-4568AB7B2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2542CF-1A82-4DF3-902C-8708FFB8C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6881-2F6E-4DA2-A121-614868C098B8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6DD864-B71F-48C6-9BBB-2DF2778F3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12D2ED-09BC-41BD-B51F-99CA016CB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A1ADF-9AA3-4CB5-B830-EFB6C3D18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378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8100D4-A595-4D30-BD66-B5B940D7E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6881-2F6E-4DA2-A121-614868C098B8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56D92-0A2B-4B17-8952-3916D8BCB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1DA81-5C00-4997-B0F1-4A8832886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A1ADF-9AA3-4CB5-B830-EFB6C3D18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170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33C6B-EB7A-4880-AFB7-23230C259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A742D-952A-49A9-BC66-7838F5E00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9F6B1-CF06-47EF-86D5-E5F9943062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7419CA-D8FE-4C1F-8912-363CA2F6D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6881-2F6E-4DA2-A121-614868C098B8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0877E-FF00-4C0C-88F8-B524B0D45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107F19-58D2-4482-87EA-1C5146F16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A1ADF-9AA3-4CB5-B830-EFB6C3D18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72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75FF2-6B1B-44A3-ADBA-CF76AF0F8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95583E-690B-4EFE-90FD-F1B5E3776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EE9A7-2ED8-4052-8068-6EC6199C11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0955D-B989-407E-BA44-6A4289BE3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6881-2F6E-4DA2-A121-614868C098B8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5BD407-D2DC-4EEC-AF15-B27BBC3D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1CC852-BFC9-461B-9908-59AFD2ED1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A1ADF-9AA3-4CB5-B830-EFB6C3D18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298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39E31-6EA3-45F1-8263-ACA126C22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528FF-C599-4220-93E8-F35E12216C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9E262-7A74-4B05-ACDC-768102F5F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6881-2F6E-4DA2-A121-614868C098B8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4644B-699A-45BA-8D03-E90A48918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9402F-3B93-4A46-B37A-67B541AF3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A1ADF-9AA3-4CB5-B830-EFB6C3D18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406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A2FD9E-F18B-42BE-9D2E-E541AD3CDE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32CF5F-FBA2-4B2A-A201-71BF27369D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FD1AE-0D8F-414B-9EC3-B42B576C5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6881-2F6E-4DA2-A121-614868C098B8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79F3F-FD51-4053-8977-8DC5F553C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EE5D6-5616-4DE0-8BDB-D0CD03681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A1ADF-9AA3-4CB5-B830-EFB6C3D18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8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5AD9AE-EA65-4266-B619-20EE810AF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EFC2AA-6318-42A6-A1D7-9F654DE09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B7AA3-D38F-44EC-94E3-FBF4B3E2DD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36881-2F6E-4DA2-A121-614868C098B8}" type="datetimeFigureOut">
              <a:rPr lang="en-GB" smtClean="0"/>
              <a:t>06/03/2018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48E91-043D-4BD8-9187-58418295F3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D933D-C166-47AF-AA93-E74C8CD4A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A1ADF-9AA3-4CB5-B830-EFB6C3D18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62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(null)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62648-5D98-45F5-8A9F-1F03E26FB7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02355"/>
            <a:ext cx="7126014" cy="3904801"/>
          </a:xfrm>
        </p:spPr>
        <p:txBody>
          <a:bodyPr>
            <a:noAutofit/>
          </a:bodyPr>
          <a:lstStyle/>
          <a:p>
            <a:r>
              <a:rPr lang="en-IE" sz="4800" b="1" dirty="0">
                <a:latin typeface="Arial Hebrew" pitchFamily="2" charset="-79"/>
                <a:cs typeface="Arial Hebrew" pitchFamily="2" charset="-79"/>
              </a:rPr>
              <a:t>Some aspects of the breeding biology </a:t>
            </a:r>
            <a:br>
              <a:rPr lang="en-IE" sz="4800" b="1" dirty="0">
                <a:latin typeface="Arial Hebrew" pitchFamily="2" charset="-79"/>
                <a:cs typeface="Arial Hebrew" pitchFamily="2" charset="-79"/>
              </a:rPr>
            </a:br>
            <a:r>
              <a:rPr lang="en-IE" sz="4800" b="1" dirty="0">
                <a:latin typeface="Arial Hebrew" pitchFamily="2" charset="-79"/>
                <a:cs typeface="Arial Hebrew" pitchFamily="2" charset="-79"/>
              </a:rPr>
              <a:t>of the swifts of </a:t>
            </a:r>
            <a:br>
              <a:rPr lang="en-IE" sz="4800" b="1" dirty="0">
                <a:latin typeface="Arial Hebrew" pitchFamily="2" charset="-79"/>
                <a:cs typeface="Arial Hebrew" pitchFamily="2" charset="-79"/>
              </a:rPr>
            </a:br>
            <a:r>
              <a:rPr lang="en-IE" sz="4800" b="1" dirty="0">
                <a:latin typeface="Arial Hebrew" pitchFamily="2" charset="-79"/>
                <a:cs typeface="Arial Hebrew" pitchFamily="2" charset="-79"/>
              </a:rPr>
              <a:t>County Mayo, Ireland </a:t>
            </a:r>
            <a:r>
              <a:rPr lang="en-IE" sz="4800" dirty="0">
                <a:latin typeface="Arial Hebrew" pitchFamily="2" charset="-79"/>
                <a:cs typeface="Arial Hebrew" pitchFamily="2" charset="-79"/>
              </a:rPr>
              <a:t>	</a:t>
            </a:r>
            <a:br>
              <a:rPr lang="en-IE" sz="4800" dirty="0">
                <a:latin typeface="Arial Hebrew" pitchFamily="2" charset="-79"/>
                <a:cs typeface="Arial Hebrew" pitchFamily="2" charset="-79"/>
              </a:rPr>
            </a:br>
            <a:endParaRPr lang="en-GB" sz="4800" dirty="0">
              <a:latin typeface="Arial Hebrew" pitchFamily="2" charset="-79"/>
              <a:cs typeface="Arial Hebrew" pitchFamily="2" charset="-79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B87D6A-B049-42A6-B91C-7FA902605F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815647" y="4865907"/>
            <a:ext cx="9144000" cy="1655762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chemeClr val="bg1"/>
                </a:solidFill>
              </a:rPr>
              <a:t>Chris &amp; </a:t>
            </a:r>
            <a:r>
              <a:rPr lang="en-GB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Lynda</a:t>
            </a:r>
            <a:r>
              <a:rPr lang="en-GB" sz="4800" dirty="0">
                <a:solidFill>
                  <a:schemeClr val="bg1"/>
                </a:solidFill>
              </a:rPr>
              <a:t> Huxley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2EFC21-F75A-2841-B3B3-0E9D932372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5789" y="0"/>
            <a:ext cx="4846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728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0D31368C-5527-2348-8411-2C3F9308C2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0DEBD030-A413-2043-B0B1-652611C205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A70DCC5-BC8E-1444-9FEA-DCB914E10F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011" y="85810"/>
            <a:ext cx="5604232" cy="64974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Right Arrow 15">
            <a:extLst>
              <a:ext uri="{FF2B5EF4-FFF2-40B4-BE49-F238E27FC236}">
                <a16:creationId xmlns:a16="http://schemas.microsoft.com/office/drawing/2014/main" id="{F4E41D5D-DDF7-DF49-B9B3-70F6084BDC1E}"/>
              </a:ext>
            </a:extLst>
          </p:cNvPr>
          <p:cNvSpPr/>
          <p:nvPr/>
        </p:nvSpPr>
        <p:spPr>
          <a:xfrm>
            <a:off x="65688" y="3964133"/>
            <a:ext cx="1842052" cy="3313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A3E4EB6-89DF-A249-8D8E-577E1E5C97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1581" y="129044"/>
            <a:ext cx="5239201" cy="636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2521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0D31368C-5527-2348-8411-2C3F9308C2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A22080C-400C-8C47-9B18-86FFBA88B7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3F15249-4C2A-604F-8BAC-3E42FA8E8862}"/>
              </a:ext>
            </a:extLst>
          </p:cNvPr>
          <p:cNvSpPr/>
          <p:nvPr/>
        </p:nvSpPr>
        <p:spPr>
          <a:xfrm>
            <a:off x="5686097" y="5378549"/>
            <a:ext cx="64461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dirty="0">
                <a:solidFill>
                  <a:schemeClr val="bg1"/>
                </a:solidFill>
                <a:latin typeface="Trebuchet MS" panose="020B0703020202090204" pitchFamily="34" charset="0"/>
              </a:rPr>
              <a:t>3rd largest Irish county covering 5,585 square </a:t>
            </a:r>
            <a:r>
              <a:rPr lang="en-IE" dirty="0" err="1">
                <a:solidFill>
                  <a:schemeClr val="bg1"/>
                </a:solidFill>
                <a:latin typeface="Trebuchet MS" panose="020B0703020202090204" pitchFamily="34" charset="0"/>
              </a:rPr>
              <a:t>kilometers</a:t>
            </a:r>
            <a:r>
              <a:rPr lang="en-IE" dirty="0">
                <a:solidFill>
                  <a:schemeClr val="bg1"/>
                </a:solidFill>
                <a:latin typeface="Trebuchet MS" panose="020B0703020202090204" pitchFamily="34" charset="0"/>
              </a:rPr>
              <a:t> (after Cork and Galway), and with a reputation for being one of the wetter western counties, a total of 1116 wetland sites have been identified in the county. 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15A3305-DF24-9D49-BC4E-12B146EB5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05" y="506967"/>
            <a:ext cx="6709879" cy="466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Left Arrow 1">
            <a:extLst>
              <a:ext uri="{FF2B5EF4-FFF2-40B4-BE49-F238E27FC236}">
                <a16:creationId xmlns:a16="http://schemas.microsoft.com/office/drawing/2014/main" id="{8CA913C0-D18C-A841-906F-85F22CEEE4C7}"/>
              </a:ext>
            </a:extLst>
          </p:cNvPr>
          <p:cNvSpPr/>
          <p:nvPr/>
        </p:nvSpPr>
        <p:spPr>
          <a:xfrm rot="5400000">
            <a:off x="1938358" y="4484645"/>
            <a:ext cx="3454334" cy="60755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B1F6841-3B6C-E94F-B68D-682EBBB5C1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1310" y="649356"/>
            <a:ext cx="5230985" cy="43511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925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F8E01-0C81-41F1-BCCD-404156924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2B344-ECB3-46D5-AFD6-31DC7C496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141766" cy="4351338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Arial Hebrew" pitchFamily="2" charset="-79"/>
                <a:cs typeface="Arial Hebrew" pitchFamily="2" charset="-79"/>
              </a:rPr>
              <a:t>To investigate the breeding biology of swifts in County Mayo</a:t>
            </a:r>
          </a:p>
          <a:p>
            <a:r>
              <a:rPr lang="en-GB" sz="3200" dirty="0">
                <a:latin typeface="Arial Hebrew" pitchFamily="2" charset="-79"/>
                <a:cs typeface="Arial Hebrew" pitchFamily="2" charset="-79"/>
              </a:rPr>
              <a:t>To assess the impact of weather on parental feeding patterns</a:t>
            </a:r>
          </a:p>
          <a:p>
            <a:r>
              <a:rPr lang="en-GB" sz="3200" dirty="0">
                <a:latin typeface="Arial Hebrew" pitchFamily="2" charset="-79"/>
                <a:cs typeface="Arial Hebrew" pitchFamily="2" charset="-79"/>
              </a:rPr>
              <a:t>To determine the likelihood that inclement weather significantly affects the adults’ ability to rear young</a:t>
            </a:r>
          </a:p>
          <a:p>
            <a:r>
              <a:rPr lang="en-GB" sz="3200" dirty="0">
                <a:latin typeface="Arial Hebrew" pitchFamily="2" charset="-79"/>
                <a:cs typeface="Arial Hebrew" pitchFamily="2" charset="-79"/>
              </a:rPr>
              <a:t>To assess the possibility that low population numbers are a result of weather conditions and proximity to the Atlantic Ocean.</a:t>
            </a:r>
          </a:p>
        </p:txBody>
      </p:sp>
    </p:spTree>
    <p:extLst>
      <p:ext uri="{BB962C8B-B14F-4D97-AF65-F5344CB8AC3E}">
        <p14:creationId xmlns:p14="http://schemas.microsoft.com/office/powerpoint/2010/main" val="92237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A85F8BEE-4692-46FD-AAF1-15F65688E11C}"/>
              </a:ext>
            </a:extLst>
          </p:cNvPr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004986621"/>
              </p:ext>
            </p:extLst>
          </p:nvPr>
        </p:nvGraphicFramePr>
        <p:xfrm>
          <a:off x="-2" y="82110"/>
          <a:ext cx="10224925" cy="6775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Document" r:id="rId3" imgW="10080051" imgH="6680461" progId="Word.Document.12">
                  <p:embed/>
                </p:oleObj>
              </mc:Choice>
              <mc:Fallback>
                <p:oleObj name="Document" r:id="rId3" imgW="10080051" imgH="668046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2" y="82110"/>
                        <a:ext cx="10224925" cy="67758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2459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7FD49-0199-4DE7-8D9E-431B0C0E7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9002"/>
            <a:ext cx="10515600" cy="801066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Population Information - 1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A728259-C4CB-4B1C-9C97-50410ECA9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924" y="1166192"/>
            <a:ext cx="11641806" cy="530086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3000" b="1" dirty="0">
                <a:latin typeface="Arial Hebrew" pitchFamily="2" charset="-79"/>
                <a:cs typeface="Arial Hebrew" pitchFamily="2" charset="-79"/>
              </a:rPr>
              <a:t>Information on swift numbers &amp;  distribution in Mayo until recently </a:t>
            </a:r>
          </a:p>
          <a:p>
            <a:pPr marL="0" indent="0" algn="ctr">
              <a:buNone/>
            </a:pP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GB" sz="2600" dirty="0">
                <a:latin typeface="Arial Hebrew" pitchFamily="2" charset="-79"/>
                <a:cs typeface="Arial Hebrew" pitchFamily="2" charset="-79"/>
              </a:rPr>
              <a:t>General belief that swifts are less abundant in the west of Ireland because of the weather and proximity to the Atlantic</a:t>
            </a:r>
          </a:p>
          <a:p>
            <a:pPr marL="0" indent="0" algn="ctr">
              <a:buNone/>
            </a:pPr>
            <a:endParaRPr lang="en-GB" sz="2600" dirty="0">
              <a:latin typeface="Arial Hebrew" pitchFamily="2" charset="-79"/>
              <a:cs typeface="Arial Hebrew" pitchFamily="2" charset="-79"/>
            </a:endParaRPr>
          </a:p>
          <a:p>
            <a:r>
              <a:rPr lang="en-GB" sz="2400" b="1" dirty="0">
                <a:latin typeface="Arial Hebrew" pitchFamily="2" charset="-79"/>
                <a:cs typeface="Arial Hebrew" pitchFamily="2" charset="-79"/>
              </a:rPr>
              <a:t>But</a:t>
            </a:r>
            <a:r>
              <a:rPr lang="en-GB" sz="2400" dirty="0">
                <a:latin typeface="Arial Hebrew" pitchFamily="2" charset="-79"/>
                <a:cs typeface="Arial Hebrew" pitchFamily="2" charset="-79"/>
              </a:rPr>
              <a:t>, as long ago as 1890, </a:t>
            </a:r>
            <a:r>
              <a:rPr lang="en-GB" sz="2400" dirty="0" err="1">
                <a:latin typeface="Arial Hebrew" pitchFamily="2" charset="-79"/>
                <a:cs typeface="Arial Hebrew" pitchFamily="2" charset="-79"/>
              </a:rPr>
              <a:t>W.H.Good</a:t>
            </a:r>
            <a:r>
              <a:rPr lang="en-GB" sz="2400" dirty="0">
                <a:latin typeface="Arial Hebrew" pitchFamily="2" charset="-79"/>
                <a:cs typeface="Arial Hebrew" pitchFamily="2" charset="-79"/>
              </a:rPr>
              <a:t> in his “Notes on the Birds of County Mayo” wrote about swifts :</a:t>
            </a:r>
          </a:p>
          <a:p>
            <a:pPr marL="0" indent="0">
              <a:buNone/>
            </a:pPr>
            <a:r>
              <a:rPr lang="en-GB" sz="2400" dirty="0">
                <a:latin typeface="Arial Hebrew" pitchFamily="2" charset="-79"/>
                <a:cs typeface="Arial Hebrew" pitchFamily="2" charset="-79"/>
              </a:rPr>
              <a:t>		“ “Rare in the West of Ireland” </a:t>
            </a:r>
            <a:r>
              <a:rPr lang="en-GB" sz="2400" b="1" dirty="0">
                <a:latin typeface="Arial Hebrew" pitchFamily="2" charset="-79"/>
                <a:cs typeface="Arial Hebrew" pitchFamily="2" charset="-79"/>
              </a:rPr>
              <a:t>is wholly incorrect</a:t>
            </a:r>
            <a:r>
              <a:rPr lang="en-GB" sz="2400" dirty="0">
                <a:latin typeface="Arial Hebrew" pitchFamily="2" charset="-79"/>
                <a:cs typeface="Arial Hebrew" pitchFamily="2" charset="-79"/>
              </a:rPr>
              <a:t>”</a:t>
            </a:r>
          </a:p>
          <a:p>
            <a:r>
              <a:rPr lang="en-GB" sz="2400" dirty="0">
                <a:latin typeface="Arial Hebrew" pitchFamily="2" charset="-79"/>
                <a:cs typeface="Arial Hebrew" pitchFamily="2" charset="-79"/>
              </a:rPr>
              <a:t>Comment in 1976 Atlas of Breeding Birds that ”impressions of an increase” was noticeable in1932 was repeated by R. F. </a:t>
            </a:r>
            <a:r>
              <a:rPr lang="en-GB" sz="2400" dirty="0" err="1">
                <a:latin typeface="Arial Hebrew" pitchFamily="2" charset="-79"/>
                <a:cs typeface="Arial Hebrew" pitchFamily="2" charset="-79"/>
              </a:rPr>
              <a:t>Ruttledge</a:t>
            </a:r>
            <a:r>
              <a:rPr lang="en-GB" sz="2400" dirty="0">
                <a:latin typeface="Arial Hebrew" pitchFamily="2" charset="-79"/>
                <a:cs typeface="Arial Hebrew" pitchFamily="2" charset="-79"/>
              </a:rPr>
              <a:t> in 1989 </a:t>
            </a:r>
            <a:r>
              <a:rPr lang="en-GB" sz="2200" i="1" dirty="0">
                <a:latin typeface="Arial Hebrew" pitchFamily="2" charset="-79"/>
                <a:cs typeface="Arial Hebrew" pitchFamily="2" charset="-79"/>
              </a:rPr>
              <a:t>“Birds in Counties Galway and Mayo - an Account of their Status and Distribution” </a:t>
            </a:r>
            <a:endParaRPr lang="en-GB" sz="2400" i="1" dirty="0">
              <a:latin typeface="Arial Hebrew" pitchFamily="2" charset="-79"/>
              <a:cs typeface="Arial Hebrew" pitchFamily="2" charset="-79"/>
            </a:endParaRPr>
          </a:p>
          <a:p>
            <a:r>
              <a:rPr lang="en-GB" sz="2400" dirty="0">
                <a:latin typeface="Arial Hebrew" pitchFamily="2" charset="-79"/>
                <a:cs typeface="Arial Hebrew" pitchFamily="2" charset="-79"/>
              </a:rPr>
              <a:t>The various atlases since 1989 have probably reflected more </a:t>
            </a:r>
            <a:r>
              <a:rPr lang="en-GB" sz="2400" b="1" dirty="0">
                <a:latin typeface="Arial Hebrew" pitchFamily="2" charset="-79"/>
                <a:cs typeface="Arial Hebrew" pitchFamily="2" charset="-79"/>
              </a:rPr>
              <a:t>the distribution and abundance of </a:t>
            </a:r>
            <a:r>
              <a:rPr lang="en-GB" sz="2400" b="1" u="sng" dirty="0">
                <a:latin typeface="Arial Hebrew" pitchFamily="2" charset="-79"/>
                <a:cs typeface="Arial Hebrew" pitchFamily="2" charset="-79"/>
              </a:rPr>
              <a:t>observers</a:t>
            </a:r>
            <a:r>
              <a:rPr lang="en-GB" sz="2400" b="1" dirty="0">
                <a:latin typeface="Arial Hebrew" pitchFamily="2" charset="-79"/>
                <a:cs typeface="Arial Hebrew" pitchFamily="2" charset="-79"/>
              </a:rPr>
              <a:t> rather than that of swifts</a:t>
            </a:r>
          </a:p>
          <a:p>
            <a:r>
              <a:rPr lang="en-GB" sz="2400" dirty="0">
                <a:latin typeface="Arial Hebrew" pitchFamily="2" charset="-79"/>
                <a:cs typeface="Arial Hebrew" pitchFamily="2" charset="-79"/>
              </a:rPr>
              <a:t>The latest Atlas (2013) reports a 46% decline in Ireland’s swifts.</a:t>
            </a:r>
          </a:p>
        </p:txBody>
      </p:sp>
    </p:spTree>
    <p:extLst>
      <p:ext uri="{BB962C8B-B14F-4D97-AF65-F5344CB8AC3E}">
        <p14:creationId xmlns:p14="http://schemas.microsoft.com/office/powerpoint/2010/main" val="18990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182F8-6CE7-4BFF-9514-8808DD448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 Information - 2</a:t>
            </a:r>
            <a:endParaRPr lang="en-GB" sz="4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896B9-2EBE-4136-9DFD-15A58D221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940"/>
          </a:xfrm>
        </p:spPr>
        <p:txBody>
          <a:bodyPr>
            <a:normAutofit/>
          </a:bodyPr>
          <a:lstStyle/>
          <a:p>
            <a:r>
              <a:rPr lang="en-GB" sz="2400" b="1" dirty="0">
                <a:latin typeface="Arial Hebrew" pitchFamily="2" charset="-79"/>
                <a:cs typeface="Arial Hebrew" pitchFamily="2" charset="-79"/>
              </a:rPr>
              <a:t>Lack’s 1956 </a:t>
            </a:r>
            <a:r>
              <a:rPr lang="en-GB" sz="2400" dirty="0">
                <a:latin typeface="Arial Hebrew" pitchFamily="2" charset="-79"/>
                <a:cs typeface="Arial Hebrew" pitchFamily="2" charset="-79"/>
              </a:rPr>
              <a:t>statement that </a:t>
            </a:r>
            <a:r>
              <a:rPr lang="en-GB" sz="2400" b="1" i="1" dirty="0">
                <a:latin typeface="Arial Hebrew" pitchFamily="2" charset="-79"/>
                <a:cs typeface="Arial Hebrew" pitchFamily="2" charset="-79"/>
              </a:rPr>
              <a:t>“swifts rarely breed on the western coasts” </a:t>
            </a:r>
            <a:r>
              <a:rPr lang="en-GB" sz="2400" dirty="0">
                <a:latin typeface="Arial Hebrew" pitchFamily="2" charset="-79"/>
                <a:cs typeface="Arial Hebrew" pitchFamily="2" charset="-79"/>
              </a:rPr>
              <a:t>because “the weather is usually wet or windy” and because </a:t>
            </a:r>
            <a:r>
              <a:rPr lang="en-GB" sz="2400" b="1" i="1" dirty="0">
                <a:latin typeface="Arial Hebrew" pitchFamily="2" charset="-79"/>
                <a:cs typeface="Arial Hebrew" pitchFamily="2" charset="-79"/>
              </a:rPr>
              <a:t>“the prevailing winds carry no insects” </a:t>
            </a:r>
            <a:r>
              <a:rPr lang="en-GB" sz="2400" dirty="0">
                <a:latin typeface="Arial Hebrew" pitchFamily="2" charset="-79"/>
                <a:cs typeface="Arial Hebrew" pitchFamily="2" charset="-79"/>
              </a:rPr>
              <a:t>was presumably an assumption and not supported by evidence</a:t>
            </a:r>
          </a:p>
          <a:p>
            <a:r>
              <a:rPr lang="en-GB" sz="2400" dirty="0">
                <a:latin typeface="Arial Hebrew" pitchFamily="2" charset="-79"/>
                <a:cs typeface="Arial Hebrew" pitchFamily="2" charset="-79"/>
              </a:rPr>
              <a:t>We have concluded that Mayo has had a reasonable population of swifts for at least the last 130 years </a:t>
            </a:r>
            <a:r>
              <a:rPr lang="en-GB" sz="2400" b="1" dirty="0">
                <a:latin typeface="Arial Hebrew" pitchFamily="2" charset="-79"/>
                <a:cs typeface="Arial Hebrew" pitchFamily="2" charset="-79"/>
              </a:rPr>
              <a:t>and</a:t>
            </a:r>
            <a:r>
              <a:rPr lang="en-GB" sz="2400" dirty="0">
                <a:latin typeface="Arial Hebrew" pitchFamily="2" charset="-79"/>
                <a:cs typeface="Arial Hebrew" pitchFamily="2" charset="-79"/>
              </a:rPr>
              <a:t> that there has </a:t>
            </a:r>
            <a:r>
              <a:rPr lang="en-GB" sz="2400" b="1" dirty="0">
                <a:latin typeface="Arial Hebrew" pitchFamily="2" charset="-79"/>
                <a:cs typeface="Arial Hebrew" pitchFamily="2" charset="-79"/>
              </a:rPr>
              <a:t>never</a:t>
            </a:r>
            <a:r>
              <a:rPr lang="en-GB" sz="2400" dirty="0">
                <a:latin typeface="Arial Hebrew" pitchFamily="2" charset="-79"/>
                <a:cs typeface="Arial Hebrew" pitchFamily="2" charset="-79"/>
              </a:rPr>
              <a:t> been a careful, systematic attempt to quantify this, </a:t>
            </a:r>
            <a:r>
              <a:rPr lang="en-GB" sz="2400" b="1" dirty="0">
                <a:solidFill>
                  <a:schemeClr val="bg1"/>
                </a:solidFill>
                <a:latin typeface="Arial Hebrew" pitchFamily="2" charset="-79"/>
                <a:cs typeface="Arial Hebrew" pitchFamily="2" charset="-79"/>
              </a:rPr>
              <a:t>until now</a:t>
            </a: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 Hebrew" pitchFamily="2" charset="-79"/>
                <a:cs typeface="Arial Hebrew" pitchFamily="2" charset="-79"/>
              </a:rPr>
              <a:t>Our survey work has shown that, prior to the erection of any nest boxes, Mayo had around 290 occupied ‘natural’ nest sites</a:t>
            </a: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 Hebrew" pitchFamily="2" charset="-79"/>
                <a:cs typeface="Arial Hebrew" pitchFamily="2" charset="-79"/>
              </a:rPr>
              <a:t>The establishment of nest boxes has, within the first six years, increased this figure by 8%</a:t>
            </a:r>
          </a:p>
          <a:p>
            <a:pPr lvl="1"/>
            <a:r>
              <a:rPr lang="en-GB" sz="2000" b="1" dirty="0">
                <a:solidFill>
                  <a:schemeClr val="bg1"/>
                </a:solidFill>
                <a:latin typeface="Arial Hebrew" pitchFamily="2" charset="-79"/>
                <a:cs typeface="Arial Hebrew" pitchFamily="2" charset="-79"/>
              </a:rPr>
              <a:t>We conclude that weather and proximity to the Atlantic Ocean are not limiting factors for Mayo’s swifts.</a:t>
            </a: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080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BBBA44-22B9-48B0-9750-52CC843D4E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236" y="0"/>
            <a:ext cx="10325528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9B3C6E-FB6F-4F41-897C-3C108BD9F5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7"/>
          <a:stretch/>
        </p:blipFill>
        <p:spPr>
          <a:xfrm>
            <a:off x="8128668" y="-834887"/>
            <a:ext cx="6256010" cy="3668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CEEFCF-513E-374C-8972-E39BFDA8D2B6}"/>
              </a:ext>
            </a:extLst>
          </p:cNvPr>
          <p:cNvSpPr/>
          <p:nvPr/>
        </p:nvSpPr>
        <p:spPr>
          <a:xfrm>
            <a:off x="2690192" y="11084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E" dirty="0">
                <a:solidFill>
                  <a:srgbClr val="333333"/>
                </a:solidFill>
                <a:latin typeface="Arial Hebrew" pitchFamily="2" charset="-79"/>
                <a:cs typeface="Arial Hebrew" pitchFamily="2" charset="-79"/>
              </a:rPr>
              <a:t>“the north and west coasts of Ireland are two of the windiest areas in Europe”. </a:t>
            </a:r>
            <a:r>
              <a:rPr lang="en-IE" i="1" dirty="0">
                <a:solidFill>
                  <a:srgbClr val="333333"/>
                </a:solidFill>
                <a:latin typeface="Arial Hebrew" pitchFamily="2" charset="-79"/>
                <a:cs typeface="Arial Hebrew" pitchFamily="2" charset="-79"/>
              </a:rPr>
              <a:t>Met </a:t>
            </a:r>
            <a:r>
              <a:rPr lang="en-IE" i="1" dirty="0" err="1">
                <a:solidFill>
                  <a:srgbClr val="333333"/>
                </a:solidFill>
                <a:latin typeface="Arial Hebrew" pitchFamily="2" charset="-79"/>
                <a:cs typeface="Arial Hebrew" pitchFamily="2" charset="-79"/>
              </a:rPr>
              <a:t>Eireann</a:t>
            </a:r>
            <a:endParaRPr lang="en-US" dirty="0">
              <a:latin typeface="Arial Hebrew" pitchFamily="2" charset="-79"/>
              <a:cs typeface="Arial Hebrew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44808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FB8CB-1FBF-4805-9828-C9CFC1FF2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Arial Hebrew" pitchFamily="2" charset="-79"/>
                <a:cs typeface="Arial Hebrew" pitchFamily="2" charset="-79"/>
              </a:rPr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35407-323B-41E5-8493-11DAC57DB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4 triple cavity </a:t>
            </a:r>
            <a:r>
              <a:rPr lang="en-GB" dirty="0" err="1">
                <a:latin typeface="Arial Hebrew" pitchFamily="2" charset="-79"/>
                <a:cs typeface="Arial Hebrew" pitchFamily="2" charset="-79"/>
              </a:rPr>
              <a:t>Schwegler</a:t>
            </a:r>
            <a:r>
              <a:rPr lang="en-GB" dirty="0">
                <a:latin typeface="Arial Hebrew" pitchFamily="2" charset="-79"/>
                <a:cs typeface="Arial Hebrew" pitchFamily="2" charset="-79"/>
              </a:rPr>
              <a:t> 17a boxes erected 2012 at Galway-Mayo Institute of Technology in </a:t>
            </a:r>
            <a:r>
              <a:rPr lang="en-GB" dirty="0" err="1">
                <a:latin typeface="Arial Hebrew" pitchFamily="2" charset="-79"/>
                <a:cs typeface="Arial Hebrew" pitchFamily="2" charset="-79"/>
              </a:rPr>
              <a:t>Castlebar</a:t>
            </a:r>
            <a:r>
              <a:rPr lang="en-GB" dirty="0">
                <a:latin typeface="Arial Hebrew" pitchFamily="2" charset="-79"/>
                <a:cs typeface="Arial Hebrew" pitchFamily="2" charset="-79"/>
              </a:rPr>
              <a:t> (GMIT)</a:t>
            </a:r>
          </a:p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IR cameras in all 12 nest boxes</a:t>
            </a:r>
          </a:p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Activity in some occupied boxes recorded 24 hours per day</a:t>
            </a:r>
          </a:p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Several thousand hours of recording available</a:t>
            </a:r>
          </a:p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Recordings viewed later and feeding activity recorded on data sheets</a:t>
            </a:r>
          </a:p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Data transferred to Excel spreadsheet</a:t>
            </a:r>
          </a:p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Weather data from Met </a:t>
            </a:r>
            <a:r>
              <a:rPr lang="en-GB" dirty="0" err="1">
                <a:latin typeface="Arial Hebrew" pitchFamily="2" charset="-79"/>
                <a:cs typeface="Arial Hebrew" pitchFamily="2" charset="-79"/>
              </a:rPr>
              <a:t>Éireann</a:t>
            </a:r>
            <a:r>
              <a:rPr lang="en-GB" dirty="0">
                <a:latin typeface="Arial Hebrew" pitchFamily="2" charset="-79"/>
                <a:cs typeface="Arial Hebrew" pitchFamily="2" charset="-79"/>
              </a:rPr>
              <a:t> added to spreadsheet</a:t>
            </a:r>
          </a:p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Analysis of data (2,011 feeding events) using Excel.</a:t>
            </a:r>
          </a:p>
        </p:txBody>
      </p:sp>
    </p:spTree>
    <p:extLst>
      <p:ext uri="{BB962C8B-B14F-4D97-AF65-F5344CB8AC3E}">
        <p14:creationId xmlns:p14="http://schemas.microsoft.com/office/powerpoint/2010/main" val="45319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5F25BE-098C-4D6B-B42C-35F93045394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783" y="162271"/>
            <a:ext cx="5659414" cy="37885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F96E65-87B5-42CC-BC7C-751B4D9B4E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4577" y="4104761"/>
            <a:ext cx="4129620" cy="2682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3" descr="C:\Users\Lynda\Desktop\Swifts Project\Installation Swift Boxes\2005_0131tarsaghaun0020.JPG">
            <a:extLst>
              <a:ext uri="{FF2B5EF4-FFF2-40B4-BE49-F238E27FC236}">
                <a16:creationId xmlns:a16="http://schemas.microsoft.com/office/drawing/2014/main" id="{6F5DC532-0DEC-7E49-925E-D8C1C8889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756" y="162270"/>
            <a:ext cx="5211925" cy="39081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91BC6A-9AC1-464D-BEAA-6AB7AFA783CA}"/>
              </a:ext>
            </a:extLst>
          </p:cNvPr>
          <p:cNvSpPr txBox="1"/>
          <p:nvPr/>
        </p:nvSpPr>
        <p:spPr>
          <a:xfrm>
            <a:off x="463825" y="4545496"/>
            <a:ext cx="22898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GMIT (now third level college) building dates from 1860 was St Mary’s District Psychiatric Hospital</a:t>
            </a:r>
          </a:p>
        </p:txBody>
      </p:sp>
      <p:pic>
        <p:nvPicPr>
          <p:cNvPr id="7" name="Picture 10" descr="mini cctv camera">
            <a:extLst>
              <a:ext uri="{FF2B5EF4-FFF2-40B4-BE49-F238E27FC236}">
                <a16:creationId xmlns:a16="http://schemas.microsoft.com/office/drawing/2014/main" id="{A4AD0FD0-7612-DD46-B94A-5E0F15DE1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6663" y="4397130"/>
            <a:ext cx="2536239" cy="20978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60595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9E37B1-F4DE-4BA2-A3F4-64C6D9925A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873" y="198782"/>
            <a:ext cx="7798316" cy="40175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7117E0B-64BD-DE41-8E08-D1239BDC4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663" y="2994991"/>
            <a:ext cx="4665899" cy="37327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 descr="C:\Users\Lynda\Desktop\SWIFTS\Box screen shots 2014\Box 1 exercising.jpg">
            <a:extLst>
              <a:ext uri="{FF2B5EF4-FFF2-40B4-BE49-F238E27FC236}">
                <a16:creationId xmlns:a16="http://schemas.microsoft.com/office/drawing/2014/main" id="{FEEA53C1-B4B1-B043-8699-D5CA95977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1893" y="4533683"/>
            <a:ext cx="3946138" cy="21940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905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1B32E-7554-419F-9F35-A61FCDC72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Arial Hebrew" pitchFamily="2" charset="-79"/>
                <a:cs typeface="Arial Hebrew" pitchFamily="2" charset="-79"/>
              </a:rPr>
              <a:t>Some assumptions and weaknesses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35255-9C13-4930-B40E-7EA41C8A7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63470" cy="4351338"/>
          </a:xfrm>
        </p:spPr>
        <p:txBody>
          <a:bodyPr/>
          <a:lstStyle/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No information available on food supply and its relationship to weather and season</a:t>
            </a:r>
          </a:p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Amount of food brought in each bolus is unknown</a:t>
            </a:r>
          </a:p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Only three years of data analysed so far</a:t>
            </a:r>
          </a:p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Weather data are daily records, more detailed (hourly?) data would be likely to show clearer effects</a:t>
            </a:r>
          </a:p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It is assumed that chicks have received sufficient food to ensure adequate weight on fledging</a:t>
            </a:r>
          </a:p>
        </p:txBody>
      </p:sp>
    </p:spTree>
    <p:extLst>
      <p:ext uri="{BB962C8B-B14F-4D97-AF65-F5344CB8AC3E}">
        <p14:creationId xmlns:p14="http://schemas.microsoft.com/office/powerpoint/2010/main" val="348538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DF23A62-6151-47D6-843D-CB90F29B8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Weather summary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6E6F3D7-C5F6-47C0-9FFD-EA8792DB59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3761284"/>
              </p:ext>
            </p:extLst>
          </p:nvPr>
        </p:nvGraphicFramePr>
        <p:xfrm>
          <a:off x="838200" y="1487865"/>
          <a:ext cx="10515600" cy="3882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30232360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76845858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673354366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5166354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46126393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55125792"/>
                    </a:ext>
                  </a:extLst>
                </a:gridCol>
              </a:tblGrid>
              <a:tr h="109960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Rainfall (mm)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Mean min temp (degrees 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Mean max temp (degrees 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Mean temp (degrees 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Mean windspeed (knots)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248439"/>
                  </a:ext>
                </a:extLst>
              </a:tr>
              <a:tr h="640934">
                <a:tc>
                  <a:txBody>
                    <a:bodyPr/>
                    <a:lstStyle/>
                    <a:p>
                      <a:r>
                        <a:rPr lang="en-GB" dirty="0"/>
                        <a:t>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599521"/>
                  </a:ext>
                </a:extLst>
              </a:tr>
              <a:tr h="724356">
                <a:tc>
                  <a:txBody>
                    <a:bodyPr/>
                    <a:lstStyle/>
                    <a:p>
                      <a:r>
                        <a:rPr lang="en-GB" dirty="0"/>
                        <a:t>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496523"/>
                  </a:ext>
                </a:extLst>
              </a:tr>
              <a:tr h="814999">
                <a:tc>
                  <a:txBody>
                    <a:bodyPr/>
                    <a:lstStyle/>
                    <a:p>
                      <a:r>
                        <a:rPr lang="en-GB" dirty="0"/>
                        <a:t>July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428830"/>
                  </a:ext>
                </a:extLst>
              </a:tr>
              <a:tr h="602378">
                <a:tc>
                  <a:txBody>
                    <a:bodyPr/>
                    <a:lstStyle/>
                    <a:p>
                      <a:r>
                        <a:rPr lang="en-GB" dirty="0"/>
                        <a:t>August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7.6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7736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12EDE6B-676E-432C-8572-CF58B55D1834}"/>
              </a:ext>
            </a:extLst>
          </p:cNvPr>
          <p:cNvSpPr txBox="1"/>
          <p:nvPr/>
        </p:nvSpPr>
        <p:spPr>
          <a:xfrm>
            <a:off x="838200" y="5549900"/>
            <a:ext cx="1051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n.b.</a:t>
            </a:r>
            <a:r>
              <a:rPr lang="en-GB" dirty="0"/>
              <a:t> Windspeed of 7 – 10 knots is Beaufort Force 3 “Gentle Breeze”.</a:t>
            </a:r>
          </a:p>
        </p:txBody>
      </p:sp>
    </p:spTree>
    <p:extLst>
      <p:ext uri="{BB962C8B-B14F-4D97-AF65-F5344CB8AC3E}">
        <p14:creationId xmlns:p14="http://schemas.microsoft.com/office/powerpoint/2010/main" val="2403680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2B1D0-66F5-49E9-997B-B1BEF0363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410817"/>
            <a:ext cx="4166862" cy="1279871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 data sheet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4A44609-8F83-44FF-8957-C0D8A50F5D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6265" y="0"/>
            <a:ext cx="6254496" cy="880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474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8098C-2891-4BE8-BF5B-A479D0D60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643" y="378377"/>
            <a:ext cx="292221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 excel spreadsheet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D9D34A-7EFD-4A30-A8C5-6F530FBE89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 bwMode="auto">
          <a:xfrm>
            <a:off x="4135970" y="0"/>
            <a:ext cx="7392028" cy="68859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01382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AFBCF-F9ED-42DD-8A78-517BE01F1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18C93-75CB-40D5-925D-58E7393CE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b="1" dirty="0">
                <a:latin typeface="Arial Hebrew" pitchFamily="2" charset="-79"/>
                <a:cs typeface="Arial Hebrew" pitchFamily="2" charset="-79"/>
              </a:rPr>
              <a:t>Fledging periods</a:t>
            </a:r>
          </a:p>
          <a:p>
            <a:pPr marL="0" indent="0" algn="ctr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3600" dirty="0">
                <a:latin typeface="Arial Hebrew" pitchFamily="2" charset="-79"/>
                <a:cs typeface="Arial Hebrew" pitchFamily="2" charset="-79"/>
              </a:rPr>
              <a:t>Number of chicks with known fledging periods = 17</a:t>
            </a:r>
          </a:p>
          <a:p>
            <a:pPr marL="0" indent="0">
              <a:buNone/>
            </a:pPr>
            <a:r>
              <a:rPr lang="en-GB" sz="3600" dirty="0">
                <a:latin typeface="Arial Hebrew" pitchFamily="2" charset="-79"/>
                <a:cs typeface="Arial Hebrew" pitchFamily="2" charset="-79"/>
              </a:rPr>
              <a:t>Range of fledging periods = 39 – 46 days</a:t>
            </a:r>
          </a:p>
          <a:p>
            <a:pPr marL="0" indent="0">
              <a:buNone/>
            </a:pPr>
            <a:r>
              <a:rPr lang="en-GB" sz="3600" dirty="0">
                <a:latin typeface="Arial Hebrew" pitchFamily="2" charset="-79"/>
                <a:cs typeface="Arial Hebrew" pitchFamily="2" charset="-79"/>
              </a:rPr>
              <a:t>Mean fledging period = 41.6 days</a:t>
            </a:r>
          </a:p>
        </p:txBody>
      </p:sp>
    </p:spTree>
    <p:extLst>
      <p:ext uri="{BB962C8B-B14F-4D97-AF65-F5344CB8AC3E}">
        <p14:creationId xmlns:p14="http://schemas.microsoft.com/office/powerpoint/2010/main" val="4010257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2FDD7-D6DB-4F50-9D8C-3DE16EC14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8504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Daily pattern of feeding activity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BE89C714-583F-48DA-A88D-0E424993CB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6221" y="1273630"/>
            <a:ext cx="9519557" cy="539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40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CAB01-6DF4-4732-96EB-CE29FF702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Feeding activity in relation to age of chicks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0C0042-0218-4927-BDB9-BD560DE145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3529" y="1420586"/>
            <a:ext cx="10727871" cy="524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27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6D3E8-E5B0-45BF-BD35-19A36E814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09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Feeding activity and temperature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737F8A-FB0E-48C6-8888-3E796AB1D4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2100" y="1270000"/>
            <a:ext cx="8991599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051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D1B4E-91FC-4B9C-AD91-0E108E126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8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Feeding activity and rainfall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E5D45C6-BF7B-4780-B5F7-D69D7F57AF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486" y="1338943"/>
            <a:ext cx="8490857" cy="515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2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D8AE8-DEC2-49CE-94C6-C55794BE4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44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Feeding activity and windspeed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183BD87-055B-4C0D-8517-F8ECFB12E8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6600" y="1371600"/>
            <a:ext cx="8115299" cy="524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0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E7DAA-76BD-4BC3-B7D5-1F68A2287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tentative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03DAB-883F-4236-83C3-ABB9B2D1A3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While bad weather may temporarily prevent Mayo’s swifts from optimal chick feeding frequency, the rapid changes in weather are such that the overall impact is not significant</a:t>
            </a:r>
          </a:p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The presence of abundant food sources, especially in association with the extensive wetlands in Mayo, probably accounts for the local swifts’ ability to fledge within six weeks of hatching</a:t>
            </a:r>
          </a:p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We do not subscribe to the view that bad weather stimulates the adults to eject eggs from the nest, but think that these are accidental events caused by clumsiness</a:t>
            </a:r>
          </a:p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The population decline in the West of Ireland has not been caused by poor breeding performance as a result of bad weather.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83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01567-558D-4772-A16E-254E95011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179" y="-14988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3208E-37BF-4735-9C52-F98E3C0D9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23" y="945931"/>
            <a:ext cx="11502886" cy="286932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>
                <a:latin typeface="Arial Hebrew" pitchFamily="2" charset="-79"/>
                <a:cs typeface="Arial Hebrew" pitchFamily="2" charset="-79"/>
              </a:rPr>
              <a:t>A number of individuals have contributed to this work in various ways, especially :</a:t>
            </a:r>
          </a:p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Brian </a:t>
            </a:r>
            <a:r>
              <a:rPr lang="en-GB" dirty="0" err="1">
                <a:latin typeface="Arial Hebrew" pitchFamily="2" charset="-79"/>
                <a:cs typeface="Arial Hebrew" pitchFamily="2" charset="-79"/>
              </a:rPr>
              <a:t>Cahalane</a:t>
            </a:r>
            <a:r>
              <a:rPr lang="en-GB" dirty="0">
                <a:latin typeface="Arial Hebrew" pitchFamily="2" charset="-79"/>
                <a:cs typeface="Arial Hebrew" pitchFamily="2" charset="-79"/>
              </a:rPr>
              <a:t> for helping with initial setting up of nest boxes and camera info.</a:t>
            </a:r>
          </a:p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Terence </a:t>
            </a:r>
            <a:r>
              <a:rPr lang="en-GB" dirty="0" err="1">
                <a:latin typeface="Arial Hebrew" pitchFamily="2" charset="-79"/>
                <a:cs typeface="Arial Hebrew" pitchFamily="2" charset="-79"/>
              </a:rPr>
              <a:t>McConway</a:t>
            </a:r>
            <a:r>
              <a:rPr lang="en-GB" dirty="0">
                <a:latin typeface="Arial Hebrew" pitchFamily="2" charset="-79"/>
                <a:cs typeface="Arial Hebrew" pitchFamily="2" charset="-79"/>
              </a:rPr>
              <a:t> has provided essential computer expertise</a:t>
            </a:r>
          </a:p>
          <a:p>
            <a:r>
              <a:rPr lang="en-GB" dirty="0" err="1">
                <a:latin typeface="Arial Hebrew" pitchFamily="2" charset="-79"/>
                <a:cs typeface="Arial Hebrew" pitchFamily="2" charset="-79"/>
              </a:rPr>
              <a:t>Deaglan</a:t>
            </a:r>
            <a:r>
              <a:rPr lang="en-GB" dirty="0">
                <a:latin typeface="Arial Hebrew" pitchFamily="2" charset="-79"/>
                <a:cs typeface="Arial Hebrew" pitchFamily="2" charset="-79"/>
              </a:rPr>
              <a:t> </a:t>
            </a:r>
            <a:r>
              <a:rPr lang="en-GB" dirty="0" err="1">
                <a:latin typeface="Arial Hebrew" pitchFamily="2" charset="-79"/>
                <a:cs typeface="Arial Hebrew" pitchFamily="2" charset="-79"/>
              </a:rPr>
              <a:t>O’Riain</a:t>
            </a:r>
            <a:r>
              <a:rPr lang="en-GB" dirty="0">
                <a:latin typeface="Arial Hebrew" pitchFamily="2" charset="-79"/>
                <a:cs typeface="Arial Hebrew" pitchFamily="2" charset="-79"/>
              </a:rPr>
              <a:t> has developed the use of Excel in Power Query for us</a:t>
            </a:r>
          </a:p>
          <a:p>
            <a:r>
              <a:rPr lang="en-GB" dirty="0">
                <a:latin typeface="Arial Hebrew" pitchFamily="2" charset="-79"/>
                <a:cs typeface="Arial Hebrew" pitchFamily="2" charset="-79"/>
              </a:rPr>
              <a:t>Videos have been examined with the assistance from GMIT student’s Angela Boyce and Gita </a:t>
            </a:r>
            <a:r>
              <a:rPr lang="en-GB" dirty="0" err="1">
                <a:latin typeface="Arial Hebrew" pitchFamily="2" charset="-79"/>
                <a:cs typeface="Arial Hebrew" pitchFamily="2" charset="-79"/>
              </a:rPr>
              <a:t>Buse</a:t>
            </a:r>
            <a:r>
              <a:rPr lang="en-GB" dirty="0">
                <a:latin typeface="Arial Hebrew" pitchFamily="2" charset="-79"/>
                <a:cs typeface="Arial Hebrew" pitchFamily="2" charset="-79"/>
              </a:rPr>
              <a:t> but also particularly by </a:t>
            </a:r>
            <a:r>
              <a:rPr lang="en-GB" dirty="0" err="1">
                <a:latin typeface="Arial Hebrew" pitchFamily="2" charset="-79"/>
                <a:cs typeface="Arial Hebrew" pitchFamily="2" charset="-79"/>
              </a:rPr>
              <a:t>Seoirse</a:t>
            </a:r>
            <a:r>
              <a:rPr lang="en-GB" dirty="0">
                <a:latin typeface="Arial Hebrew" pitchFamily="2" charset="-79"/>
                <a:cs typeface="Arial Hebrew" pitchFamily="2" charset="-79"/>
              </a:rPr>
              <a:t> Swanton and Mary Roberts</a:t>
            </a:r>
          </a:p>
          <a:p>
            <a:pPr marL="0" indent="0" algn="ctr">
              <a:buNone/>
            </a:pPr>
            <a:r>
              <a:rPr lang="en-GB" dirty="0">
                <a:solidFill>
                  <a:schemeClr val="bg1"/>
                </a:solidFill>
                <a:latin typeface="Arial Hebrew" pitchFamily="2" charset="-79"/>
                <a:cs typeface="Arial Hebrew" pitchFamily="2" charset="-79"/>
              </a:rPr>
              <a:t>There are more questions than answers!</a:t>
            </a:r>
          </a:p>
          <a:p>
            <a:endParaRPr lang="en-GB" dirty="0">
              <a:latin typeface="Arial Hebrew" pitchFamily="2" charset="-79"/>
              <a:cs typeface="Arial Hebrew" pitchFamily="2" charset="-79"/>
            </a:endParaRPr>
          </a:p>
          <a:p>
            <a:endParaRPr lang="en-GB" dirty="0">
              <a:latin typeface="Arial Hebrew" pitchFamily="2" charset="-79"/>
              <a:cs typeface="Arial Hebrew" pitchFamily="2" charset="-79"/>
            </a:endParaRP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7EF87E-C8D4-0843-B382-3A27DCCE46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1410" y="3932583"/>
            <a:ext cx="3468230" cy="26935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7177889-C27F-4B42-8C2F-C0BE6306AF2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323" y="3932583"/>
            <a:ext cx="3203869" cy="25642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D0DA2D0-6BF1-B04D-B6FE-2DBF4F1413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2467" y="3932583"/>
            <a:ext cx="2623494" cy="384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039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2374</TotalTime>
  <Words>826</Words>
  <Application>Microsoft Macintosh PowerPoint</Application>
  <PresentationFormat>Widescreen</PresentationFormat>
  <Paragraphs>98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Arial Hebrew</vt:lpstr>
      <vt:lpstr>Calibri</vt:lpstr>
      <vt:lpstr>Calibri Light</vt:lpstr>
      <vt:lpstr>Times New Roman</vt:lpstr>
      <vt:lpstr>Trebuchet MS</vt:lpstr>
      <vt:lpstr>Office Theme</vt:lpstr>
      <vt:lpstr>Document</vt:lpstr>
      <vt:lpstr>Some aspects of the breeding biology  of the swifts of  County Mayo, Ireland   </vt:lpstr>
      <vt:lpstr>PowerPoint Presentation</vt:lpstr>
      <vt:lpstr>PowerPoint Presentation</vt:lpstr>
      <vt:lpstr>Project Objectives</vt:lpstr>
      <vt:lpstr>PowerPoint Presentation</vt:lpstr>
      <vt:lpstr>Population Information - 1</vt:lpstr>
      <vt:lpstr>Population Information - 2</vt:lpstr>
      <vt:lpstr>PowerPoint Presentation</vt:lpstr>
      <vt:lpstr>Methods</vt:lpstr>
      <vt:lpstr>PowerPoint Presentation</vt:lpstr>
      <vt:lpstr>PowerPoint Presentation</vt:lpstr>
      <vt:lpstr>Some assumptions and weaknesses</vt:lpstr>
      <vt:lpstr>Weather summary</vt:lpstr>
      <vt:lpstr>Sample data sheet</vt:lpstr>
      <vt:lpstr>Sample excel spreadsheet</vt:lpstr>
      <vt:lpstr>Results</vt:lpstr>
      <vt:lpstr>Daily pattern of feeding activity</vt:lpstr>
      <vt:lpstr>Feeding activity in relation to age of chicks</vt:lpstr>
      <vt:lpstr>Feeding activity and temperature</vt:lpstr>
      <vt:lpstr>Feeding activity and rainfall</vt:lpstr>
      <vt:lpstr>Feeding activity and windspeed</vt:lpstr>
      <vt:lpstr>Some tentative conclusions</vt:lpstr>
      <vt:lpstr>Acknowledgements</vt:lpstr>
    </vt:vector>
  </TitlesOfParts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aspects of the breeding biology of the swifts of County Mayo, Ireland   </dc:title>
  <dc:creator>Chris Huxley</dc:creator>
  <cp:lastModifiedBy>Lynda Huxley</cp:lastModifiedBy>
  <cp:revision>67</cp:revision>
  <dcterms:created xsi:type="dcterms:W3CDTF">2018-02-07T12:14:43Z</dcterms:created>
  <dcterms:modified xsi:type="dcterms:W3CDTF">2018-03-06T19:37:03Z</dcterms:modified>
</cp:coreProperties>
</file>