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8"/>
  </p:notesMasterIdLst>
  <p:sldIdLst>
    <p:sldId id="372" r:id="rId2"/>
    <p:sldId id="462" r:id="rId3"/>
    <p:sldId id="464" r:id="rId4"/>
    <p:sldId id="465" r:id="rId5"/>
    <p:sldId id="466" r:id="rId6"/>
    <p:sldId id="467" r:id="rId7"/>
    <p:sldId id="468" r:id="rId8"/>
    <p:sldId id="469" r:id="rId9"/>
    <p:sldId id="472" r:id="rId10"/>
    <p:sldId id="475" r:id="rId11"/>
    <p:sldId id="473" r:id="rId12"/>
    <p:sldId id="479" r:id="rId13"/>
    <p:sldId id="476" r:id="rId14"/>
    <p:sldId id="478" r:id="rId15"/>
    <p:sldId id="477" r:id="rId16"/>
    <p:sldId id="423" r:id="rId17"/>
  </p:sldIdLst>
  <p:sldSz cx="9144000" cy="6858000" type="screen4x3"/>
  <p:notesSz cx="6858000" cy="9525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4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41" autoAdjust="0"/>
    <p:restoredTop sz="94322" autoAdjust="0"/>
  </p:normalViewPr>
  <p:slideViewPr>
    <p:cSldViewPr>
      <p:cViewPr varScale="1">
        <p:scale>
          <a:sx n="65" d="100"/>
          <a:sy n="65" d="100"/>
        </p:scale>
        <p:origin x="-700" y="-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7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762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762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8C1CB-017E-4104-80ED-04B58370CD2C}" type="datetimeFigureOut">
              <a:rPr lang="en-AU" smtClean="0"/>
              <a:t>14/03/2018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0" y="714375"/>
            <a:ext cx="4762500" cy="3571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524375"/>
            <a:ext cx="5486400" cy="42862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047097"/>
            <a:ext cx="2971800" cy="476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047097"/>
            <a:ext cx="2971800" cy="476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891951-3B57-41A6-B494-413F147C631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01003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91464"/>
            <a:ext cx="7344816" cy="67324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980728"/>
            <a:ext cx="8784976" cy="532859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0DEE4-F004-4081-B750-EA53249DAD1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79512" y="6491075"/>
            <a:ext cx="18722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dirty="0" smtClean="0">
                <a:solidFill>
                  <a:prstClr val="black">
                    <a:tint val="75000"/>
                  </a:prstClr>
                </a:solidFill>
              </a:rPr>
              <a:t>10-12 September, 2014</a:t>
            </a:r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03648" y="6491075"/>
            <a:ext cx="6192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 dirty="0" smtClean="0">
                <a:solidFill>
                  <a:prstClr val="black">
                    <a:tint val="75000"/>
                  </a:prstClr>
                </a:solidFill>
              </a:rPr>
              <a:t>2nd XLIC General Meeting, Gdansk University of Technology</a:t>
            </a:r>
            <a:endParaRPr lang="it-IT" dirty="0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124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91464"/>
            <a:ext cx="7344816" cy="67324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0DEE4-F004-4081-B750-EA53249DAD1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179512" y="6491075"/>
            <a:ext cx="18722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dirty="0" smtClean="0">
                <a:solidFill>
                  <a:prstClr val="black">
                    <a:tint val="75000"/>
                  </a:prstClr>
                </a:solidFill>
              </a:rPr>
              <a:t>10-12 September, 2014</a:t>
            </a:r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03648" y="6491075"/>
            <a:ext cx="6192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 dirty="0" smtClean="0">
                <a:solidFill>
                  <a:prstClr val="black">
                    <a:tint val="75000"/>
                  </a:prstClr>
                </a:solidFill>
              </a:rPr>
              <a:t>2nd XLIC General Meeting, Gdansk University of Technology</a:t>
            </a:r>
            <a:endParaRPr lang="it-IT" dirty="0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431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5" descr="PPT_Videata finale+www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44" t="18066" b="12288"/>
          <a:stretch/>
        </p:blipFill>
        <p:spPr bwMode="auto">
          <a:xfrm>
            <a:off x="0" y="1001948"/>
            <a:ext cx="9151328" cy="5369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BB7AF-05FD-4FBD-B98E-7100EC9BC8AC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14/03/2018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0DEE4-F004-4081-B750-EA53249DAD1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179512" y="91464"/>
            <a:ext cx="7344816" cy="67324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it-IT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3643637" y="6485274"/>
            <a:ext cx="18567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 smtClean="0">
                <a:solidFill>
                  <a:srgbClr val="C6E7FC">
                    <a:lumMod val="75000"/>
                  </a:srgbClr>
                </a:solidFill>
              </a:rPr>
              <a:t>www.elettra.eu</a:t>
            </a:r>
            <a:endParaRPr lang="it-IT" sz="2000" dirty="0">
              <a:solidFill>
                <a:srgbClr val="C6E7FC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599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0882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chermata fin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PT_Videata finale+www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2583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9512" y="6491075"/>
            <a:ext cx="18722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dirty="0" smtClean="0">
                <a:solidFill>
                  <a:prstClr val="black">
                    <a:tint val="75000"/>
                  </a:prstClr>
                </a:solidFill>
              </a:rPr>
              <a:t>10-12 September, 2014</a:t>
            </a:r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03648" y="6491075"/>
            <a:ext cx="6192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 dirty="0" smtClean="0">
                <a:solidFill>
                  <a:prstClr val="black">
                    <a:tint val="75000"/>
                  </a:prstClr>
                </a:solidFill>
              </a:rPr>
              <a:t>2nd XLIC General Meeting, Gdansk University of Technology</a:t>
            </a:r>
            <a:endParaRPr lang="it-IT" dirty="0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40352" y="6491075"/>
            <a:ext cx="12241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70DEE4-F004-4081-B750-EA53249DAD1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80042"/>
            <a:ext cx="1620016" cy="900686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 flipH="1">
            <a:off x="179512" y="869808"/>
            <a:ext cx="7272808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flipH="1">
            <a:off x="179512" y="6472792"/>
            <a:ext cx="8784976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4647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8" r:id="rId2"/>
    <p:sldLayoutId id="2147483670" r:id="rId3"/>
    <p:sldLayoutId id="2147483675" r:id="rId4"/>
    <p:sldLayoutId id="2147483680" r:id="rId5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/index.php?curid=35002115" TargetMode="Externa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lettra&amp;FERMI_Sept.2010.jpe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10"/>
          <a:stretch>
            <a:fillRect/>
          </a:stretch>
        </p:blipFill>
        <p:spPr bwMode="auto">
          <a:xfrm>
            <a:off x="1730104" y="3212977"/>
            <a:ext cx="521816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4901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egnaposto testo 6"/>
          <p:cNvSpPr txBox="1">
            <a:spLocks/>
          </p:cNvSpPr>
          <p:nvPr/>
        </p:nvSpPr>
        <p:spPr bwMode="auto">
          <a:xfrm>
            <a:off x="251520" y="10796"/>
            <a:ext cx="7272808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ct val="0"/>
              </a:spcAft>
              <a:buNone/>
            </a:pPr>
            <a:r>
              <a:rPr lang="en-US" sz="2400" dirty="0" smtClean="0">
                <a:cs typeface="Book Antiqua" charset="0"/>
              </a:rPr>
              <a:t> Elemental distribution in feathers of the Common Swift: an x-ray fluorescence study</a:t>
            </a:r>
            <a:endParaRPr lang="it-IT" sz="2400" dirty="0">
              <a:cs typeface="Book Antiqua" charset="0"/>
            </a:endParaRPr>
          </a:p>
        </p:txBody>
      </p:sp>
      <p:sp>
        <p:nvSpPr>
          <p:cNvPr id="4" name="Segnaposto testo 7"/>
          <p:cNvSpPr txBox="1">
            <a:spLocks/>
          </p:cNvSpPr>
          <p:nvPr/>
        </p:nvSpPr>
        <p:spPr bwMode="auto">
          <a:xfrm>
            <a:off x="467544" y="1124744"/>
            <a:ext cx="8064896" cy="201515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sz="1600" dirty="0"/>
              <a:t>K. C. </a:t>
            </a:r>
            <a:r>
              <a:rPr lang="it-IT" sz="1600" dirty="0" smtClean="0"/>
              <a:t>Prince</a:t>
            </a:r>
            <a:r>
              <a:rPr lang="it-IT" sz="1600" baseline="30000" dirty="0" smtClean="0"/>
              <a:t>a</a:t>
            </a:r>
            <a:r>
              <a:rPr lang="it-IT" sz="1600" dirty="0" smtClean="0"/>
              <a:t>, </a:t>
            </a:r>
            <a:r>
              <a:rPr lang="it-IT" sz="1600" dirty="0"/>
              <a:t>A. </a:t>
            </a:r>
            <a:r>
              <a:rPr lang="it-IT" sz="1600" dirty="0" smtClean="0"/>
              <a:t>Gianoncelli</a:t>
            </a:r>
            <a:r>
              <a:rPr lang="it-IT" sz="1600" baseline="30000" dirty="0" smtClean="0"/>
              <a:t>a</a:t>
            </a:r>
            <a:r>
              <a:rPr lang="it-IT" sz="1600" dirty="0" smtClean="0"/>
              <a:t>, </a:t>
            </a:r>
            <a:r>
              <a:rPr lang="it-IT" sz="1600" dirty="0"/>
              <a:t>H-J. </a:t>
            </a:r>
            <a:r>
              <a:rPr lang="it-IT" sz="1600" dirty="0" smtClean="0"/>
              <a:t>Shin</a:t>
            </a:r>
            <a:r>
              <a:rPr lang="it-IT" sz="1600" baseline="30000" dirty="0" smtClean="0"/>
              <a:t>a,b</a:t>
            </a:r>
            <a:r>
              <a:rPr lang="it-IT" sz="1600" dirty="0" smtClean="0"/>
              <a:t>, </a:t>
            </a:r>
            <a:r>
              <a:rPr lang="it-IT" sz="1600" dirty="0"/>
              <a:t>I. </a:t>
            </a:r>
            <a:r>
              <a:rPr lang="it-IT" sz="1600" dirty="0" smtClean="0"/>
              <a:t>Zamboni</a:t>
            </a:r>
            <a:r>
              <a:rPr lang="it-IT" sz="1600" baseline="30000" dirty="0" smtClean="0"/>
              <a:t>c</a:t>
            </a:r>
            <a:r>
              <a:rPr lang="it-IT" sz="1600" dirty="0" smtClean="0"/>
              <a:t>, </a:t>
            </a:r>
            <a:r>
              <a:rPr lang="it-IT" sz="1600" dirty="0"/>
              <a:t>M. </a:t>
            </a:r>
            <a:r>
              <a:rPr lang="it-IT" sz="1600" dirty="0" smtClean="0"/>
              <a:t>Jaksic</a:t>
            </a:r>
            <a:r>
              <a:rPr lang="it-IT" sz="1600" baseline="30000" dirty="0" smtClean="0"/>
              <a:t>c</a:t>
            </a:r>
            <a:r>
              <a:rPr lang="it-IT" sz="1600" dirty="0" smtClean="0"/>
              <a:t>, </a:t>
            </a:r>
            <a:r>
              <a:rPr lang="it-IT" sz="1600" dirty="0"/>
              <a:t>M. D. de </a:t>
            </a:r>
            <a:r>
              <a:rPr lang="it-IT" sz="1600" dirty="0" smtClean="0"/>
              <a:t>Jonge</a:t>
            </a:r>
            <a:r>
              <a:rPr lang="it-IT" sz="1600" baseline="30000" dirty="0" smtClean="0"/>
              <a:t>d</a:t>
            </a:r>
            <a:r>
              <a:rPr lang="it-IT" sz="1600" dirty="0" smtClean="0"/>
              <a:t>, </a:t>
            </a:r>
            <a:r>
              <a:rPr lang="it-IT" sz="1600" dirty="0"/>
              <a:t>M. W. M. </a:t>
            </a:r>
            <a:r>
              <a:rPr lang="it-IT" sz="1600" dirty="0" smtClean="0"/>
              <a:t>Jones</a:t>
            </a:r>
            <a:r>
              <a:rPr lang="it-IT" sz="1600" baseline="30000" dirty="0" smtClean="0"/>
              <a:t>d,e</a:t>
            </a:r>
            <a:r>
              <a:rPr lang="it-IT" sz="1600" dirty="0" smtClean="0"/>
              <a:t>, </a:t>
            </a:r>
            <a:r>
              <a:rPr lang="it-IT" sz="1600" dirty="0"/>
              <a:t>M. </a:t>
            </a:r>
            <a:r>
              <a:rPr lang="it-IT" sz="1600" dirty="0" smtClean="0"/>
              <a:t>Sola</a:t>
            </a:r>
            <a:r>
              <a:rPr lang="it-IT" sz="1600" baseline="30000" dirty="0" smtClean="0"/>
              <a:t>f</a:t>
            </a:r>
            <a:r>
              <a:rPr lang="it-IT" sz="1600" dirty="0" smtClean="0"/>
              <a:t>, </a:t>
            </a:r>
            <a:r>
              <a:rPr lang="it-IT" sz="1600" dirty="0"/>
              <a:t>S. </a:t>
            </a:r>
            <a:r>
              <a:rPr lang="it-IT" sz="1600" dirty="0" smtClean="0"/>
              <a:t>Pesaro</a:t>
            </a:r>
            <a:r>
              <a:rPr lang="it-IT" sz="1600" baseline="30000" dirty="0" smtClean="0"/>
              <a:t>g</a:t>
            </a:r>
          </a:p>
          <a:p>
            <a:pPr marL="0" indent="0">
              <a:buNone/>
            </a:pPr>
            <a:endParaRPr lang="it-IT" sz="1600" dirty="0"/>
          </a:p>
          <a:p>
            <a:pPr marL="0" indent="0">
              <a:buNone/>
            </a:pPr>
            <a:r>
              <a:rPr lang="it-IT" sz="1400" baseline="30000" dirty="0"/>
              <a:t>(a) </a:t>
            </a:r>
            <a:r>
              <a:rPr lang="it-IT" sz="1400" dirty="0"/>
              <a:t>Elettra – Sincrotrone Trieste, Basovizza, Trieste, Italy</a:t>
            </a:r>
            <a:r>
              <a:rPr lang="it-IT" sz="1400" dirty="0" smtClean="0"/>
              <a:t>. </a:t>
            </a:r>
            <a:r>
              <a:rPr lang="en-GB" sz="1400" baseline="30000" dirty="0" smtClean="0"/>
              <a:t>(</a:t>
            </a:r>
            <a:r>
              <a:rPr lang="en-GB" sz="1400" baseline="30000" dirty="0"/>
              <a:t>b)</a:t>
            </a:r>
            <a:r>
              <a:rPr lang="en-GB" sz="1400" dirty="0"/>
              <a:t> Pohang Light Source, Pohang, South Korea</a:t>
            </a:r>
            <a:r>
              <a:rPr lang="en-GB" sz="1400" dirty="0" smtClean="0"/>
              <a:t>. </a:t>
            </a:r>
            <a:r>
              <a:rPr lang="en-GB" sz="1400" baseline="30000" dirty="0" smtClean="0"/>
              <a:t>(</a:t>
            </a:r>
            <a:r>
              <a:rPr lang="en-GB" sz="1400" baseline="30000" dirty="0"/>
              <a:t>c)</a:t>
            </a:r>
            <a:r>
              <a:rPr lang="en-GB" sz="1400" dirty="0"/>
              <a:t> Ruder </a:t>
            </a:r>
            <a:r>
              <a:rPr lang="en-GB" sz="1400" dirty="0" err="1"/>
              <a:t>Boskovic</a:t>
            </a:r>
            <a:r>
              <a:rPr lang="en-GB" sz="1400" dirty="0"/>
              <a:t> Institute, Zagreb, Croatia</a:t>
            </a:r>
            <a:r>
              <a:rPr lang="en-GB" sz="1400" dirty="0" smtClean="0"/>
              <a:t>. </a:t>
            </a:r>
            <a:r>
              <a:rPr lang="en-GB" sz="1400" baseline="30000" dirty="0" smtClean="0"/>
              <a:t>(</a:t>
            </a:r>
            <a:r>
              <a:rPr lang="en-GB" sz="1400" baseline="30000" dirty="0"/>
              <a:t>d)</a:t>
            </a:r>
            <a:r>
              <a:rPr lang="en-GB" sz="1400" dirty="0"/>
              <a:t> Australian Synchrotron, Clayton, Melbourne, Victoria, Australia</a:t>
            </a:r>
            <a:r>
              <a:rPr lang="en-GB" sz="1400" dirty="0" smtClean="0"/>
              <a:t>. </a:t>
            </a:r>
            <a:r>
              <a:rPr lang="en-GB" sz="1400" baseline="30000" dirty="0" smtClean="0"/>
              <a:t>(</a:t>
            </a:r>
            <a:r>
              <a:rPr lang="en-GB" sz="1400" baseline="30000" dirty="0"/>
              <a:t>e)</a:t>
            </a:r>
            <a:r>
              <a:rPr lang="en-GB" sz="1400" dirty="0"/>
              <a:t> Faculty of Health and Institute of Health and Biomedical Innovation, University of Technology, Brisbane, Australia</a:t>
            </a:r>
            <a:r>
              <a:rPr lang="en-GB" sz="1400" dirty="0" smtClean="0"/>
              <a:t>. </a:t>
            </a:r>
            <a:r>
              <a:rPr lang="it-IT" sz="1400" baseline="30000" dirty="0" smtClean="0"/>
              <a:t>(</a:t>
            </a:r>
            <a:r>
              <a:rPr lang="it-IT" sz="1400" baseline="30000" dirty="0"/>
              <a:t>f)</a:t>
            </a:r>
            <a:r>
              <a:rPr lang="it-IT" sz="1400" dirty="0"/>
              <a:t> Liberi di Volare, Strada per Fiume 527, Trieste Italy</a:t>
            </a:r>
            <a:r>
              <a:rPr lang="it-IT" sz="1400" dirty="0" smtClean="0"/>
              <a:t>. </a:t>
            </a:r>
            <a:r>
              <a:rPr lang="en-GB" sz="1400" baseline="30000" dirty="0" smtClean="0"/>
              <a:t>(</a:t>
            </a:r>
            <a:r>
              <a:rPr lang="en-GB" sz="1400" baseline="30000" dirty="0"/>
              <a:t>g)</a:t>
            </a:r>
            <a:r>
              <a:rPr lang="en-GB" sz="1400" dirty="0"/>
              <a:t> University of Udine, Udine, Italy.</a:t>
            </a: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61070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908720"/>
            <a:ext cx="868966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ook Antiqua"/>
                <a:cs typeface="Book Antiqua"/>
              </a:rPr>
              <a:t>Chemical analysis of bird feathers is used to monitor environmental pollution.</a:t>
            </a:r>
          </a:p>
          <a:p>
            <a:r>
              <a:rPr lang="en-US" dirty="0" smtClean="0">
                <a:latin typeface="Book Antiqua"/>
                <a:cs typeface="Book Antiqua"/>
              </a:rPr>
              <a:t>Advantages: feathers are dead protein, and so are a “snapshot” of heavy metal content in the diet of the bird when the feather was grown. The protein, keratin, has a high sulfur content (cysteine) and so concentrates metals. Non-intrusive.</a:t>
            </a:r>
          </a:p>
          <a:p>
            <a:endParaRPr lang="en-US" dirty="0">
              <a:latin typeface="Book Antiqua"/>
              <a:cs typeface="Book Antiqua"/>
            </a:endParaRPr>
          </a:p>
          <a:p>
            <a:r>
              <a:rPr lang="en-US" dirty="0" smtClean="0">
                <a:latin typeface="Book Antiqua"/>
                <a:cs typeface="Book Antiqua"/>
              </a:rPr>
              <a:t>However: sample is usually destroyed (unsuitable for museum and historical feathers).</a:t>
            </a:r>
          </a:p>
          <a:p>
            <a:r>
              <a:rPr lang="en-US" dirty="0" smtClean="0">
                <a:latin typeface="Book Antiqua"/>
                <a:cs typeface="Book Antiqua"/>
              </a:rPr>
              <a:t>Little is known of the distribution of elements within the feather. Can we learn more?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9512" y="5013176"/>
            <a:ext cx="85689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Book Antiqua" panose="02040602050305030304" pitchFamily="18" charset="0"/>
              </a:rPr>
              <a:t>S. </a:t>
            </a:r>
            <a:r>
              <a:rPr lang="en-US" sz="1400" dirty="0" err="1" smtClean="0">
                <a:latin typeface="Book Antiqua" panose="02040602050305030304" pitchFamily="18" charset="0"/>
              </a:rPr>
              <a:t>Valladares</a:t>
            </a:r>
            <a:r>
              <a:rPr lang="en-US" sz="1400" dirty="0">
                <a:latin typeface="Book Antiqua" panose="02040602050305030304" pitchFamily="18" charset="0"/>
              </a:rPr>
              <a:t> </a:t>
            </a:r>
            <a:r>
              <a:rPr lang="en-US" sz="1400" dirty="0" smtClean="0">
                <a:latin typeface="Book Antiqua" panose="02040602050305030304" pitchFamily="18" charset="0"/>
              </a:rPr>
              <a:t>et al, “</a:t>
            </a:r>
            <a:r>
              <a:rPr lang="en-US" sz="1400" dirty="0">
                <a:latin typeface="Book Antiqua" panose="02040602050305030304" pitchFamily="18" charset="0"/>
              </a:rPr>
              <a:t>Evaluating cleansing effects on trace elements and stable </a:t>
            </a:r>
            <a:r>
              <a:rPr lang="en-US" sz="1400" dirty="0" smtClean="0">
                <a:latin typeface="Book Antiqua" panose="02040602050305030304" pitchFamily="18" charset="0"/>
              </a:rPr>
              <a:t>isotope values </a:t>
            </a:r>
            <a:r>
              <a:rPr lang="en-US" sz="1400" dirty="0">
                <a:latin typeface="Book Antiqua" panose="02040602050305030304" pitchFamily="18" charset="0"/>
              </a:rPr>
              <a:t>in feathers of oiled </a:t>
            </a:r>
            <a:r>
              <a:rPr lang="en-US" sz="1400" dirty="0" smtClean="0">
                <a:latin typeface="Book Antiqua" panose="02040602050305030304" pitchFamily="18" charset="0"/>
              </a:rPr>
              <a:t>birds,” Ecotoxicology 19 (2010) 223.</a:t>
            </a:r>
          </a:p>
          <a:p>
            <a:r>
              <a:rPr lang="en-US" sz="1400" dirty="0" smtClean="0">
                <a:latin typeface="Book Antiqua" panose="02040602050305030304" pitchFamily="18" charset="0"/>
              </a:rPr>
              <a:t>J. L. Lavers et al, “</a:t>
            </a:r>
            <a:r>
              <a:rPr lang="en-US" sz="1400" dirty="0">
                <a:latin typeface="Book Antiqua" panose="02040602050305030304" pitchFamily="18" charset="0"/>
              </a:rPr>
              <a:t>Linking at-sea mortality of a </a:t>
            </a:r>
            <a:r>
              <a:rPr lang="en-US" sz="1400" dirty="0" smtClean="0">
                <a:latin typeface="Book Antiqua" panose="02040602050305030304" pitchFamily="18" charset="0"/>
              </a:rPr>
              <a:t>pelagic shearwater to </a:t>
            </a:r>
            <a:r>
              <a:rPr lang="en-US" sz="1400" dirty="0">
                <a:latin typeface="Book Antiqua" panose="02040602050305030304" pitchFamily="18" charset="0"/>
              </a:rPr>
              <a:t>colonies </a:t>
            </a:r>
            <a:r>
              <a:rPr lang="en-US" sz="1400" dirty="0" smtClean="0">
                <a:latin typeface="Book Antiqua" panose="02040602050305030304" pitchFamily="18" charset="0"/>
              </a:rPr>
              <a:t>of  </a:t>
            </a:r>
            <a:r>
              <a:rPr lang="en-US" sz="1400" dirty="0">
                <a:latin typeface="Book Antiqua" panose="02040602050305030304" pitchFamily="18" charset="0"/>
              </a:rPr>
              <a:t>origin </a:t>
            </a:r>
            <a:r>
              <a:rPr lang="en-US" sz="1400" dirty="0" smtClean="0">
                <a:latin typeface="Book Antiqua" panose="02040602050305030304" pitchFamily="18" charset="0"/>
              </a:rPr>
              <a:t>using </a:t>
            </a:r>
            <a:r>
              <a:rPr lang="it-IT" sz="1400" dirty="0" smtClean="0">
                <a:latin typeface="Book Antiqua" panose="02040602050305030304" pitchFamily="18" charset="0"/>
              </a:rPr>
              <a:t>biogeochemical markers,</a:t>
            </a:r>
            <a:r>
              <a:rPr lang="en-US" sz="1400" dirty="0" smtClean="0">
                <a:latin typeface="Book Antiqua" panose="02040602050305030304" pitchFamily="18" charset="0"/>
              </a:rPr>
              <a:t>” Mar. Ecol. </a:t>
            </a:r>
            <a:r>
              <a:rPr lang="en-US" sz="1400" dirty="0" err="1" smtClean="0">
                <a:latin typeface="Book Antiqua" panose="02040602050305030304" pitchFamily="18" charset="0"/>
              </a:rPr>
              <a:t>Prog</a:t>
            </a:r>
            <a:r>
              <a:rPr lang="en-US" sz="1400" dirty="0" smtClean="0">
                <a:latin typeface="Book Antiqua" panose="02040602050305030304" pitchFamily="18" charset="0"/>
              </a:rPr>
              <a:t>. Ser. 491 (2013) 265.</a:t>
            </a:r>
          </a:p>
          <a:p>
            <a:r>
              <a:rPr lang="en-US" sz="1400" dirty="0" smtClean="0">
                <a:latin typeface="Book Antiqua" panose="02040602050305030304" pitchFamily="18" charset="0"/>
              </a:rPr>
              <a:t>S. Jerez et al, “</a:t>
            </a:r>
            <a:r>
              <a:rPr lang="en-US" sz="1400" dirty="0">
                <a:latin typeface="Book Antiqua" panose="02040602050305030304" pitchFamily="18" charset="0"/>
              </a:rPr>
              <a:t>Concentration of trace elements in feathers of three Antarctic penguins</a:t>
            </a:r>
            <a:r>
              <a:rPr lang="en-US" sz="1400" dirty="0" smtClean="0">
                <a:latin typeface="Book Antiqua" panose="02040602050305030304" pitchFamily="18" charset="0"/>
              </a:rPr>
              <a:t>: </a:t>
            </a:r>
            <a:r>
              <a:rPr lang="it-IT" sz="1400" dirty="0" smtClean="0">
                <a:latin typeface="Book Antiqua" panose="02040602050305030304" pitchFamily="18" charset="0"/>
              </a:rPr>
              <a:t>Geographical </a:t>
            </a:r>
            <a:r>
              <a:rPr lang="it-IT" sz="1400" dirty="0">
                <a:latin typeface="Book Antiqua" panose="02040602050305030304" pitchFamily="18" charset="0"/>
              </a:rPr>
              <a:t>and interspecific </a:t>
            </a:r>
            <a:r>
              <a:rPr lang="it-IT" sz="1400" dirty="0" smtClean="0">
                <a:latin typeface="Book Antiqua" panose="02040602050305030304" pitchFamily="18" charset="0"/>
              </a:rPr>
              <a:t>differences</a:t>
            </a:r>
            <a:r>
              <a:rPr lang="en-US" sz="1400" dirty="0">
                <a:latin typeface="Book Antiqua" panose="02040602050305030304" pitchFamily="18" charset="0"/>
              </a:rPr>
              <a:t> “</a:t>
            </a:r>
            <a:r>
              <a:rPr lang="en-US" sz="1400" dirty="0" smtClean="0">
                <a:latin typeface="Book Antiqua" panose="02040602050305030304" pitchFamily="18" charset="0"/>
              </a:rPr>
              <a:t> Environmental Pollution 159 (2011) 2412.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36096" y="210709"/>
            <a:ext cx="156805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solidFill>
                  <a:srgbClr val="00B050"/>
                </a:solidFill>
                <a:latin typeface="Book Antiqua"/>
                <a:cs typeface="Book Antiqua"/>
              </a:rPr>
              <a:t>Motivation</a:t>
            </a:r>
            <a:endParaRPr lang="en-US" sz="2200" dirty="0">
              <a:solidFill>
                <a:srgbClr val="00B050"/>
              </a:solidFill>
              <a:latin typeface="Book Antiqua"/>
              <a:cs typeface="Book Antiqu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1988" y="3645024"/>
            <a:ext cx="77011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Book Antiqua"/>
                <a:cs typeface="Book Antiqua"/>
              </a:rPr>
              <a:t>Goal</a:t>
            </a:r>
            <a:r>
              <a:rPr lang="en-US" dirty="0">
                <a:latin typeface="Book Antiqua"/>
                <a:cs typeface="Book Antiqua"/>
              </a:rPr>
              <a:t>: </a:t>
            </a:r>
            <a:r>
              <a:rPr lang="en-US" dirty="0" smtClean="0">
                <a:latin typeface="Book Antiqua"/>
                <a:cs typeface="Book Antiqua"/>
              </a:rPr>
              <a:t>examine the microscopic distribution of elements in feathers.</a:t>
            </a:r>
            <a:endParaRPr lang="en-US" dirty="0">
              <a:latin typeface="Book Antiqua"/>
              <a:cs typeface="Book Antiqua"/>
            </a:endParaRPr>
          </a:p>
          <a:p>
            <a:r>
              <a:rPr lang="en-US" dirty="0">
                <a:latin typeface="Book Antiqua"/>
                <a:cs typeface="Book Antiqua"/>
              </a:rPr>
              <a:t>Compare microscopic images of feathers from juveniles, adults and birds </a:t>
            </a:r>
            <a:endParaRPr lang="en-US" dirty="0" smtClean="0">
              <a:latin typeface="Book Antiqua"/>
              <a:cs typeface="Book Antiqua"/>
            </a:endParaRPr>
          </a:p>
          <a:p>
            <a:r>
              <a:rPr lang="en-US" dirty="0" smtClean="0">
                <a:latin typeface="Book Antiqua"/>
                <a:cs typeface="Book Antiqua"/>
              </a:rPr>
              <a:t>raised </a:t>
            </a:r>
            <a:r>
              <a:rPr lang="en-US" dirty="0">
                <a:latin typeface="Book Antiqua"/>
                <a:cs typeface="Book Antiqua"/>
              </a:rPr>
              <a:t>in captivity</a:t>
            </a:r>
            <a:r>
              <a:rPr lang="en-US" dirty="0" smtClean="0">
                <a:latin typeface="Book Antiqua"/>
                <a:cs typeface="Book Antiqua"/>
              </a:rPr>
              <a:t>.</a:t>
            </a:r>
            <a:endParaRPr lang="it-IT" dirty="0">
              <a:latin typeface="Book Antiqua"/>
              <a:cs typeface="Book Antiqua"/>
            </a:endParaRPr>
          </a:p>
        </p:txBody>
      </p:sp>
    </p:spTree>
    <p:extLst>
      <p:ext uri="{BB962C8B-B14F-4D97-AF65-F5344CB8AC3E}">
        <p14:creationId xmlns:p14="http://schemas.microsoft.com/office/powerpoint/2010/main" val="66588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301" y="1058405"/>
            <a:ext cx="5616624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203848" y="2801112"/>
            <a:ext cx="5472608" cy="32201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TextBox 3"/>
          <p:cNvSpPr txBox="1"/>
          <p:nvPr/>
        </p:nvSpPr>
        <p:spPr>
          <a:xfrm>
            <a:off x="3227808" y="2813094"/>
            <a:ext cx="5400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ook Antiqua"/>
                <a:cs typeface="Book Antiqua"/>
              </a:rPr>
              <a:t>Feathers were obtained from the common swift (</a:t>
            </a:r>
            <a:r>
              <a:rPr lang="en-US" dirty="0" err="1" smtClean="0">
                <a:latin typeface="Book Antiqua"/>
                <a:cs typeface="Book Antiqua"/>
              </a:rPr>
              <a:t>apus</a:t>
            </a:r>
            <a:r>
              <a:rPr lang="en-US" dirty="0" smtClean="0">
                <a:latin typeface="Book Antiqua"/>
                <a:cs typeface="Book Antiqua"/>
              </a:rPr>
              <a:t> </a:t>
            </a:r>
            <a:r>
              <a:rPr lang="en-US" dirty="0" err="1" smtClean="0">
                <a:latin typeface="Book Antiqua"/>
                <a:cs typeface="Book Antiqua"/>
              </a:rPr>
              <a:t>apus</a:t>
            </a:r>
            <a:r>
              <a:rPr lang="en-US" dirty="0" smtClean="0">
                <a:latin typeface="Book Antiqua"/>
                <a:cs typeface="Book Antiqua"/>
              </a:rPr>
              <a:t>). Supplied by the bird recovery </a:t>
            </a:r>
            <a:r>
              <a:rPr lang="en-US" dirty="0" err="1" smtClean="0">
                <a:latin typeface="Book Antiqua"/>
                <a:cs typeface="Book Antiqua"/>
              </a:rPr>
              <a:t>centre</a:t>
            </a:r>
            <a:r>
              <a:rPr lang="en-US" dirty="0" smtClean="0">
                <a:latin typeface="Book Antiqua"/>
                <a:cs typeface="Book Antiqua"/>
              </a:rPr>
              <a:t> </a:t>
            </a:r>
            <a:r>
              <a:rPr lang="en-US" dirty="0" err="1" smtClean="0">
                <a:latin typeface="Book Antiqua"/>
                <a:cs typeface="Book Antiqua"/>
              </a:rPr>
              <a:t>Liberi</a:t>
            </a:r>
            <a:r>
              <a:rPr lang="en-US" dirty="0" smtClean="0">
                <a:latin typeface="Book Antiqua"/>
                <a:cs typeface="Book Antiqua"/>
              </a:rPr>
              <a:t> di </a:t>
            </a:r>
            <a:r>
              <a:rPr lang="en-US" dirty="0" err="1" smtClean="0">
                <a:latin typeface="Book Antiqua"/>
                <a:cs typeface="Book Antiqua"/>
              </a:rPr>
              <a:t>Volare</a:t>
            </a:r>
            <a:r>
              <a:rPr lang="en-US" dirty="0" smtClean="0">
                <a:latin typeface="Book Antiqua"/>
                <a:cs typeface="Book Antiqua"/>
              </a:rPr>
              <a:t> in Trieste.</a:t>
            </a:r>
          </a:p>
          <a:p>
            <a:endParaRPr lang="en-US" dirty="0" smtClean="0">
              <a:latin typeface="Book Antiqua"/>
              <a:cs typeface="Book Antiqua"/>
            </a:endParaRPr>
          </a:p>
          <a:p>
            <a:r>
              <a:rPr lang="en-US" dirty="0" smtClean="0">
                <a:latin typeface="Book Antiqua"/>
                <a:cs typeface="Book Antiqua"/>
              </a:rPr>
              <a:t>Three kinds of feather examined:</a:t>
            </a:r>
          </a:p>
          <a:p>
            <a:r>
              <a:rPr lang="en-US" dirty="0">
                <a:latin typeface="Book Antiqua"/>
                <a:cs typeface="Book Antiqua"/>
              </a:rPr>
              <a:t> </a:t>
            </a:r>
            <a:r>
              <a:rPr lang="en-US" u="sng" dirty="0" smtClean="0">
                <a:latin typeface="Book Antiqua"/>
                <a:cs typeface="Book Antiqua"/>
              </a:rPr>
              <a:t>Adults</a:t>
            </a:r>
            <a:r>
              <a:rPr lang="en-US" dirty="0" smtClean="0">
                <a:latin typeface="Book Antiqua"/>
                <a:cs typeface="Book Antiqua"/>
              </a:rPr>
              <a:t>, who have migrated to Africa several times.</a:t>
            </a:r>
          </a:p>
          <a:p>
            <a:r>
              <a:rPr lang="en-US" dirty="0">
                <a:latin typeface="Book Antiqua"/>
                <a:cs typeface="Book Antiqua"/>
              </a:rPr>
              <a:t> </a:t>
            </a:r>
            <a:r>
              <a:rPr lang="en-US" u="sng" dirty="0" smtClean="0">
                <a:latin typeface="Book Antiqua"/>
                <a:cs typeface="Book Antiqua"/>
              </a:rPr>
              <a:t>Juveniles</a:t>
            </a:r>
            <a:r>
              <a:rPr lang="en-US" dirty="0" smtClean="0">
                <a:latin typeface="Book Antiqua"/>
                <a:cs typeface="Book Antiqua"/>
              </a:rPr>
              <a:t>, young birds born in Trieste, but have not yet reached maturity</a:t>
            </a:r>
          </a:p>
          <a:p>
            <a:r>
              <a:rPr lang="en-US" dirty="0">
                <a:latin typeface="Book Antiqua"/>
                <a:cs typeface="Book Antiqua"/>
              </a:rPr>
              <a:t> </a:t>
            </a:r>
            <a:r>
              <a:rPr lang="en-US" u="sng" dirty="0" smtClean="0">
                <a:latin typeface="Book Antiqua"/>
                <a:cs typeface="Book Antiqua"/>
              </a:rPr>
              <a:t>Raised in captivity</a:t>
            </a:r>
            <a:r>
              <a:rPr lang="en-US" dirty="0" smtClean="0">
                <a:latin typeface="Book Antiqua"/>
                <a:cs typeface="Book Antiqua"/>
              </a:rPr>
              <a:t>, nestlings fallen from their nest before first flight.</a:t>
            </a:r>
            <a:endParaRPr lang="it-IT" dirty="0">
              <a:latin typeface="Book Antiqua"/>
              <a:cs typeface="Book Antiqu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56176" y="188640"/>
            <a:ext cx="122822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solidFill>
                  <a:srgbClr val="00B050"/>
                </a:solidFill>
                <a:latin typeface="Book Antiqua" panose="02040602050305030304" pitchFamily="18" charset="0"/>
              </a:rPr>
              <a:t>Samples</a:t>
            </a:r>
            <a:endParaRPr lang="it-IT" sz="2200" dirty="0">
              <a:solidFill>
                <a:srgbClr val="00B05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4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980728"/>
            <a:ext cx="8856984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Book Antiqua" panose="02040602050305030304" pitchFamily="18" charset="0"/>
                <a:cs typeface="Book Antiqua"/>
              </a:rPr>
              <a:t>Analytical non-destructive methods</a:t>
            </a:r>
          </a:p>
          <a:p>
            <a:endParaRPr lang="en-US" dirty="0">
              <a:latin typeface="Book Antiqua" panose="02040602050305030304" pitchFamily="18" charset="0"/>
              <a:cs typeface="Book Antiqua"/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Book Antiqua" panose="02040602050305030304" pitchFamily="18" charset="0"/>
                <a:cs typeface="Book Antiqua"/>
              </a:rPr>
              <a:t>PIXE elemental mapping </a:t>
            </a:r>
            <a:r>
              <a:rPr lang="en-US" dirty="0" smtClean="0">
                <a:latin typeface="Book Antiqua" panose="02040602050305030304" pitchFamily="18" charset="0"/>
                <a:ea typeface="Wingdings"/>
                <a:cs typeface="Wingdings"/>
                <a:sym typeface="Wingdings"/>
              </a:rPr>
              <a:t></a:t>
            </a:r>
            <a:r>
              <a:rPr lang="en-US" dirty="0">
                <a:latin typeface="Book Antiqua" panose="02040602050305030304" pitchFamily="18" charset="0"/>
                <a:cs typeface="Book Antiqua"/>
                <a:sym typeface="Wingdings"/>
              </a:rPr>
              <a:t> </a:t>
            </a:r>
            <a:r>
              <a:rPr lang="en-US" dirty="0">
                <a:latin typeface="Book Antiqua" panose="02040602050305030304" pitchFamily="18" charset="0"/>
                <a:cs typeface="Book Antiqua"/>
              </a:rPr>
              <a:t>Ruder </a:t>
            </a:r>
            <a:r>
              <a:rPr lang="en-US" dirty="0" err="1">
                <a:latin typeface="Book Antiqua" panose="02040602050305030304" pitchFamily="18" charset="0"/>
                <a:cs typeface="Book Antiqua"/>
              </a:rPr>
              <a:t>Boskovic</a:t>
            </a:r>
            <a:r>
              <a:rPr lang="en-US" dirty="0">
                <a:latin typeface="Book Antiqua" panose="02040602050305030304" pitchFamily="18" charset="0"/>
                <a:cs typeface="Book Antiqua"/>
              </a:rPr>
              <a:t> institute, </a:t>
            </a:r>
            <a:r>
              <a:rPr lang="en-US" dirty="0" smtClean="0">
                <a:latin typeface="Book Antiqua" panose="02040602050305030304" pitchFamily="18" charset="0"/>
                <a:cs typeface="Book Antiqua"/>
              </a:rPr>
              <a:t>Zagreb, Croatia</a:t>
            </a:r>
          </a:p>
          <a:p>
            <a:endParaRPr lang="en-US" dirty="0" smtClean="0">
              <a:latin typeface="Book Antiqua" panose="02040602050305030304" pitchFamily="18" charset="0"/>
              <a:cs typeface="Book Antiqua"/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0070C0"/>
                </a:solidFill>
                <a:latin typeface="Book Antiqua" panose="02040602050305030304" pitchFamily="18" charset="0"/>
                <a:cs typeface="Book Antiqua"/>
              </a:rPr>
              <a:t>Hard X-rays XRF elemental mapping </a:t>
            </a:r>
            <a:r>
              <a:rPr lang="en-US" dirty="0" smtClean="0">
                <a:solidFill>
                  <a:srgbClr val="0070C0"/>
                </a:solidFill>
                <a:latin typeface="Book Antiqua" panose="02040602050305030304" pitchFamily="18" charset="0"/>
                <a:ea typeface="Wingdings"/>
                <a:cs typeface="Wingdings"/>
                <a:sym typeface="Wingdings"/>
              </a:rPr>
              <a:t></a:t>
            </a:r>
            <a:r>
              <a:rPr lang="en-US" dirty="0" smtClean="0">
                <a:solidFill>
                  <a:srgbClr val="0070C0"/>
                </a:solidFill>
                <a:latin typeface="Book Antiqua" panose="02040602050305030304" pitchFamily="18" charset="0"/>
                <a:ea typeface="Wingdings"/>
                <a:cs typeface="Book Antiqua"/>
                <a:sym typeface="Wingdings"/>
              </a:rPr>
              <a:t> XFM beamline @ Australian Synchrotron</a:t>
            </a:r>
          </a:p>
          <a:p>
            <a:r>
              <a:rPr lang="en-US" dirty="0">
                <a:solidFill>
                  <a:srgbClr val="0070C0"/>
                </a:solidFill>
                <a:latin typeface="Book Antiqua" panose="02040602050305030304" pitchFamily="18" charset="0"/>
                <a:ea typeface="Wingdings"/>
                <a:cs typeface="Book Antiqua"/>
                <a:sym typeface="Wingdings"/>
              </a:rPr>
              <a:t> </a:t>
            </a:r>
            <a:r>
              <a:rPr lang="en-US" dirty="0" smtClean="0">
                <a:solidFill>
                  <a:srgbClr val="0070C0"/>
                </a:solidFill>
                <a:latin typeface="Book Antiqua" panose="02040602050305030304" pitchFamily="18" charset="0"/>
                <a:ea typeface="Wingdings"/>
                <a:cs typeface="Book Antiqua"/>
                <a:sym typeface="Wingdings"/>
              </a:rPr>
              <a:t>                                                                                                           (</a:t>
            </a:r>
            <a:r>
              <a:rPr lang="en-US" dirty="0">
                <a:solidFill>
                  <a:srgbClr val="0070C0"/>
                </a:solidFill>
                <a:latin typeface="Book Antiqua" panose="02040602050305030304" pitchFamily="18" charset="0"/>
                <a:ea typeface="Wingdings"/>
                <a:cs typeface="Book Antiqua"/>
                <a:sym typeface="Wingdings"/>
              </a:rPr>
              <a:t>M</a:t>
            </a:r>
            <a:r>
              <a:rPr lang="en-US" dirty="0" smtClean="0">
                <a:solidFill>
                  <a:srgbClr val="0070C0"/>
                </a:solidFill>
                <a:latin typeface="Book Antiqua" panose="02040602050305030304" pitchFamily="18" charset="0"/>
                <a:ea typeface="Wingdings"/>
                <a:cs typeface="Book Antiqua"/>
                <a:sym typeface="Wingdings"/>
              </a:rPr>
              <a:t>elbourne, Australia)</a:t>
            </a:r>
            <a:endParaRPr lang="en-US" dirty="0">
              <a:solidFill>
                <a:srgbClr val="0070C0"/>
              </a:solidFill>
              <a:latin typeface="Book Antiqua" panose="02040602050305030304" pitchFamily="18" charset="0"/>
              <a:cs typeface="Book Antiqua"/>
            </a:endParaRPr>
          </a:p>
          <a:p>
            <a:endParaRPr lang="en-US" dirty="0" smtClean="0">
              <a:solidFill>
                <a:srgbClr val="0070C0"/>
              </a:solidFill>
              <a:latin typeface="Book Antiqua" panose="02040602050305030304" pitchFamily="18" charset="0"/>
              <a:cs typeface="Book Antiqua"/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Book Antiqua" panose="02040602050305030304" pitchFamily="18" charset="0"/>
                <a:cs typeface="Book Antiqua"/>
              </a:rPr>
              <a:t>Soft X-rays XRF elemental mapping </a:t>
            </a:r>
            <a:r>
              <a:rPr lang="en-US" dirty="0">
                <a:latin typeface="Book Antiqua" panose="02040602050305030304" pitchFamily="18" charset="0"/>
                <a:ea typeface="Wingdings"/>
                <a:cs typeface="Wingdings"/>
                <a:sym typeface="Wingdings"/>
              </a:rPr>
              <a:t></a:t>
            </a:r>
            <a:r>
              <a:rPr lang="en-US" dirty="0">
                <a:latin typeface="Book Antiqua" panose="02040602050305030304" pitchFamily="18" charset="0"/>
                <a:ea typeface="Wingdings"/>
                <a:cs typeface="Book Antiqua"/>
                <a:sym typeface="Wingdings"/>
              </a:rPr>
              <a:t> </a:t>
            </a:r>
            <a:r>
              <a:rPr lang="en-US" dirty="0" err="1" smtClean="0">
                <a:latin typeface="Book Antiqua" panose="02040602050305030304" pitchFamily="18" charset="0"/>
                <a:ea typeface="Wingdings"/>
                <a:cs typeface="Book Antiqua"/>
                <a:sym typeface="Wingdings"/>
              </a:rPr>
              <a:t>TwinMic</a:t>
            </a:r>
            <a:r>
              <a:rPr lang="en-US" dirty="0" smtClean="0">
                <a:latin typeface="Book Antiqua" panose="02040602050305030304" pitchFamily="18" charset="0"/>
                <a:ea typeface="Wingdings"/>
                <a:cs typeface="Book Antiqua"/>
                <a:sym typeface="Wingdings"/>
              </a:rPr>
              <a:t> </a:t>
            </a:r>
            <a:r>
              <a:rPr lang="en-US" dirty="0">
                <a:latin typeface="Book Antiqua" panose="02040602050305030304" pitchFamily="18" charset="0"/>
                <a:ea typeface="Wingdings"/>
                <a:cs typeface="Book Antiqua"/>
                <a:sym typeface="Wingdings"/>
              </a:rPr>
              <a:t>beamline @ </a:t>
            </a:r>
            <a:r>
              <a:rPr lang="en-US" dirty="0" err="1" smtClean="0">
                <a:latin typeface="Book Antiqua" panose="02040602050305030304" pitchFamily="18" charset="0"/>
                <a:ea typeface="Wingdings"/>
                <a:cs typeface="Book Antiqua"/>
                <a:sym typeface="Wingdings"/>
              </a:rPr>
              <a:t>Elettra</a:t>
            </a:r>
            <a:r>
              <a:rPr lang="en-US" dirty="0" smtClean="0">
                <a:latin typeface="Book Antiqua" panose="02040602050305030304" pitchFamily="18" charset="0"/>
                <a:ea typeface="Wingdings"/>
                <a:cs typeface="Book Antiqua"/>
                <a:sym typeface="Wingdings"/>
              </a:rPr>
              <a:t> </a:t>
            </a:r>
            <a:r>
              <a:rPr lang="en-US" dirty="0">
                <a:latin typeface="Book Antiqua" panose="02040602050305030304" pitchFamily="18" charset="0"/>
                <a:ea typeface="Wingdings"/>
                <a:cs typeface="Book Antiqua"/>
                <a:sym typeface="Wingdings"/>
              </a:rPr>
              <a:t>Synchrotron</a:t>
            </a:r>
          </a:p>
          <a:p>
            <a:r>
              <a:rPr lang="en-US" dirty="0">
                <a:latin typeface="Book Antiqua" panose="02040602050305030304" pitchFamily="18" charset="0"/>
                <a:ea typeface="Wingdings"/>
                <a:cs typeface="Book Antiqua"/>
                <a:sym typeface="Wingdings"/>
              </a:rPr>
              <a:t>                                                                                                        </a:t>
            </a:r>
            <a:r>
              <a:rPr lang="en-US" dirty="0" smtClean="0">
                <a:latin typeface="Book Antiqua" panose="02040602050305030304" pitchFamily="18" charset="0"/>
                <a:ea typeface="Wingdings"/>
                <a:cs typeface="Book Antiqua"/>
                <a:sym typeface="Wingdings"/>
              </a:rPr>
              <a:t>               (Trieste, Italy)</a:t>
            </a:r>
          </a:p>
          <a:p>
            <a:r>
              <a:rPr lang="en-US" dirty="0" smtClean="0">
                <a:latin typeface="Book Antiqua" panose="02040602050305030304" pitchFamily="18" charset="0"/>
                <a:cs typeface="Book Antiqua"/>
                <a:sym typeface="Wingdings"/>
              </a:rPr>
              <a:t>Basic method: feathers irradiated with a</a:t>
            </a:r>
          </a:p>
          <a:p>
            <a:r>
              <a:rPr lang="en-US" dirty="0" smtClean="0">
                <a:latin typeface="Book Antiqua" panose="02040602050305030304" pitchFamily="18" charset="0"/>
                <a:cs typeface="Book Antiqua"/>
                <a:sym typeface="Wingdings"/>
              </a:rPr>
              <a:t> small spot of high energy x-rays.</a:t>
            </a:r>
            <a:endParaRPr lang="en-US" dirty="0">
              <a:latin typeface="Book Antiqua" panose="02040602050305030304" pitchFamily="18" charset="0"/>
              <a:cs typeface="Book Antiqua"/>
            </a:endParaRPr>
          </a:p>
          <a:p>
            <a:r>
              <a:rPr lang="en-US" dirty="0" smtClean="0">
                <a:latin typeface="Book Antiqua" panose="02040602050305030304" pitchFamily="18" charset="0"/>
                <a:cs typeface="Book Antiqua"/>
              </a:rPr>
              <a:t>The elements present emit lower energy</a:t>
            </a:r>
          </a:p>
          <a:p>
            <a:r>
              <a:rPr lang="en-US" dirty="0">
                <a:latin typeface="Book Antiqua" panose="02040602050305030304" pitchFamily="18" charset="0"/>
                <a:cs typeface="Book Antiqua"/>
              </a:rPr>
              <a:t> </a:t>
            </a:r>
            <a:r>
              <a:rPr lang="en-US" dirty="0" smtClean="0">
                <a:latin typeface="Book Antiqua" panose="02040602050305030304" pitchFamily="18" charset="0"/>
                <a:cs typeface="Book Antiqua"/>
              </a:rPr>
              <a:t>x-rays characteristic of the elements present.</a:t>
            </a:r>
          </a:p>
          <a:p>
            <a:r>
              <a:rPr lang="en-US" dirty="0" smtClean="0">
                <a:latin typeface="Book Antiqua" panose="02040602050305030304" pitchFamily="18" charset="0"/>
                <a:cs typeface="Book Antiqua"/>
              </a:rPr>
              <a:t>These are measured. The spot is scanned and</a:t>
            </a:r>
          </a:p>
          <a:p>
            <a:r>
              <a:rPr lang="en-US" dirty="0">
                <a:latin typeface="Book Antiqua" panose="02040602050305030304" pitchFamily="18" charset="0"/>
                <a:cs typeface="Book Antiqua"/>
              </a:rPr>
              <a:t> </a:t>
            </a:r>
            <a:r>
              <a:rPr lang="en-US" dirty="0" smtClean="0">
                <a:latin typeface="Book Antiqua" panose="02040602050305030304" pitchFamily="18" charset="0"/>
                <a:cs typeface="Book Antiqua"/>
              </a:rPr>
              <a:t>the map of the low energy x-rays shows which</a:t>
            </a:r>
          </a:p>
          <a:p>
            <a:r>
              <a:rPr lang="en-US" dirty="0">
                <a:latin typeface="Book Antiqua" panose="02040602050305030304" pitchFamily="18" charset="0"/>
                <a:cs typeface="Book Antiqua"/>
              </a:rPr>
              <a:t> </a:t>
            </a:r>
            <a:r>
              <a:rPr lang="en-US" dirty="0" smtClean="0">
                <a:latin typeface="Book Antiqua" panose="02040602050305030304" pitchFamily="18" charset="0"/>
                <a:cs typeface="Book Antiqua"/>
              </a:rPr>
              <a:t>elements are present and their concentration.</a:t>
            </a:r>
            <a:endParaRPr lang="en-US" dirty="0">
              <a:latin typeface="Book Antiqua" panose="02040602050305030304" pitchFamily="18" charset="0"/>
              <a:cs typeface="Book Antiqua"/>
            </a:endParaRPr>
          </a:p>
        </p:txBody>
      </p:sp>
      <p:pic>
        <p:nvPicPr>
          <p:cNvPr id="3" name="Picture 2" descr="DSC_1709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1" t="21020" r="43949" b="25583"/>
          <a:stretch/>
        </p:blipFill>
        <p:spPr>
          <a:xfrm rot="5400000">
            <a:off x="6132840" y="3935460"/>
            <a:ext cx="2134905" cy="266429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84168" y="260648"/>
            <a:ext cx="128753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solidFill>
                  <a:srgbClr val="00B050"/>
                </a:solidFill>
                <a:latin typeface="Book Antiqua" panose="02040602050305030304" pitchFamily="18" charset="0"/>
              </a:rPr>
              <a:t>Methods</a:t>
            </a:r>
            <a:endParaRPr lang="it-IT" sz="2200" dirty="0">
              <a:solidFill>
                <a:srgbClr val="00B05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085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5913_S2-S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263163" y="2756324"/>
            <a:ext cx="2916000" cy="4486649"/>
          </a:xfrm>
          <a:prstGeom prst="rect">
            <a:avLst/>
          </a:prstGeom>
        </p:spPr>
      </p:pic>
      <p:sp>
        <p:nvSpPr>
          <p:cNvPr id="3" name="Text Placeholder 1"/>
          <p:cNvSpPr txBox="1">
            <a:spLocks/>
          </p:cNvSpPr>
          <p:nvPr/>
        </p:nvSpPr>
        <p:spPr>
          <a:xfrm>
            <a:off x="3923928" y="44624"/>
            <a:ext cx="3816424" cy="783442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latin typeface="Book Antiqua"/>
                <a:cs typeface="Book Antiqua"/>
              </a:rPr>
              <a:t>XRF measurements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latin typeface="Book Antiqua"/>
                <a:cs typeface="Book Antiqua"/>
              </a:rPr>
              <a:t>                   Sulfur</a:t>
            </a:r>
            <a:endParaRPr lang="en-US" dirty="0">
              <a:latin typeface="Book Antiqua"/>
              <a:cs typeface="Book Antiqua"/>
            </a:endParaRPr>
          </a:p>
        </p:txBody>
      </p:sp>
      <p:pic>
        <p:nvPicPr>
          <p:cNvPr id="4" name="Picture 3" descr="105894-S.ep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0" b="11386"/>
          <a:stretch/>
        </p:blipFill>
        <p:spPr>
          <a:xfrm rot="16200000">
            <a:off x="3505993" y="606577"/>
            <a:ext cx="2924104" cy="3528390"/>
          </a:xfrm>
          <a:prstGeom prst="rect">
            <a:avLst/>
          </a:prstGeom>
        </p:spPr>
      </p:pic>
      <p:pic>
        <p:nvPicPr>
          <p:cNvPr id="5" name="Picture 4" descr="105872_S2-S.eps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03" b="11662"/>
          <a:stretch/>
        </p:blipFill>
        <p:spPr>
          <a:xfrm rot="16200000">
            <a:off x="238720" y="670000"/>
            <a:ext cx="2916000" cy="339343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97784" y="816670"/>
            <a:ext cx="723275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Book Antiqua"/>
                <a:cs typeface="Book Antiqua"/>
              </a:rPr>
              <a:t>Adult</a:t>
            </a:r>
            <a:endParaRPr lang="en-US" sz="1600" dirty="0">
              <a:latin typeface="Book Antiqua"/>
              <a:cs typeface="Book Antiqu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99992" y="805344"/>
            <a:ext cx="92805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Book Antiqua"/>
                <a:cs typeface="Book Antiqua"/>
              </a:rPr>
              <a:t>Juvenile</a:t>
            </a:r>
            <a:endParaRPr lang="en-US" sz="1600" dirty="0">
              <a:latin typeface="Book Antiqua"/>
              <a:cs typeface="Book Antiqu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92420" y="3624704"/>
            <a:ext cx="104387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Book Antiqua"/>
                <a:cs typeface="Book Antiqua"/>
              </a:rPr>
              <a:t>Captivity</a:t>
            </a:r>
            <a:endParaRPr lang="en-US" sz="1600" dirty="0">
              <a:latin typeface="Book Antiqua"/>
              <a:cs typeface="Book Antiqu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3568" y="4509120"/>
            <a:ext cx="32002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Same concentration of Sulfur</a:t>
            </a:r>
            <a:endParaRPr lang="en-US" dirty="0"/>
          </a:p>
          <a:p>
            <a:r>
              <a:rPr lang="en-US" dirty="0" smtClean="0"/>
              <a:t>      in all type of feathers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608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5872-K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71" r="7513" b="13597"/>
          <a:stretch/>
        </p:blipFill>
        <p:spPr>
          <a:xfrm rot="16200000">
            <a:off x="309302" y="568940"/>
            <a:ext cx="2900023" cy="35186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31640" y="548680"/>
            <a:ext cx="723275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Book Antiqua"/>
                <a:cs typeface="Book Antiqua"/>
              </a:rPr>
              <a:t>Adult</a:t>
            </a:r>
            <a:endParaRPr lang="en-US" sz="1600" dirty="0">
              <a:latin typeface="Book Antiqua"/>
              <a:cs typeface="Book Antiqu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46568" y="549846"/>
            <a:ext cx="92805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Book Antiqua"/>
                <a:cs typeface="Book Antiqua"/>
              </a:rPr>
              <a:t>Juvenile</a:t>
            </a:r>
            <a:endParaRPr lang="en-US" sz="1600" dirty="0">
              <a:latin typeface="Book Antiqua"/>
              <a:cs typeface="Book Antiqu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92420" y="3624704"/>
            <a:ext cx="104387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Book Antiqua"/>
                <a:cs typeface="Book Antiqua"/>
              </a:rPr>
              <a:t>Captivity</a:t>
            </a:r>
            <a:endParaRPr lang="en-US" sz="1600" dirty="0">
              <a:latin typeface="Book Antiqua"/>
              <a:cs typeface="Book Antiqua"/>
            </a:endParaRPr>
          </a:p>
        </p:txBody>
      </p:sp>
      <p:pic>
        <p:nvPicPr>
          <p:cNvPr id="6" name="Picture 5" descr="105913_K3-K.ep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3" t="5420" b="6418"/>
          <a:stretch/>
        </p:blipFill>
        <p:spPr>
          <a:xfrm rot="16200000">
            <a:off x="5310395" y="2794712"/>
            <a:ext cx="2876372" cy="4413897"/>
          </a:xfrm>
          <a:prstGeom prst="rect">
            <a:avLst/>
          </a:prstGeom>
        </p:spPr>
      </p:pic>
      <p:pic>
        <p:nvPicPr>
          <p:cNvPr id="7" name="Picture 6" descr="105894_K2-K.eps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4" t="14038" r="7435"/>
          <a:stretch/>
        </p:blipFill>
        <p:spPr>
          <a:xfrm rot="16200000">
            <a:off x="4136551" y="233574"/>
            <a:ext cx="2901276" cy="4190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202580" y="3685664"/>
            <a:ext cx="104387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Book Antiqua"/>
                <a:cs typeface="Book Antiqua"/>
              </a:rPr>
              <a:t>Captivity</a:t>
            </a:r>
            <a:endParaRPr lang="en-US" sz="1600" dirty="0">
              <a:latin typeface="Book Antiqua"/>
              <a:cs typeface="Book Antiqua"/>
            </a:endParaRPr>
          </a:p>
        </p:txBody>
      </p:sp>
      <p:sp>
        <p:nvSpPr>
          <p:cNvPr id="9" name="Text Placeholder 1"/>
          <p:cNvSpPr txBox="1">
            <a:spLocks/>
          </p:cNvSpPr>
          <p:nvPr/>
        </p:nvSpPr>
        <p:spPr>
          <a:xfrm>
            <a:off x="4572000" y="44624"/>
            <a:ext cx="3816424" cy="783442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latin typeface="Book Antiqua"/>
                <a:cs typeface="Book Antiqua"/>
              </a:rPr>
              <a:t>XRF measurements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latin typeface="Book Antiqua"/>
                <a:cs typeface="Book Antiqua"/>
              </a:rPr>
              <a:t>                   Potassium</a:t>
            </a:r>
            <a:endParaRPr lang="en-US" dirty="0">
              <a:latin typeface="Book Antiqua"/>
              <a:cs typeface="Book Antiqu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520" y="4365104"/>
            <a:ext cx="4176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Same concentration of Potassium</a:t>
            </a:r>
            <a:endParaRPr lang="en-US" dirty="0"/>
          </a:p>
          <a:p>
            <a:r>
              <a:rPr lang="en-US" dirty="0" smtClean="0"/>
              <a:t>      in all type of feathers, even though</a:t>
            </a:r>
          </a:p>
          <a:p>
            <a:r>
              <a:rPr lang="en-US" dirty="0"/>
              <a:t> </a:t>
            </a:r>
            <a:r>
              <a:rPr lang="en-US" dirty="0" smtClean="0"/>
              <a:t>     K seems more uniformly distributed in</a:t>
            </a:r>
          </a:p>
          <a:p>
            <a:r>
              <a:rPr lang="en-US" dirty="0"/>
              <a:t> </a:t>
            </a:r>
            <a:r>
              <a:rPr lang="en-US" dirty="0" smtClean="0"/>
              <a:t>     captivity samples.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879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/>
          </p:cNvSpPr>
          <p:nvPr/>
        </p:nvSpPr>
        <p:spPr>
          <a:xfrm>
            <a:off x="4572000" y="44624"/>
            <a:ext cx="3816424" cy="783442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latin typeface="Book Antiqua"/>
                <a:cs typeface="Book Antiqua"/>
              </a:rPr>
              <a:t>XRF measurements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latin typeface="Book Antiqua"/>
                <a:cs typeface="Book Antiqua"/>
              </a:rPr>
              <a:t>                   Calcium</a:t>
            </a:r>
            <a:endParaRPr lang="en-US" dirty="0">
              <a:latin typeface="Book Antiqua"/>
              <a:cs typeface="Book Antiqua"/>
            </a:endParaRPr>
          </a:p>
        </p:txBody>
      </p:sp>
      <p:pic>
        <p:nvPicPr>
          <p:cNvPr id="3" name="Picture 2" descr="105872-Ca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32" r="8054" b="13569"/>
          <a:stretch/>
        </p:blipFill>
        <p:spPr>
          <a:xfrm rot="16200000">
            <a:off x="250624" y="610311"/>
            <a:ext cx="3206661" cy="3707905"/>
          </a:xfrm>
          <a:prstGeom prst="rect">
            <a:avLst/>
          </a:prstGeom>
        </p:spPr>
      </p:pic>
      <p:pic>
        <p:nvPicPr>
          <p:cNvPr id="4" name="Picture 3" descr="105894_Ca2-Ca.ep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32" r="7707" b="11065"/>
          <a:stretch/>
        </p:blipFill>
        <p:spPr>
          <a:xfrm rot="16200000">
            <a:off x="4030986" y="455685"/>
            <a:ext cx="3242274" cy="4032448"/>
          </a:xfrm>
          <a:prstGeom prst="rect">
            <a:avLst/>
          </a:prstGeom>
        </p:spPr>
      </p:pic>
      <p:pic>
        <p:nvPicPr>
          <p:cNvPr id="5" name="Picture 4" descr="105913_Ca2-Ca.eps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4" t="5022" r="9809" b="5530"/>
          <a:stretch/>
        </p:blipFill>
        <p:spPr>
          <a:xfrm rot="16200000">
            <a:off x="5733348" y="3242371"/>
            <a:ext cx="2410584" cy="40131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97784" y="548680"/>
            <a:ext cx="723275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Book Antiqua"/>
                <a:cs typeface="Book Antiqua"/>
              </a:rPr>
              <a:t>Adult</a:t>
            </a:r>
            <a:endParaRPr lang="en-US" sz="1600" dirty="0">
              <a:latin typeface="Book Antiqua"/>
              <a:cs typeface="Book Antiqu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12093" y="548680"/>
            <a:ext cx="92805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Book Antiqua"/>
                <a:cs typeface="Book Antiqua"/>
              </a:rPr>
              <a:t>Juvenile</a:t>
            </a:r>
            <a:endParaRPr lang="en-US" sz="1600" dirty="0">
              <a:latin typeface="Book Antiqua"/>
              <a:cs typeface="Book Antiqu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80452" y="3838064"/>
            <a:ext cx="104387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Book Antiqua"/>
                <a:cs typeface="Book Antiqua"/>
              </a:rPr>
              <a:t>Captivity</a:t>
            </a:r>
            <a:endParaRPr lang="en-US" sz="1600" dirty="0">
              <a:latin typeface="Book Antiqua"/>
              <a:cs typeface="Book Antiqu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5577" y="4797152"/>
            <a:ext cx="3312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Book Antiqua"/>
                <a:cs typeface="Book Antiqua"/>
              </a:rPr>
              <a:t>More Ca in adult feathers, less in juvenile and in Captivity ones.</a:t>
            </a:r>
            <a:endParaRPr lang="en-US" dirty="0">
              <a:latin typeface="Book Antiqua"/>
              <a:cs typeface="Book Antiqua"/>
            </a:endParaRPr>
          </a:p>
        </p:txBody>
      </p:sp>
    </p:spTree>
    <p:extLst>
      <p:ext uri="{BB962C8B-B14F-4D97-AF65-F5344CB8AC3E}">
        <p14:creationId xmlns:p14="http://schemas.microsoft.com/office/powerpoint/2010/main" val="2455422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5913_cropped-Fe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8" t="9520" b="6201"/>
          <a:stretch/>
        </p:blipFill>
        <p:spPr>
          <a:xfrm rot="16200000">
            <a:off x="5382346" y="2897192"/>
            <a:ext cx="2894071" cy="4245718"/>
          </a:xfrm>
          <a:prstGeom prst="rect">
            <a:avLst/>
          </a:prstGeom>
        </p:spPr>
      </p:pic>
      <p:sp>
        <p:nvSpPr>
          <p:cNvPr id="3" name="Text Placeholder 1"/>
          <p:cNvSpPr txBox="1">
            <a:spLocks/>
          </p:cNvSpPr>
          <p:nvPr/>
        </p:nvSpPr>
        <p:spPr>
          <a:xfrm>
            <a:off x="4572000" y="44624"/>
            <a:ext cx="3816424" cy="783442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latin typeface="Book Antiqua"/>
                <a:cs typeface="Book Antiqua"/>
              </a:rPr>
              <a:t>XRF measurements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latin typeface="Book Antiqua"/>
                <a:cs typeface="Book Antiqua"/>
              </a:rPr>
              <a:t>                  Iron</a:t>
            </a:r>
            <a:endParaRPr lang="en-US" dirty="0">
              <a:latin typeface="Book Antiqua"/>
              <a:cs typeface="Book Antiqua"/>
            </a:endParaRPr>
          </a:p>
        </p:txBody>
      </p:sp>
      <p:pic>
        <p:nvPicPr>
          <p:cNvPr id="4" name="Picture 3" descr="105872-Fe.ep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64" b="12736"/>
          <a:stretch/>
        </p:blipFill>
        <p:spPr>
          <a:xfrm rot="16200000">
            <a:off x="214785" y="672729"/>
            <a:ext cx="3134322" cy="3563889"/>
          </a:xfrm>
          <a:prstGeom prst="rect">
            <a:avLst/>
          </a:prstGeom>
        </p:spPr>
      </p:pic>
      <p:pic>
        <p:nvPicPr>
          <p:cNvPr id="5" name="Picture 4" descr="105894-Fe.eps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89" b="9913"/>
          <a:stretch/>
        </p:blipFill>
        <p:spPr>
          <a:xfrm rot="16200000">
            <a:off x="4348018" y="535432"/>
            <a:ext cx="3112260" cy="38164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97784" y="816670"/>
            <a:ext cx="723275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Book Antiqua"/>
                <a:cs typeface="Book Antiqua"/>
              </a:rPr>
              <a:t>Adult</a:t>
            </a:r>
            <a:endParaRPr lang="en-US" sz="1600" dirty="0">
              <a:latin typeface="Book Antiqua"/>
              <a:cs typeface="Book Antiqu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92080" y="787078"/>
            <a:ext cx="92805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Book Antiqua"/>
                <a:cs typeface="Book Antiqua"/>
              </a:rPr>
              <a:t>Juvenile</a:t>
            </a:r>
            <a:endParaRPr lang="en-US" sz="1600" dirty="0">
              <a:latin typeface="Book Antiqua"/>
              <a:cs typeface="Book Antiqu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92420" y="3717032"/>
            <a:ext cx="104387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Book Antiqua"/>
                <a:cs typeface="Book Antiqua"/>
              </a:rPr>
              <a:t>Captivity</a:t>
            </a:r>
            <a:endParaRPr lang="en-US" sz="1600" dirty="0">
              <a:latin typeface="Book Antiqua"/>
              <a:cs typeface="Book Antiqu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5536" y="4437112"/>
            <a:ext cx="38164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Book Antiqua"/>
                <a:cs typeface="Book Antiqua"/>
              </a:rPr>
              <a:t>Fe is present  in diffuse and particulate form in adult feathers, a little less in juveniles ones and even less frequent in feathers of birds raised in captivity</a:t>
            </a:r>
            <a:endParaRPr lang="en-US" dirty="0">
              <a:latin typeface="Book Antiqua"/>
              <a:cs typeface="Book Antiqua"/>
            </a:endParaRPr>
          </a:p>
        </p:txBody>
      </p:sp>
    </p:spTree>
    <p:extLst>
      <p:ext uri="{BB962C8B-B14F-4D97-AF65-F5344CB8AC3E}">
        <p14:creationId xmlns:p14="http://schemas.microsoft.com/office/powerpoint/2010/main" val="3598478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5913_cropped-Cu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5" t="9059" r="8191" b="5600"/>
          <a:stretch/>
        </p:blipFill>
        <p:spPr>
          <a:xfrm rot="16200000">
            <a:off x="5411427" y="2925733"/>
            <a:ext cx="2760185" cy="4295020"/>
          </a:xfrm>
          <a:prstGeom prst="rect">
            <a:avLst/>
          </a:prstGeom>
        </p:spPr>
      </p:pic>
      <p:sp>
        <p:nvSpPr>
          <p:cNvPr id="3" name="Text Placeholder 1"/>
          <p:cNvSpPr txBox="1">
            <a:spLocks/>
          </p:cNvSpPr>
          <p:nvPr/>
        </p:nvSpPr>
        <p:spPr>
          <a:xfrm>
            <a:off x="4067944" y="44624"/>
            <a:ext cx="3816424" cy="783442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latin typeface="Book Antiqua"/>
                <a:cs typeface="Book Antiqua"/>
              </a:rPr>
              <a:t>XRF measurements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latin typeface="Book Antiqua"/>
                <a:cs typeface="Book Antiqua"/>
              </a:rPr>
              <a:t>                   Copper</a:t>
            </a:r>
            <a:endParaRPr lang="en-US" dirty="0">
              <a:latin typeface="Book Antiqua"/>
              <a:cs typeface="Book Antiqua"/>
            </a:endParaRPr>
          </a:p>
        </p:txBody>
      </p:sp>
      <p:pic>
        <p:nvPicPr>
          <p:cNvPr id="4" name="Picture 3" descr="105872-Cu.ep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92" r="4777" b="14010"/>
          <a:stretch/>
        </p:blipFill>
        <p:spPr>
          <a:xfrm rot="16200000">
            <a:off x="98049" y="771026"/>
            <a:ext cx="2948424" cy="3120441"/>
          </a:xfrm>
          <a:prstGeom prst="rect">
            <a:avLst/>
          </a:prstGeom>
        </p:spPr>
      </p:pic>
      <p:pic>
        <p:nvPicPr>
          <p:cNvPr id="5" name="Picture 4" descr="105894-Cu.eps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4" t="14209" r="4777" b="10825"/>
          <a:stretch/>
        </p:blipFill>
        <p:spPr>
          <a:xfrm rot="16200000">
            <a:off x="3674778" y="458113"/>
            <a:ext cx="2773683" cy="35715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9592" y="620688"/>
            <a:ext cx="723275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Book Antiqua"/>
                <a:cs typeface="Book Antiqua"/>
              </a:rPr>
              <a:t>Adult</a:t>
            </a:r>
            <a:endParaRPr lang="en-US" sz="1600" dirty="0">
              <a:latin typeface="Book Antiqua"/>
              <a:cs typeface="Book Antiqu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99992" y="620688"/>
            <a:ext cx="92805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Book Antiqua"/>
                <a:cs typeface="Book Antiqua"/>
              </a:rPr>
              <a:t>Juvenile</a:t>
            </a:r>
            <a:endParaRPr lang="en-US" sz="1600" dirty="0">
              <a:latin typeface="Book Antiqua"/>
              <a:cs typeface="Book Antiqu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56176" y="3552974"/>
            <a:ext cx="104387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Book Antiqua"/>
                <a:cs typeface="Book Antiqua"/>
              </a:rPr>
              <a:t>Captivity</a:t>
            </a:r>
            <a:endParaRPr lang="en-US" sz="1600" dirty="0">
              <a:latin typeface="Book Antiqua"/>
              <a:cs typeface="Book Antiqu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5536" y="4437112"/>
            <a:ext cx="38164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Book Antiqua"/>
                <a:cs typeface="Book Antiqua"/>
              </a:rPr>
              <a:t>Cu is present as particulate in adult feathers, a little less in juveniles ones and even less frequent in feathers of birds raised in captivity</a:t>
            </a:r>
            <a:endParaRPr lang="en-US" dirty="0">
              <a:latin typeface="Book Antiqua"/>
              <a:cs typeface="Book Antiqua"/>
            </a:endParaRPr>
          </a:p>
        </p:txBody>
      </p:sp>
    </p:spTree>
    <p:extLst>
      <p:ext uri="{BB962C8B-B14F-4D97-AF65-F5344CB8AC3E}">
        <p14:creationId xmlns:p14="http://schemas.microsoft.com/office/powerpoint/2010/main" val="416136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5872-PbL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03" b="13440"/>
          <a:stretch/>
        </p:blipFill>
        <p:spPr>
          <a:xfrm rot="16200000">
            <a:off x="111236" y="797484"/>
            <a:ext cx="3168353" cy="3390823"/>
          </a:xfrm>
          <a:prstGeom prst="rect">
            <a:avLst/>
          </a:prstGeom>
        </p:spPr>
      </p:pic>
      <p:sp>
        <p:nvSpPr>
          <p:cNvPr id="3" name="Text Placeholder 1"/>
          <p:cNvSpPr txBox="1">
            <a:spLocks/>
          </p:cNvSpPr>
          <p:nvPr/>
        </p:nvSpPr>
        <p:spPr>
          <a:xfrm>
            <a:off x="3995936" y="44624"/>
            <a:ext cx="3816424" cy="783442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latin typeface="Book Antiqua"/>
                <a:cs typeface="Book Antiqua"/>
              </a:rPr>
              <a:t>XRF measurements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latin typeface="Book Antiqua"/>
                <a:cs typeface="Book Antiqua"/>
              </a:rPr>
              <a:t>                   Lead</a:t>
            </a:r>
            <a:endParaRPr lang="en-US" dirty="0">
              <a:latin typeface="Book Antiqua"/>
              <a:cs typeface="Book Antiqua"/>
            </a:endParaRPr>
          </a:p>
        </p:txBody>
      </p:sp>
      <p:pic>
        <p:nvPicPr>
          <p:cNvPr id="4" name="Picture 3" descr="105894-PbL.ep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30" b="11431"/>
          <a:stretch/>
        </p:blipFill>
        <p:spPr>
          <a:xfrm rot="16200000">
            <a:off x="3645247" y="683348"/>
            <a:ext cx="3168352" cy="36190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11760" y="5157192"/>
            <a:ext cx="63914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A little bit more </a:t>
            </a:r>
            <a:r>
              <a:rPr lang="en-US" dirty="0" err="1" smtClean="0"/>
              <a:t>Pb</a:t>
            </a:r>
            <a:r>
              <a:rPr lang="en-US" dirty="0" smtClean="0"/>
              <a:t> in adult feathers compared to Juvenile ones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No </a:t>
            </a:r>
            <a:r>
              <a:rPr lang="en-US" dirty="0" err="1" smtClean="0"/>
              <a:t>Pb</a:t>
            </a:r>
            <a:r>
              <a:rPr lang="en-US" dirty="0" smtClean="0"/>
              <a:t> found in Captivity (or anyway below detection limits)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97784" y="816670"/>
            <a:ext cx="723275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Book Antiqua"/>
                <a:cs typeface="Book Antiqua"/>
              </a:rPr>
              <a:t>Adult</a:t>
            </a:r>
            <a:endParaRPr lang="en-US" sz="1600" dirty="0">
              <a:latin typeface="Book Antiqua"/>
              <a:cs typeface="Book Antiqu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99992" y="805344"/>
            <a:ext cx="92805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Book Antiqua"/>
                <a:cs typeface="Book Antiqua"/>
              </a:rPr>
              <a:t>Juvenile</a:t>
            </a:r>
            <a:endParaRPr lang="en-US" sz="1600" dirty="0">
              <a:latin typeface="Book Antiqua"/>
              <a:cs typeface="Book Antiqua"/>
            </a:endParaRPr>
          </a:p>
        </p:txBody>
      </p:sp>
    </p:spTree>
    <p:extLst>
      <p:ext uri="{BB962C8B-B14F-4D97-AF65-F5344CB8AC3E}">
        <p14:creationId xmlns:p14="http://schemas.microsoft.com/office/powerpoint/2010/main" val="2785872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5872_Zn2-Zn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34" b="11946"/>
          <a:stretch/>
        </p:blipFill>
        <p:spPr>
          <a:xfrm rot="16200000">
            <a:off x="343508" y="745820"/>
            <a:ext cx="3240359" cy="3545840"/>
          </a:xfrm>
          <a:prstGeom prst="rect">
            <a:avLst/>
          </a:prstGeom>
        </p:spPr>
      </p:pic>
      <p:pic>
        <p:nvPicPr>
          <p:cNvPr id="3" name="Picture 2" descr="105894_Zn2-Zn.ep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68" b="9496"/>
          <a:stretch/>
        </p:blipFill>
        <p:spPr>
          <a:xfrm rot="16200000">
            <a:off x="4116448" y="634087"/>
            <a:ext cx="3252241" cy="3799840"/>
          </a:xfrm>
          <a:prstGeom prst="rect">
            <a:avLst/>
          </a:prstGeom>
        </p:spPr>
      </p:pic>
      <p:pic>
        <p:nvPicPr>
          <p:cNvPr id="4" name="Picture 3" descr="105913_Zn2-Zn.eps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50"/>
          <a:stretch/>
        </p:blipFill>
        <p:spPr>
          <a:xfrm rot="16200000">
            <a:off x="5396428" y="2879740"/>
            <a:ext cx="2605152" cy="4542040"/>
          </a:xfrm>
          <a:prstGeom prst="rect">
            <a:avLst/>
          </a:prstGeom>
        </p:spPr>
      </p:pic>
      <p:sp>
        <p:nvSpPr>
          <p:cNvPr id="5" name="Text Placeholder 1"/>
          <p:cNvSpPr txBox="1">
            <a:spLocks/>
          </p:cNvSpPr>
          <p:nvPr/>
        </p:nvSpPr>
        <p:spPr>
          <a:xfrm>
            <a:off x="3995936" y="55672"/>
            <a:ext cx="3816424" cy="783442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latin typeface="Book Antiqua"/>
                <a:cs typeface="Book Antiqua"/>
              </a:rPr>
              <a:t>XRF measurements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latin typeface="Book Antiqua"/>
                <a:cs typeface="Book Antiqua"/>
              </a:rPr>
              <a:t>                   Zinc</a:t>
            </a:r>
            <a:endParaRPr lang="en-US" dirty="0">
              <a:latin typeface="Book Antiqua"/>
              <a:cs typeface="Book Antiqu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00453" y="827718"/>
            <a:ext cx="723275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Book Antiqua"/>
                <a:cs typeface="Book Antiqua"/>
              </a:rPr>
              <a:t>Adult</a:t>
            </a:r>
            <a:endParaRPr lang="en-US" sz="1600" dirty="0">
              <a:latin typeface="Book Antiqua"/>
              <a:cs typeface="Book Antiqu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84101" y="826552"/>
            <a:ext cx="92805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Book Antiqua"/>
                <a:cs typeface="Book Antiqua"/>
              </a:rPr>
              <a:t>Juvenile</a:t>
            </a:r>
            <a:endParaRPr lang="en-US" sz="1600" dirty="0">
              <a:latin typeface="Book Antiqua"/>
              <a:cs typeface="Book Antiqu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11140" y="3922896"/>
            <a:ext cx="104387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Book Antiqua"/>
                <a:cs typeface="Book Antiqua"/>
              </a:rPr>
              <a:t>Captivity</a:t>
            </a:r>
            <a:endParaRPr lang="en-US" sz="1600" dirty="0">
              <a:latin typeface="Book Antiqua"/>
              <a:cs typeface="Book Antiqu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5536" y="4448160"/>
            <a:ext cx="38164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Book Antiqua"/>
                <a:cs typeface="Book Antiqua"/>
              </a:rPr>
              <a:t>Juvenile and “captivity” feathers show similar distribution of Zn; in adult ones Zn is less uniform and more particulate-like distributed</a:t>
            </a:r>
            <a:endParaRPr lang="en-US" dirty="0">
              <a:latin typeface="Book Antiqua"/>
              <a:cs typeface="Book Antiqua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973647" y="1195473"/>
            <a:ext cx="1080121" cy="432048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812243" y="4477780"/>
            <a:ext cx="930325" cy="216024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5595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5872_Zn2-Zn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34" b="11946"/>
          <a:stretch/>
        </p:blipFill>
        <p:spPr>
          <a:xfrm rot="16200000">
            <a:off x="343508" y="745820"/>
            <a:ext cx="3240359" cy="3545840"/>
          </a:xfrm>
          <a:prstGeom prst="rect">
            <a:avLst/>
          </a:prstGeom>
        </p:spPr>
      </p:pic>
      <p:pic>
        <p:nvPicPr>
          <p:cNvPr id="3" name="Picture 2" descr="105894_Zn2-Zn.ep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68" b="9496"/>
          <a:stretch/>
        </p:blipFill>
        <p:spPr>
          <a:xfrm rot="16200000">
            <a:off x="4116448" y="634087"/>
            <a:ext cx="3252241" cy="3799840"/>
          </a:xfrm>
          <a:prstGeom prst="rect">
            <a:avLst/>
          </a:prstGeom>
        </p:spPr>
      </p:pic>
      <p:pic>
        <p:nvPicPr>
          <p:cNvPr id="4" name="Picture 3" descr="105913_Zn2-Zn.eps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50"/>
          <a:stretch/>
        </p:blipFill>
        <p:spPr>
          <a:xfrm rot="16200000">
            <a:off x="5396428" y="2879740"/>
            <a:ext cx="2605152" cy="4542040"/>
          </a:xfrm>
          <a:prstGeom prst="rect">
            <a:avLst/>
          </a:prstGeom>
        </p:spPr>
      </p:pic>
      <p:sp>
        <p:nvSpPr>
          <p:cNvPr id="5" name="Text Placeholder 1"/>
          <p:cNvSpPr txBox="1">
            <a:spLocks/>
          </p:cNvSpPr>
          <p:nvPr/>
        </p:nvSpPr>
        <p:spPr>
          <a:xfrm>
            <a:off x="3995936" y="55672"/>
            <a:ext cx="3816424" cy="783442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latin typeface="Book Antiqua"/>
                <a:cs typeface="Book Antiqua"/>
              </a:rPr>
              <a:t>XRF measurements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latin typeface="Book Antiqua"/>
                <a:cs typeface="Book Antiqua"/>
              </a:rPr>
              <a:t>                   Zinc</a:t>
            </a:r>
            <a:endParaRPr lang="en-US" dirty="0">
              <a:latin typeface="Book Antiqua"/>
              <a:cs typeface="Book Antiqu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00453" y="827718"/>
            <a:ext cx="723275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Book Antiqua"/>
                <a:cs typeface="Book Antiqua"/>
              </a:rPr>
              <a:t>Adult</a:t>
            </a:r>
            <a:endParaRPr lang="en-US" sz="1600" dirty="0">
              <a:latin typeface="Book Antiqua"/>
              <a:cs typeface="Book Antiqu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84101" y="826552"/>
            <a:ext cx="92805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Book Antiqua"/>
                <a:cs typeface="Book Antiqua"/>
              </a:rPr>
              <a:t>Juvenile</a:t>
            </a:r>
            <a:endParaRPr lang="en-US" sz="1600" dirty="0">
              <a:latin typeface="Book Antiqua"/>
              <a:cs typeface="Book Antiqu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11140" y="3922896"/>
            <a:ext cx="104387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Book Antiqua"/>
                <a:cs typeface="Book Antiqua"/>
              </a:rPr>
              <a:t>Captivity</a:t>
            </a:r>
            <a:endParaRPr lang="en-US" sz="1600" dirty="0">
              <a:latin typeface="Book Antiqua"/>
              <a:cs typeface="Book Antiqu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5536" y="4448160"/>
            <a:ext cx="3816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Book Antiqua"/>
                <a:cs typeface="Book Antiqua"/>
              </a:rPr>
              <a:t>Bands of Zinc are interpreted as </a:t>
            </a:r>
          </a:p>
          <a:p>
            <a:r>
              <a:rPr lang="en-US" dirty="0" smtClean="0">
                <a:latin typeface="Book Antiqua"/>
                <a:cs typeface="Book Antiqua"/>
              </a:rPr>
              <a:t>growth bars. These are visible to the naked eye in some species, but not in swifts</a:t>
            </a:r>
            <a:r>
              <a:rPr lang="en-US" dirty="0" smtClean="0">
                <a:latin typeface="Book Antiqua"/>
                <a:cs typeface="Book Antiqua"/>
              </a:rPr>
              <a:t>.</a:t>
            </a:r>
            <a:endParaRPr lang="en-US" dirty="0" smtClean="0">
              <a:latin typeface="Book Antiqua"/>
              <a:cs typeface="Book Antiqua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973647" y="1195473"/>
            <a:ext cx="1080121" cy="432048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812243" y="4477780"/>
            <a:ext cx="930325" cy="216024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6579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1"/>
          <p:cNvSpPr txBox="1">
            <a:spLocks noChangeArrowheads="1"/>
          </p:cNvSpPr>
          <p:nvPr/>
        </p:nvSpPr>
        <p:spPr bwMode="auto">
          <a:xfrm flipH="1">
            <a:off x="251520" y="1124744"/>
            <a:ext cx="10906125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GB" altLang="it-IT" sz="1800" dirty="0" smtClean="0">
                <a:latin typeface="Book Antiqua" panose="02040602050305030304" pitchFamily="18" charset="0"/>
                <a:cs typeface="Arial" charset="0"/>
              </a:rPr>
              <a:t>Conclusions</a:t>
            </a:r>
          </a:p>
          <a:p>
            <a:endParaRPr lang="en-GB" altLang="it-IT" sz="1800" dirty="0" smtClean="0">
              <a:latin typeface="Book Antiqua" panose="02040602050305030304" pitchFamily="18" charset="0"/>
              <a:cs typeface="Arial" charset="0"/>
            </a:endParaRPr>
          </a:p>
          <a:p>
            <a:r>
              <a:rPr lang="en-GB" altLang="it-IT" sz="1800" dirty="0" smtClean="0">
                <a:latin typeface="Book Antiqua" panose="02040602050305030304" pitchFamily="18" charset="0"/>
                <a:cs typeface="Arial" charset="0"/>
              </a:rPr>
              <a:t>- </a:t>
            </a:r>
            <a:r>
              <a:rPr lang="en-GB" altLang="it-IT" sz="1800" dirty="0">
                <a:latin typeface="Book Antiqua" panose="02040602050305030304" pitchFamily="18" charset="0"/>
                <a:cs typeface="Arial" charset="0"/>
              </a:rPr>
              <a:t>No fine microstructural features were observed on the micron scale. </a:t>
            </a:r>
            <a:endParaRPr lang="en-GB" altLang="it-IT" sz="1800" dirty="0" smtClean="0">
              <a:latin typeface="Book Antiqua" panose="02040602050305030304" pitchFamily="18" charset="0"/>
              <a:cs typeface="Arial" charset="0"/>
            </a:endParaRPr>
          </a:p>
          <a:p>
            <a:r>
              <a:rPr lang="en-GB" altLang="it-IT" sz="1800" dirty="0" smtClean="0">
                <a:latin typeface="Book Antiqua" panose="02040602050305030304" pitchFamily="18" charset="0"/>
                <a:cs typeface="Arial" charset="0"/>
              </a:rPr>
              <a:t>Zinc </a:t>
            </a:r>
            <a:r>
              <a:rPr lang="en-GB" altLang="it-IT" sz="1800" dirty="0">
                <a:latin typeface="Book Antiqua" panose="02040602050305030304" pitchFamily="18" charset="0"/>
                <a:cs typeface="Arial" charset="0"/>
              </a:rPr>
              <a:t>shows banding on the mm scale, attributed to growth bars, </a:t>
            </a:r>
            <a:endParaRPr lang="en-GB" altLang="it-IT" sz="1800" dirty="0" smtClean="0">
              <a:latin typeface="Book Antiqua" panose="02040602050305030304" pitchFamily="18" charset="0"/>
              <a:cs typeface="Arial" charset="0"/>
            </a:endParaRPr>
          </a:p>
          <a:p>
            <a:r>
              <a:rPr lang="en-GB" altLang="it-IT" sz="1800" dirty="0" smtClean="0">
                <a:latin typeface="Book Antiqua" panose="02040602050305030304" pitchFamily="18" charset="0"/>
                <a:cs typeface="Arial" charset="0"/>
              </a:rPr>
              <a:t>which </a:t>
            </a:r>
            <a:r>
              <a:rPr lang="en-GB" altLang="it-IT" sz="1800" dirty="0">
                <a:latin typeface="Book Antiqua" panose="02040602050305030304" pitchFamily="18" charset="0"/>
                <a:cs typeface="Arial" charset="0"/>
              </a:rPr>
              <a:t>are not visible to the naked eye. </a:t>
            </a:r>
          </a:p>
          <a:p>
            <a:endParaRPr lang="en-GB" altLang="it-IT" sz="1800" dirty="0">
              <a:latin typeface="Book Antiqua" panose="02040602050305030304" pitchFamily="18" charset="0"/>
              <a:cs typeface="Arial" charset="0"/>
            </a:endParaRPr>
          </a:p>
          <a:p>
            <a:r>
              <a:rPr lang="en-GB" altLang="it-IT" sz="1800" dirty="0">
                <a:latin typeface="Book Antiqua" panose="02040602050305030304" pitchFamily="18" charset="0"/>
                <a:cs typeface="Arial" charset="0"/>
              </a:rPr>
              <a:t>- X-ray fluorescence is useful for non-destructive analysis of rare or </a:t>
            </a:r>
            <a:r>
              <a:rPr lang="en-GB" altLang="it-IT" sz="1800" dirty="0" smtClean="0">
                <a:latin typeface="Book Antiqua" panose="02040602050305030304" pitchFamily="18" charset="0"/>
                <a:cs typeface="Arial" charset="0"/>
              </a:rPr>
              <a:t>precious</a:t>
            </a:r>
          </a:p>
          <a:p>
            <a:r>
              <a:rPr lang="en-GB" altLang="it-IT" sz="1800" dirty="0" smtClean="0">
                <a:latin typeface="Book Antiqua" panose="02040602050305030304" pitchFamily="18" charset="0"/>
                <a:cs typeface="Arial" charset="0"/>
              </a:rPr>
              <a:t> </a:t>
            </a:r>
            <a:r>
              <a:rPr lang="en-GB" altLang="it-IT" sz="1800" dirty="0">
                <a:latin typeface="Book Antiqua" panose="02040602050305030304" pitchFamily="18" charset="0"/>
                <a:cs typeface="Arial" charset="0"/>
              </a:rPr>
              <a:t>samples, but not suitable for large scale routine analysis.</a:t>
            </a:r>
          </a:p>
          <a:p>
            <a:endParaRPr lang="en-GB" altLang="it-IT" sz="1800" dirty="0">
              <a:latin typeface="Book Antiqua" panose="02040602050305030304" pitchFamily="18" charset="0"/>
              <a:cs typeface="Arial" charset="0"/>
            </a:endParaRPr>
          </a:p>
          <a:p>
            <a:r>
              <a:rPr lang="en-GB" altLang="it-IT" sz="1800" dirty="0">
                <a:latin typeface="Book Antiqua" panose="02040602050305030304" pitchFamily="18" charset="0"/>
                <a:cs typeface="Arial" charset="0"/>
              </a:rPr>
              <a:t>- The feathers of birds raised in captivity on a diet mainly of crickets is </a:t>
            </a:r>
            <a:r>
              <a:rPr lang="en-GB" altLang="it-IT" sz="1800" dirty="0" smtClean="0">
                <a:latin typeface="Book Antiqua" panose="02040602050305030304" pitchFamily="18" charset="0"/>
                <a:cs typeface="Arial" charset="0"/>
              </a:rPr>
              <a:t>similar</a:t>
            </a:r>
          </a:p>
          <a:p>
            <a:r>
              <a:rPr lang="en-GB" altLang="it-IT" sz="1800" dirty="0" smtClean="0">
                <a:latin typeface="Book Antiqua" panose="02040602050305030304" pitchFamily="18" charset="0"/>
                <a:cs typeface="Arial" charset="0"/>
              </a:rPr>
              <a:t>in </a:t>
            </a:r>
            <a:r>
              <a:rPr lang="en-GB" altLang="it-IT" sz="1800" dirty="0">
                <a:latin typeface="Book Antiqua" panose="02040602050305030304" pitchFamily="18" charset="0"/>
                <a:cs typeface="Arial" charset="0"/>
              </a:rPr>
              <a:t>chemical composition to that of birds in their natural habitat. The main </a:t>
            </a:r>
            <a:endParaRPr lang="en-GB" altLang="it-IT" sz="1800" dirty="0" smtClean="0">
              <a:latin typeface="Book Antiqua" panose="02040602050305030304" pitchFamily="18" charset="0"/>
              <a:cs typeface="Arial" charset="0"/>
            </a:endParaRPr>
          </a:p>
          <a:p>
            <a:r>
              <a:rPr lang="en-GB" altLang="it-IT" sz="1800" dirty="0" smtClean="0">
                <a:latin typeface="Book Antiqua" panose="02040602050305030304" pitchFamily="18" charset="0"/>
                <a:cs typeface="Arial" charset="0"/>
              </a:rPr>
              <a:t>differences </a:t>
            </a:r>
            <a:r>
              <a:rPr lang="en-GB" altLang="it-IT" sz="1800" dirty="0">
                <a:latin typeface="Book Antiqua" panose="02040602050305030304" pitchFamily="18" charset="0"/>
                <a:cs typeface="Arial" charset="0"/>
              </a:rPr>
              <a:t>are in elements arriving from the environment after growth, </a:t>
            </a:r>
            <a:endParaRPr lang="en-GB" altLang="it-IT" sz="1800" dirty="0" smtClean="0">
              <a:latin typeface="Book Antiqua" panose="02040602050305030304" pitchFamily="18" charset="0"/>
              <a:cs typeface="Arial" charset="0"/>
            </a:endParaRPr>
          </a:p>
          <a:p>
            <a:r>
              <a:rPr lang="en-GB" altLang="it-IT" sz="1800" dirty="0" smtClean="0">
                <a:latin typeface="Book Antiqua" panose="02040602050305030304" pitchFamily="18" charset="0"/>
                <a:cs typeface="Arial" charset="0"/>
              </a:rPr>
              <a:t>rather </a:t>
            </a:r>
            <a:r>
              <a:rPr lang="en-GB" altLang="it-IT" sz="1800" dirty="0">
                <a:latin typeface="Book Antiqua" panose="02040602050305030304" pitchFamily="18" charset="0"/>
                <a:cs typeface="Arial" charset="0"/>
              </a:rPr>
              <a:t>than during growth.</a:t>
            </a:r>
            <a:endParaRPr lang="it-IT" altLang="it-IT" sz="1800" dirty="0">
              <a:latin typeface="Book Antiqua" panose="02040602050305030304" pitchFamily="18" charset="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5536" y="5517232"/>
            <a:ext cx="81916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>
                <a:latin typeface="Book Antiqua" panose="02040602050305030304" pitchFamily="18" charset="0"/>
              </a:rPr>
              <a:t>Liberi</a:t>
            </a:r>
            <a:r>
              <a:rPr lang="en-GB" dirty="0" smtClean="0">
                <a:latin typeface="Book Antiqua" panose="02040602050305030304" pitchFamily="18" charset="0"/>
              </a:rPr>
              <a:t> di </a:t>
            </a:r>
            <a:r>
              <a:rPr lang="en-GB" dirty="0" err="1" smtClean="0">
                <a:latin typeface="Book Antiqua" panose="02040602050305030304" pitchFamily="18" charset="0"/>
              </a:rPr>
              <a:t>Volare</a:t>
            </a:r>
            <a:r>
              <a:rPr lang="en-GB" dirty="0" smtClean="0">
                <a:latin typeface="Book Antiqua" panose="02040602050305030304" pitchFamily="18" charset="0"/>
              </a:rPr>
              <a:t> thanks the Anglo Italian Society for the Protection of Animals </a:t>
            </a:r>
          </a:p>
          <a:p>
            <a:r>
              <a:rPr lang="en-GB" dirty="0" smtClean="0">
                <a:latin typeface="Book Antiqua" panose="02040602050305030304" pitchFamily="18" charset="0"/>
              </a:rPr>
              <a:t>(AISPA) for support.</a:t>
            </a:r>
            <a:endParaRPr lang="it-IT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39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332656"/>
            <a:ext cx="77768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Book Antiqua" panose="02040602050305030304" pitchFamily="18" charset="0"/>
              </a:rPr>
              <a:t>2020: 6</a:t>
            </a:r>
            <a:r>
              <a:rPr lang="en-GB" sz="1600" baseline="30000" dirty="0" smtClean="0">
                <a:latin typeface="Book Antiqua" panose="02040602050305030304" pitchFamily="18" charset="0"/>
              </a:rPr>
              <a:t>th</a:t>
            </a:r>
            <a:r>
              <a:rPr lang="en-GB" sz="1600" dirty="0" smtClean="0">
                <a:latin typeface="Book Antiqua" panose="02040602050305030304" pitchFamily="18" charset="0"/>
              </a:rPr>
              <a:t> International Swift Conference: Trieste, Italy, the ideal location!</a:t>
            </a:r>
            <a:endParaRPr lang="it-IT" sz="1600" dirty="0">
              <a:latin typeface="Book Antiqua" panose="0204060205030503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96136" y="5661248"/>
            <a:ext cx="27943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latin typeface="Book Antiqua" panose="02040602050305030304" pitchFamily="18" charset="0"/>
              </a:rPr>
              <a:t>* In 2020, Trieste will be </a:t>
            </a:r>
          </a:p>
          <a:p>
            <a:r>
              <a:rPr lang="en-GB" b="1" dirty="0" smtClean="0">
                <a:latin typeface="Book Antiqua" panose="02040602050305030304" pitchFamily="18" charset="0"/>
              </a:rPr>
              <a:t>the City of Science.*</a:t>
            </a:r>
            <a:endParaRPr lang="it-IT" b="1" dirty="0">
              <a:latin typeface="Book Antiqua" panose="02040602050305030304" pitchFamily="18" charset="0"/>
            </a:endParaRPr>
          </a:p>
        </p:txBody>
      </p:sp>
      <p:pic>
        <p:nvPicPr>
          <p:cNvPr id="1026" name="Picture 2" descr="La Sinagoga - Triest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45301"/>
            <a:ext cx="3402710" cy="2273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07504" y="3318664"/>
            <a:ext cx="4392488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latin typeface="Book Antiqua" panose="02040602050305030304" pitchFamily="18" charset="0"/>
              </a:rPr>
              <a:t>"…is </a:t>
            </a:r>
            <a:r>
              <a:rPr lang="en-US" sz="1400" b="1" dirty="0" err="1">
                <a:latin typeface="Book Antiqua" panose="02040602050305030304" pitchFamily="18" charset="0"/>
              </a:rPr>
              <a:t>recognised</a:t>
            </a:r>
            <a:r>
              <a:rPr lang="en-US" sz="1400" b="1" dirty="0">
                <a:latin typeface="Book Antiqua" panose="02040602050305030304" pitchFamily="18" charset="0"/>
              </a:rPr>
              <a:t> as one of the largest and most </a:t>
            </a:r>
            <a:endParaRPr lang="en-US" sz="1400" b="1" dirty="0" smtClean="0">
              <a:latin typeface="Book Antiqua" panose="02040602050305030304" pitchFamily="18" charset="0"/>
            </a:endParaRPr>
          </a:p>
          <a:p>
            <a:r>
              <a:rPr lang="en-US" sz="1400" b="1" dirty="0" smtClean="0">
                <a:latin typeface="Book Antiqua" panose="02040602050305030304" pitchFamily="18" charset="0"/>
              </a:rPr>
              <a:t>important places  of </a:t>
            </a:r>
            <a:r>
              <a:rPr lang="en-US" sz="1400" b="1" dirty="0">
                <a:latin typeface="Book Antiqua" panose="02040602050305030304" pitchFamily="18" charset="0"/>
              </a:rPr>
              <a:t>worship </a:t>
            </a:r>
            <a:r>
              <a:rPr lang="en-US" sz="1400" b="1" dirty="0" smtClean="0">
                <a:latin typeface="Book Antiqua" panose="02040602050305030304" pitchFamily="18" charset="0"/>
              </a:rPr>
              <a:t>for Jews in Europe."</a:t>
            </a:r>
          </a:p>
          <a:p>
            <a:r>
              <a:rPr lang="en-US" sz="1000" dirty="0">
                <a:latin typeface="Book Antiqua" panose="02040602050305030304" pitchFamily="18" charset="0"/>
              </a:rPr>
              <a:t>By </a:t>
            </a:r>
            <a:r>
              <a:rPr lang="en-US" sz="1000" dirty="0" err="1">
                <a:latin typeface="Book Antiqua" panose="02040602050305030304" pitchFamily="18" charset="0"/>
              </a:rPr>
              <a:t>Zacqary</a:t>
            </a:r>
            <a:r>
              <a:rPr lang="en-US" sz="1000" dirty="0">
                <a:latin typeface="Book Antiqua" panose="02040602050305030304" pitchFamily="18" charset="0"/>
              </a:rPr>
              <a:t> Adam </a:t>
            </a:r>
            <a:r>
              <a:rPr lang="en-US" sz="1000" dirty="0" err="1">
                <a:latin typeface="Book Antiqua" panose="02040602050305030304" pitchFamily="18" charset="0"/>
              </a:rPr>
              <a:t>Xeper</a:t>
            </a:r>
            <a:r>
              <a:rPr lang="en-US" sz="1000" dirty="0">
                <a:latin typeface="Book Antiqua" panose="02040602050305030304" pitchFamily="18" charset="0"/>
              </a:rPr>
              <a:t> - Own work, CC BY-SA 4.0, </a:t>
            </a:r>
            <a:r>
              <a:rPr lang="en-US" sz="1000" dirty="0">
                <a:latin typeface="Book Antiqua" panose="02040602050305030304" pitchFamily="18" charset="0"/>
                <a:hlinkClick r:id="rId3"/>
              </a:rPr>
              <a:t>https://commons.wikimedia.org/w/index.php?curid=35002115</a:t>
            </a:r>
            <a:endParaRPr lang="en-US" sz="1000" dirty="0">
              <a:latin typeface="Book Antiqua" panose="02040602050305030304" pitchFamily="18" charset="0"/>
            </a:endParaRPr>
          </a:p>
          <a:p>
            <a:endParaRPr lang="it-IT" sz="1400" b="1" dirty="0">
              <a:latin typeface="Book Antiqua" panose="02040602050305030304" pitchFamily="18" charset="0"/>
            </a:endParaRPr>
          </a:p>
        </p:txBody>
      </p:sp>
      <p:pic>
        <p:nvPicPr>
          <p:cNvPr id="1028" name="Picture 4" descr="https://upload.wikimedia.org/wikipedia/commons/thumb/c/c9/Trieste_Serb-orthodox_church_of_San-Spiridione3.jpg/220px-Trieste_Serb-orthodox_church_of_San-Spiridione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509120"/>
            <a:ext cx="2095500" cy="1571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upload.wikimedia.org/wikipedia/commons/d/d0/San_Giusto_0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4109" y="2051098"/>
            <a:ext cx="3586363" cy="2762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496171" y="5589240"/>
            <a:ext cx="18598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latin typeface="Book Antiqua" panose="02040602050305030304" pitchFamily="18" charset="0"/>
              </a:rPr>
              <a:t>St. </a:t>
            </a:r>
            <a:r>
              <a:rPr lang="en-GB" sz="1400" dirty="0" err="1" smtClean="0">
                <a:latin typeface="Book Antiqua" panose="02040602050305030304" pitchFamily="18" charset="0"/>
              </a:rPr>
              <a:t>Spyridion</a:t>
            </a:r>
            <a:r>
              <a:rPr lang="en-GB" sz="1400" dirty="0" smtClean="0">
                <a:latin typeface="Book Antiqua" panose="02040602050305030304" pitchFamily="18" charset="0"/>
              </a:rPr>
              <a:t> Serbian</a:t>
            </a:r>
          </a:p>
          <a:p>
            <a:r>
              <a:rPr lang="en-GB" sz="1400" dirty="0" smtClean="0">
                <a:latin typeface="Book Antiqua" panose="02040602050305030304" pitchFamily="18" charset="0"/>
              </a:rPr>
              <a:t>Orthodox church.</a:t>
            </a:r>
            <a:endParaRPr lang="it-IT" sz="1400" dirty="0">
              <a:latin typeface="Book Antiqua" panose="0204060205030503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17858" y="4869160"/>
            <a:ext cx="2518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Book Antiqua" panose="02040602050305030304" pitchFamily="18" charset="0"/>
              </a:rPr>
              <a:t>St. Justus cathedral, </a:t>
            </a:r>
          </a:p>
          <a:p>
            <a:r>
              <a:rPr lang="en-GB" sz="1600" dirty="0" smtClean="0">
                <a:latin typeface="Book Antiqua" panose="02040602050305030304" pitchFamily="18" charset="0"/>
              </a:rPr>
              <a:t>next to the Roman forum.</a:t>
            </a:r>
            <a:endParaRPr lang="it-IT" sz="1600" dirty="0">
              <a:latin typeface="Book Antiqua" panose="0204060205030503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67944" y="1156102"/>
            <a:ext cx="50674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atin typeface="Book Antiqua" panose="02040602050305030304" pitchFamily="18" charset="0"/>
              </a:rPr>
              <a:t>Trieste, also a cultural and linguistic cross-road.</a:t>
            </a:r>
            <a:endParaRPr lang="it-IT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2367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6644" y="4565446"/>
            <a:ext cx="4413388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Book Antiqua" panose="02040602050305030304" pitchFamily="18" charset="0"/>
              </a:rPr>
              <a:t>Indications of support from representatives of:</a:t>
            </a:r>
            <a:endParaRPr lang="en-GB" sz="1600" dirty="0">
              <a:latin typeface="Book Antiqua" panose="02040602050305030304" pitchFamily="18" charset="0"/>
            </a:endParaRPr>
          </a:p>
          <a:p>
            <a:r>
              <a:rPr lang="en-GB" sz="1600" dirty="0" smtClean="0">
                <a:latin typeface="Book Antiqua" panose="02040602050305030304" pitchFamily="18" charset="0"/>
              </a:rPr>
              <a:t>- the City of Trieste</a:t>
            </a:r>
          </a:p>
          <a:p>
            <a:r>
              <a:rPr lang="en-GB" sz="1600" dirty="0" smtClean="0">
                <a:latin typeface="Book Antiqua" panose="02040602050305030304" pitchFamily="18" charset="0"/>
              </a:rPr>
              <a:t>- the Region of Friuli </a:t>
            </a:r>
            <a:r>
              <a:rPr lang="en-GB" sz="1600" dirty="0" err="1" smtClean="0">
                <a:latin typeface="Book Antiqua" panose="02040602050305030304" pitchFamily="18" charset="0"/>
              </a:rPr>
              <a:t>Venezia</a:t>
            </a:r>
            <a:r>
              <a:rPr lang="en-GB" sz="1600" dirty="0" smtClean="0">
                <a:latin typeface="Book Antiqua" panose="02040602050305030304" pitchFamily="18" charset="0"/>
              </a:rPr>
              <a:t> Giulia</a:t>
            </a:r>
          </a:p>
          <a:p>
            <a:r>
              <a:rPr lang="en-GB" sz="1600" dirty="0" smtClean="0">
                <a:latin typeface="Book Antiqua" panose="02040602050305030304" pitchFamily="18" charset="0"/>
              </a:rPr>
              <a:t>- </a:t>
            </a:r>
            <a:r>
              <a:rPr lang="en-GB" sz="1600" dirty="0" err="1" smtClean="0">
                <a:latin typeface="Book Antiqua" panose="02040602050305030304" pitchFamily="18" charset="0"/>
              </a:rPr>
              <a:t>Gruppo</a:t>
            </a:r>
            <a:r>
              <a:rPr lang="en-GB" sz="1600" dirty="0" smtClean="0">
                <a:latin typeface="Book Antiqua" panose="02040602050305030304" pitchFamily="18" charset="0"/>
              </a:rPr>
              <a:t> </a:t>
            </a:r>
            <a:r>
              <a:rPr lang="en-GB" sz="1600" dirty="0" err="1" smtClean="0">
                <a:latin typeface="Book Antiqua" panose="02040602050305030304" pitchFamily="18" charset="0"/>
              </a:rPr>
              <a:t>Rondoni</a:t>
            </a:r>
            <a:r>
              <a:rPr lang="en-GB" sz="1600" dirty="0" smtClean="0">
                <a:latin typeface="Book Antiqua" panose="02040602050305030304" pitchFamily="18" charset="0"/>
              </a:rPr>
              <a:t> Italia</a:t>
            </a:r>
          </a:p>
          <a:p>
            <a:r>
              <a:rPr lang="en-GB" sz="1600" dirty="0" smtClean="0">
                <a:latin typeface="Book Antiqua" panose="02040602050305030304" pitchFamily="18" charset="0"/>
              </a:rPr>
              <a:t>- FVG Veterinary Association</a:t>
            </a:r>
          </a:p>
          <a:p>
            <a:r>
              <a:rPr lang="en-GB" sz="1600" dirty="0" smtClean="0">
                <a:latin typeface="Book Antiqua" panose="02040602050305030304" pitchFamily="18" charset="0"/>
              </a:rPr>
              <a:t>- University of Udine</a:t>
            </a:r>
          </a:p>
          <a:p>
            <a:r>
              <a:rPr lang="en-GB" sz="1600" dirty="0" smtClean="0">
                <a:latin typeface="Book Antiqua" panose="02040602050305030304" pitchFamily="18" charset="0"/>
              </a:rPr>
              <a:t>- etc.</a:t>
            </a:r>
            <a:endParaRPr lang="it-IT" sz="1600" dirty="0">
              <a:latin typeface="Book Antiqua" panose="0204060205030503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908720"/>
            <a:ext cx="8106706" cy="3293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Book Antiqua" panose="02040602050305030304" pitchFamily="18" charset="0"/>
              </a:rPr>
              <a:t>Costs.</a:t>
            </a:r>
          </a:p>
          <a:p>
            <a:r>
              <a:rPr lang="en-GB" sz="1600" dirty="0" smtClean="0">
                <a:latin typeface="Book Antiqua" panose="02040602050305030304" pitchFamily="18" charset="0"/>
              </a:rPr>
              <a:t>Accommodation: there are many small hotels and B&amp;Bs in the zone where we</a:t>
            </a:r>
          </a:p>
          <a:p>
            <a:r>
              <a:rPr lang="en-GB" sz="1600" dirty="0" smtClean="0">
                <a:latin typeface="Book Antiqua" panose="02040602050305030304" pitchFamily="18" charset="0"/>
              </a:rPr>
              <a:t>intend to hold the event. Booking.com offers: </a:t>
            </a:r>
          </a:p>
          <a:p>
            <a:r>
              <a:rPr lang="en-GB" sz="1600" dirty="0" smtClean="0">
                <a:latin typeface="Book Antiqua" panose="02040602050305030304" pitchFamily="18" charset="0"/>
              </a:rPr>
              <a:t>25 properties, &lt;50 Euro; 102 properties, 50-100 Euros in City centre.</a:t>
            </a:r>
          </a:p>
          <a:p>
            <a:endParaRPr lang="en-GB" sz="1600" dirty="0" smtClean="0">
              <a:latin typeface="Book Antiqua" panose="02040602050305030304" pitchFamily="18" charset="0"/>
            </a:endParaRPr>
          </a:p>
          <a:p>
            <a:r>
              <a:rPr lang="en-GB" sz="1600" dirty="0" smtClean="0">
                <a:latin typeface="Book Antiqua" panose="02040602050305030304" pitchFamily="18" charset="0"/>
              </a:rPr>
              <a:t>Meals: a wide range of </a:t>
            </a:r>
            <a:r>
              <a:rPr lang="en-GB" sz="1600" dirty="0" err="1" smtClean="0">
                <a:latin typeface="Book Antiqua" panose="02040602050305030304" pitchFamily="18" charset="0"/>
              </a:rPr>
              <a:t>trattorie</a:t>
            </a:r>
            <a:r>
              <a:rPr lang="en-GB" sz="1600" dirty="0" smtClean="0">
                <a:latin typeface="Book Antiqua" panose="02040602050305030304" pitchFamily="18" charset="0"/>
              </a:rPr>
              <a:t>, </a:t>
            </a:r>
            <a:r>
              <a:rPr lang="en-GB" sz="1600" dirty="0" err="1" smtClean="0">
                <a:latin typeface="Book Antiqua" panose="02040602050305030304" pitchFamily="18" charset="0"/>
              </a:rPr>
              <a:t>pizzerie</a:t>
            </a:r>
            <a:r>
              <a:rPr lang="en-GB" sz="1600" dirty="0" smtClean="0">
                <a:latin typeface="Book Antiqua" panose="02040602050305030304" pitchFamily="18" charset="0"/>
              </a:rPr>
              <a:t> and restaurants provide typical </a:t>
            </a:r>
            <a:r>
              <a:rPr lang="en-GB" sz="1600" dirty="0" err="1" smtClean="0">
                <a:latin typeface="Book Antiqua" panose="02040602050305030304" pitchFamily="18" charset="0"/>
              </a:rPr>
              <a:t>Triestine</a:t>
            </a:r>
            <a:r>
              <a:rPr lang="en-GB" sz="1600" dirty="0" smtClean="0">
                <a:latin typeface="Book Antiqua" panose="02040602050305030304" pitchFamily="18" charset="0"/>
              </a:rPr>
              <a:t>,</a:t>
            </a:r>
          </a:p>
          <a:p>
            <a:r>
              <a:rPr lang="en-GB" sz="1600" dirty="0" smtClean="0">
                <a:latin typeface="Book Antiqua" panose="02040602050305030304" pitchFamily="18" charset="0"/>
              </a:rPr>
              <a:t>Italian, seafood and other styles of food, at moderate prices. </a:t>
            </a:r>
            <a:r>
              <a:rPr lang="en-GB" sz="1600" dirty="0">
                <a:latin typeface="Book Antiqua" panose="02040602050305030304" pitchFamily="18" charset="0"/>
              </a:rPr>
              <a:t>T</a:t>
            </a:r>
            <a:r>
              <a:rPr lang="en-GB" sz="1600" dirty="0" smtClean="0">
                <a:latin typeface="Book Antiqua" panose="02040602050305030304" pitchFamily="18" charset="0"/>
              </a:rPr>
              <a:t>hree-course meals</a:t>
            </a:r>
          </a:p>
          <a:p>
            <a:r>
              <a:rPr lang="en-GB" sz="1600" dirty="0" smtClean="0">
                <a:latin typeface="Book Antiqua" panose="02040602050305030304" pitchFamily="18" charset="0"/>
              </a:rPr>
              <a:t>with drinks can be found for about 25 to 30 Euros; pizza is much less.</a:t>
            </a:r>
          </a:p>
          <a:p>
            <a:endParaRPr lang="en-GB" sz="1600" dirty="0">
              <a:latin typeface="Book Antiqua" panose="02040602050305030304" pitchFamily="18" charset="0"/>
            </a:endParaRPr>
          </a:p>
          <a:p>
            <a:r>
              <a:rPr lang="en-GB" sz="1600" dirty="0" smtClean="0">
                <a:latin typeface="Book Antiqua" panose="02040602050305030304" pitchFamily="18" charset="0"/>
              </a:rPr>
              <a:t>Transport: </a:t>
            </a:r>
            <a:r>
              <a:rPr lang="en-GB" sz="1600" b="1" dirty="0" smtClean="0">
                <a:latin typeface="Book Antiqua" panose="02040602050305030304" pitchFamily="18" charset="0"/>
              </a:rPr>
              <a:t>many low cost flights to Venice (2 hours by train). </a:t>
            </a:r>
            <a:r>
              <a:rPr lang="en-GB" sz="1600" dirty="0" smtClean="0">
                <a:latin typeface="Book Antiqua" panose="02040602050305030304" pitchFamily="18" charset="0"/>
              </a:rPr>
              <a:t>Some low cost to Trieste</a:t>
            </a:r>
          </a:p>
          <a:p>
            <a:r>
              <a:rPr lang="en-GB" sz="1600" dirty="0" smtClean="0">
                <a:latin typeface="Book Antiqua" panose="02040602050305030304" pitchFamily="18" charset="0"/>
              </a:rPr>
              <a:t>airport, plus Alitalia and Lufthansa flights</a:t>
            </a:r>
            <a:r>
              <a:rPr lang="en-GB" sz="1600" dirty="0" smtClean="0">
                <a:latin typeface="Book Antiqua" panose="02040602050305030304" pitchFamily="18" charset="0"/>
              </a:rPr>
              <a:t>.</a:t>
            </a:r>
          </a:p>
          <a:p>
            <a:endParaRPr lang="en-GB" sz="1600" dirty="0">
              <a:latin typeface="Book Antiqua" panose="02040602050305030304" pitchFamily="18" charset="0"/>
            </a:endParaRPr>
          </a:p>
          <a:p>
            <a:r>
              <a:rPr lang="en-GB" sz="1600" dirty="0">
                <a:latin typeface="Book Antiqua" panose="02040602050305030304" pitchFamily="18" charset="0"/>
              </a:rPr>
              <a:t>Conference fee: same as for the present conference. We will actively seek sponsorship</a:t>
            </a:r>
            <a:r>
              <a:rPr lang="en-GB" sz="1600" dirty="0" smtClean="0">
                <a:latin typeface="Book Antiqua" panose="02040602050305030304" pitchFamily="18" charset="0"/>
              </a:rPr>
              <a:t>.</a:t>
            </a:r>
            <a:endParaRPr lang="en-GB" sz="1600" dirty="0">
              <a:latin typeface="Book Antiqua" panose="0204060205030503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504" y="332656"/>
            <a:ext cx="77768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Book Antiqua" panose="02040602050305030304" pitchFamily="18" charset="0"/>
              </a:rPr>
              <a:t>2020: 6</a:t>
            </a:r>
            <a:r>
              <a:rPr lang="en-GB" sz="1600" baseline="30000" dirty="0" smtClean="0">
                <a:latin typeface="Book Antiqua" panose="02040602050305030304" pitchFamily="18" charset="0"/>
              </a:rPr>
              <a:t>th</a:t>
            </a:r>
            <a:r>
              <a:rPr lang="en-GB" sz="1600" dirty="0" smtClean="0">
                <a:latin typeface="Book Antiqua" panose="02040602050305030304" pitchFamily="18" charset="0"/>
              </a:rPr>
              <a:t> International Swift Conference: Trieste, Italy, the ideal location!</a:t>
            </a:r>
            <a:endParaRPr lang="it-IT" sz="16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2978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4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63850</TotalTime>
  <Words>1175</Words>
  <Application>Microsoft Office PowerPoint</Application>
  <PresentationFormat>On-screen Show (4:3)</PresentationFormat>
  <Paragraphs>141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 Prince</dc:creator>
  <cp:lastModifiedBy>Kevin Prince</cp:lastModifiedBy>
  <cp:revision>489</cp:revision>
  <cp:lastPrinted>2018-03-11T06:58:54Z</cp:lastPrinted>
  <dcterms:created xsi:type="dcterms:W3CDTF">2014-02-03T15:35:20Z</dcterms:created>
  <dcterms:modified xsi:type="dcterms:W3CDTF">2018-03-14T19:25:55Z</dcterms:modified>
</cp:coreProperties>
</file>