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vml" ContentType="application/vnd.openxmlformats-officedocument.vmlDrawing"/>
  <Default Extension="AVI" ContentType="video/avi"/>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29"/>
  </p:notesMasterIdLst>
  <p:sldIdLst>
    <p:sldId id="256" r:id="rId2"/>
    <p:sldId id="286" r:id="rId3"/>
    <p:sldId id="258" r:id="rId4"/>
    <p:sldId id="314" r:id="rId5"/>
    <p:sldId id="290" r:id="rId6"/>
    <p:sldId id="291" r:id="rId7"/>
    <p:sldId id="270" r:id="rId8"/>
    <p:sldId id="266" r:id="rId9"/>
    <p:sldId id="260" r:id="rId10"/>
    <p:sldId id="263" r:id="rId11"/>
    <p:sldId id="315" r:id="rId12"/>
    <p:sldId id="264" r:id="rId13"/>
    <p:sldId id="275" r:id="rId14"/>
    <p:sldId id="276" r:id="rId15"/>
    <p:sldId id="282" r:id="rId16"/>
    <p:sldId id="304" r:id="rId17"/>
    <p:sldId id="316" r:id="rId18"/>
    <p:sldId id="287" r:id="rId19"/>
    <p:sldId id="308" r:id="rId20"/>
    <p:sldId id="309" r:id="rId21"/>
    <p:sldId id="288" r:id="rId22"/>
    <p:sldId id="292" r:id="rId23"/>
    <p:sldId id="300" r:id="rId24"/>
    <p:sldId id="301" r:id="rId25"/>
    <p:sldId id="284" r:id="rId26"/>
    <p:sldId id="265" r:id="rId27"/>
    <p:sldId id="31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38"/>
    <p:restoredTop sz="88415"/>
  </p:normalViewPr>
  <p:slideViewPr>
    <p:cSldViewPr snapToGrid="0" snapToObjects="1">
      <p:cViewPr>
        <p:scale>
          <a:sx n="90" d="100"/>
          <a:sy n="90" d="100"/>
        </p:scale>
        <p:origin x="216" y="76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38100">
          <a:solidFill>
            <a:schemeClr val="bg2">
              <a:lumMod val="60000"/>
              <a:lumOff val="40000"/>
            </a:schemeClr>
          </a:solidFill>
        </a:ln>
        <a:scene3d>
          <a:camera prst="orthographicFront"/>
          <a:lightRig rig="threePt" dir="t"/>
        </a:scene3d>
        <a:sp3d>
          <a:contourClr>
            <a:srgbClr val="000000"/>
          </a:contourClr>
        </a:sp3d>
      </c:spPr>
    </c:sideWall>
    <c:backWall>
      <c:thickness val="0"/>
      <c:spPr>
        <a:solidFill>
          <a:srgbClr val="002060"/>
        </a:solidFill>
        <a:ln w="38100">
          <a:solidFill>
            <a:schemeClr val="bg2">
              <a:lumMod val="60000"/>
              <a:lumOff val="40000"/>
            </a:schemeClr>
          </a:solidFill>
        </a:ln>
      </c:spPr>
    </c:backWall>
    <c:plotArea>
      <c:layout>
        <c:manualLayout>
          <c:layoutTarget val="inner"/>
          <c:xMode val="edge"/>
          <c:yMode val="edge"/>
          <c:x val="6.1468979131416274E-2"/>
          <c:y val="5.4440563725490186E-2"/>
          <c:w val="0.92241426959954853"/>
          <c:h val="0.91705841503267971"/>
        </c:manualLayout>
      </c:layout>
      <c:bar3DChart>
        <c:barDir val="col"/>
        <c:grouping val="stacked"/>
        <c:varyColors val="0"/>
        <c:ser>
          <c:idx val="0"/>
          <c:order val="0"/>
          <c:tx>
            <c:strRef>
              <c:f>Sheet1!$B$1</c:f>
              <c:strCache>
                <c:ptCount val="1"/>
                <c:pt idx="0">
                  <c:v>Series 1</c:v>
                </c:pt>
              </c:strCache>
            </c:strRef>
          </c:tx>
          <c:spPr>
            <a:solidFill>
              <a:srgbClr val="FF0000"/>
            </a:solidFill>
            <a:ln>
              <a:solidFill>
                <a:srgbClr val="FFFF00"/>
              </a:solidFill>
            </a:ln>
          </c:spPr>
          <c:invertIfNegative val="0"/>
          <c:cat>
            <c:strRef>
              <c:f>Sheet1!$A$2:$A$20</c:f>
              <c:strCache>
                <c:ptCount val="4"/>
                <c:pt idx="0">
                  <c:v>Category 1</c:v>
                </c:pt>
                <c:pt idx="1">
                  <c:v>Category 2</c:v>
                </c:pt>
                <c:pt idx="2">
                  <c:v>Category 3</c:v>
                </c:pt>
                <c:pt idx="3">
                  <c:v>Category 4</c:v>
                </c:pt>
              </c:strCache>
            </c:strRef>
          </c:cat>
          <c:val>
            <c:numRef>
              <c:f>Sheet1!$B$2:$B$20</c:f>
              <c:numCache>
                <c:formatCode>General</c:formatCode>
                <c:ptCount val="19"/>
                <c:pt idx="0">
                  <c:v>0</c:v>
                </c:pt>
                <c:pt idx="1">
                  <c:v>1</c:v>
                </c:pt>
                <c:pt idx="2">
                  <c:v>1</c:v>
                </c:pt>
                <c:pt idx="3">
                  <c:v>2</c:v>
                </c:pt>
                <c:pt idx="4">
                  <c:v>3</c:v>
                </c:pt>
                <c:pt idx="5">
                  <c:v>1</c:v>
                </c:pt>
                <c:pt idx="6">
                  <c:v>2</c:v>
                </c:pt>
                <c:pt idx="7">
                  <c:v>3</c:v>
                </c:pt>
                <c:pt idx="8">
                  <c:v>3</c:v>
                </c:pt>
                <c:pt idx="9">
                  <c:v>4</c:v>
                </c:pt>
                <c:pt idx="10">
                  <c:v>4</c:v>
                </c:pt>
                <c:pt idx="11">
                  <c:v>3</c:v>
                </c:pt>
                <c:pt idx="12">
                  <c:v>2</c:v>
                </c:pt>
                <c:pt idx="13">
                  <c:v>0</c:v>
                </c:pt>
                <c:pt idx="14">
                  <c:v>0</c:v>
                </c:pt>
                <c:pt idx="15">
                  <c:v>2</c:v>
                </c:pt>
                <c:pt idx="16">
                  <c:v>1</c:v>
                </c:pt>
                <c:pt idx="17">
                  <c:v>1</c:v>
                </c:pt>
                <c:pt idx="18">
                  <c:v>0</c:v>
                </c:pt>
              </c:numCache>
            </c:numRef>
          </c:val>
        </c:ser>
        <c:ser>
          <c:idx val="1"/>
          <c:order val="1"/>
          <c:tx>
            <c:strRef>
              <c:f>Sheet1!$C$1</c:f>
              <c:strCache>
                <c:ptCount val="1"/>
                <c:pt idx="0">
                  <c:v>Series 2</c:v>
                </c:pt>
              </c:strCache>
            </c:strRef>
          </c:tx>
          <c:invertIfNegative val="0"/>
          <c:cat>
            <c:strRef>
              <c:f>Sheet1!$A$2:$A$20</c:f>
              <c:strCache>
                <c:ptCount val="4"/>
                <c:pt idx="0">
                  <c:v>Category 1</c:v>
                </c:pt>
                <c:pt idx="1">
                  <c:v>Category 2</c:v>
                </c:pt>
                <c:pt idx="2">
                  <c:v>Category 3</c:v>
                </c:pt>
                <c:pt idx="3">
                  <c:v>Category 4</c:v>
                </c:pt>
              </c:strCache>
            </c:strRef>
          </c:cat>
          <c:val>
            <c:numRef>
              <c:f>Sheet1!$C$2:$C$20</c:f>
              <c:numCache>
                <c:formatCode>General</c:formatCode>
                <c:ptCount val="19"/>
                <c:pt idx="0">
                  <c:v>0</c:v>
                </c:pt>
                <c:pt idx="1">
                  <c:v>0</c:v>
                </c:pt>
                <c:pt idx="2">
                  <c:v>0</c:v>
                </c:pt>
                <c:pt idx="3">
                  <c:v>0</c:v>
                </c:pt>
                <c:pt idx="4">
                  <c:v>0</c:v>
                </c:pt>
                <c:pt idx="5">
                  <c:v>0</c:v>
                </c:pt>
              </c:numCache>
            </c:numRef>
          </c:val>
        </c:ser>
        <c:ser>
          <c:idx val="2"/>
          <c:order val="2"/>
          <c:tx>
            <c:strRef>
              <c:f>Sheet1!$D$1</c:f>
              <c:strCache>
                <c:ptCount val="1"/>
                <c:pt idx="0">
                  <c:v>Series 3</c:v>
                </c:pt>
              </c:strCache>
            </c:strRef>
          </c:tx>
          <c:invertIfNegative val="0"/>
          <c:cat>
            <c:strRef>
              <c:f>Sheet1!$A$2:$A$20</c:f>
              <c:strCache>
                <c:ptCount val="4"/>
                <c:pt idx="0">
                  <c:v>Category 1</c:v>
                </c:pt>
                <c:pt idx="1">
                  <c:v>Category 2</c:v>
                </c:pt>
                <c:pt idx="2">
                  <c:v>Category 3</c:v>
                </c:pt>
                <c:pt idx="3">
                  <c:v>Category 4</c:v>
                </c:pt>
              </c:strCache>
            </c:strRef>
          </c:cat>
          <c:val>
            <c:numRef>
              <c:f>Sheet1!$D$2:$D$20</c:f>
              <c:numCache>
                <c:formatCode>General</c:formatCode>
                <c:ptCount val="19"/>
                <c:pt idx="0">
                  <c:v>0</c:v>
                </c:pt>
                <c:pt idx="1">
                  <c:v>0</c:v>
                </c:pt>
                <c:pt idx="2">
                  <c:v>0</c:v>
                </c:pt>
                <c:pt idx="3">
                  <c:v>0</c:v>
                </c:pt>
              </c:numCache>
            </c:numRef>
          </c:val>
        </c:ser>
        <c:ser>
          <c:idx val="3"/>
          <c:order val="3"/>
          <c:tx>
            <c:strRef>
              <c:f>Sheet1!$E$1</c:f>
              <c:strCache>
                <c:ptCount val="1"/>
                <c:pt idx="0">
                  <c:v>Series 4</c:v>
                </c:pt>
              </c:strCache>
            </c:strRef>
          </c:tx>
          <c:invertIfNegative val="0"/>
          <c:cat>
            <c:strRef>
              <c:f>Sheet1!$A$2:$A$20</c:f>
              <c:strCache>
                <c:ptCount val="4"/>
                <c:pt idx="0">
                  <c:v>Category 1</c:v>
                </c:pt>
                <c:pt idx="1">
                  <c:v>Category 2</c:v>
                </c:pt>
                <c:pt idx="2">
                  <c:v>Category 3</c:v>
                </c:pt>
                <c:pt idx="3">
                  <c:v>Category 4</c:v>
                </c:pt>
              </c:strCache>
            </c:strRef>
          </c:cat>
          <c:val>
            <c:numRef>
              <c:f>Sheet1!$E$2:$E$20</c:f>
              <c:numCache>
                <c:formatCode>General</c:formatCode>
                <c:ptCount val="19"/>
              </c:numCache>
            </c:numRef>
          </c:val>
        </c:ser>
        <c:ser>
          <c:idx val="4"/>
          <c:order val="4"/>
          <c:tx>
            <c:strRef>
              <c:f>Sheet1!$F$1</c:f>
              <c:strCache>
                <c:ptCount val="1"/>
                <c:pt idx="0">
                  <c:v>Series 5</c:v>
                </c:pt>
              </c:strCache>
            </c:strRef>
          </c:tx>
          <c:invertIfNegative val="0"/>
          <c:cat>
            <c:strRef>
              <c:f>Sheet1!$A$2:$A$20</c:f>
              <c:strCache>
                <c:ptCount val="4"/>
                <c:pt idx="0">
                  <c:v>Category 1</c:v>
                </c:pt>
                <c:pt idx="1">
                  <c:v>Category 2</c:v>
                </c:pt>
                <c:pt idx="2">
                  <c:v>Category 3</c:v>
                </c:pt>
                <c:pt idx="3">
                  <c:v>Category 4</c:v>
                </c:pt>
              </c:strCache>
            </c:strRef>
          </c:cat>
          <c:val>
            <c:numRef>
              <c:f>Sheet1!$F$2:$F$20</c:f>
              <c:numCache>
                <c:formatCode>General</c:formatCode>
                <c:ptCount val="19"/>
              </c:numCache>
            </c:numRef>
          </c:val>
        </c:ser>
        <c:ser>
          <c:idx val="5"/>
          <c:order val="5"/>
          <c:tx>
            <c:strRef>
              <c:f>Sheet1!$G$1</c:f>
              <c:strCache>
                <c:ptCount val="1"/>
                <c:pt idx="0">
                  <c:v>Series 6</c:v>
                </c:pt>
              </c:strCache>
            </c:strRef>
          </c:tx>
          <c:invertIfNegative val="0"/>
          <c:cat>
            <c:strRef>
              <c:f>Sheet1!$A$2:$A$20</c:f>
              <c:strCache>
                <c:ptCount val="4"/>
                <c:pt idx="0">
                  <c:v>Category 1</c:v>
                </c:pt>
                <c:pt idx="1">
                  <c:v>Category 2</c:v>
                </c:pt>
                <c:pt idx="2">
                  <c:v>Category 3</c:v>
                </c:pt>
                <c:pt idx="3">
                  <c:v>Category 4</c:v>
                </c:pt>
              </c:strCache>
            </c:strRef>
          </c:cat>
          <c:val>
            <c:numRef>
              <c:f>Sheet1!$G$2:$G$20</c:f>
              <c:numCache>
                <c:formatCode>General</c:formatCode>
                <c:ptCount val="19"/>
              </c:numCache>
            </c:numRef>
          </c:val>
        </c:ser>
        <c:ser>
          <c:idx val="6"/>
          <c:order val="6"/>
          <c:tx>
            <c:strRef>
              <c:f>Sheet1!$H$1</c:f>
              <c:strCache>
                <c:ptCount val="1"/>
                <c:pt idx="0">
                  <c:v>Series 7</c:v>
                </c:pt>
              </c:strCache>
            </c:strRef>
          </c:tx>
          <c:invertIfNegative val="0"/>
          <c:cat>
            <c:strRef>
              <c:f>Sheet1!$A$2:$A$20</c:f>
              <c:strCache>
                <c:ptCount val="4"/>
                <c:pt idx="0">
                  <c:v>Category 1</c:v>
                </c:pt>
                <c:pt idx="1">
                  <c:v>Category 2</c:v>
                </c:pt>
                <c:pt idx="2">
                  <c:v>Category 3</c:v>
                </c:pt>
                <c:pt idx="3">
                  <c:v>Category 4</c:v>
                </c:pt>
              </c:strCache>
            </c:strRef>
          </c:cat>
          <c:val>
            <c:numRef>
              <c:f>Sheet1!$H$2:$H$20</c:f>
              <c:numCache>
                <c:formatCode>General</c:formatCode>
                <c:ptCount val="19"/>
              </c:numCache>
            </c:numRef>
          </c:val>
        </c:ser>
        <c:ser>
          <c:idx val="7"/>
          <c:order val="7"/>
          <c:tx>
            <c:strRef>
              <c:f>Sheet1!$I$1</c:f>
              <c:strCache>
                <c:ptCount val="1"/>
                <c:pt idx="0">
                  <c:v>Series 8</c:v>
                </c:pt>
              </c:strCache>
            </c:strRef>
          </c:tx>
          <c:invertIfNegative val="0"/>
          <c:cat>
            <c:strRef>
              <c:f>Sheet1!$A$2:$A$20</c:f>
              <c:strCache>
                <c:ptCount val="4"/>
                <c:pt idx="0">
                  <c:v>Category 1</c:v>
                </c:pt>
                <c:pt idx="1">
                  <c:v>Category 2</c:v>
                </c:pt>
                <c:pt idx="2">
                  <c:v>Category 3</c:v>
                </c:pt>
                <c:pt idx="3">
                  <c:v>Category 4</c:v>
                </c:pt>
              </c:strCache>
            </c:strRef>
          </c:cat>
          <c:val>
            <c:numRef>
              <c:f>Sheet1!$I$2:$I$20</c:f>
              <c:numCache>
                <c:formatCode>General</c:formatCode>
                <c:ptCount val="19"/>
              </c:numCache>
            </c:numRef>
          </c:val>
        </c:ser>
        <c:dLbls>
          <c:showLegendKey val="0"/>
          <c:showVal val="0"/>
          <c:showCatName val="0"/>
          <c:showSerName val="0"/>
          <c:showPercent val="0"/>
          <c:showBubbleSize val="0"/>
        </c:dLbls>
        <c:gapWidth val="150"/>
        <c:shape val="cylinder"/>
        <c:axId val="251319808"/>
        <c:axId val="251321344"/>
        <c:axId val="0"/>
      </c:bar3DChart>
      <c:catAx>
        <c:axId val="251319808"/>
        <c:scaling>
          <c:orientation val="minMax"/>
        </c:scaling>
        <c:delete val="1"/>
        <c:axPos val="b"/>
        <c:majorTickMark val="out"/>
        <c:minorTickMark val="none"/>
        <c:tickLblPos val="none"/>
        <c:crossAx val="251321344"/>
        <c:crossesAt val="15"/>
        <c:auto val="1"/>
        <c:lblAlgn val="ctr"/>
        <c:lblOffset val="100"/>
        <c:noMultiLvlLbl val="0"/>
      </c:catAx>
      <c:valAx>
        <c:axId val="251321344"/>
        <c:scaling>
          <c:orientation val="minMax"/>
          <c:max val="5"/>
          <c:min val="0"/>
        </c:scaling>
        <c:delete val="0"/>
        <c:axPos val="l"/>
        <c:majorGridlines>
          <c:spPr>
            <a:ln>
              <a:solidFill>
                <a:srgbClr val="00B0F0"/>
              </a:solidFill>
            </a:ln>
          </c:spPr>
        </c:majorGridlines>
        <c:numFmt formatCode="General" sourceLinked="0"/>
        <c:majorTickMark val="out"/>
        <c:minorTickMark val="none"/>
        <c:tickLblPos val="nextTo"/>
        <c:crossAx val="251319808"/>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38100">
          <a:solidFill>
            <a:schemeClr val="bg2">
              <a:lumMod val="60000"/>
              <a:lumOff val="40000"/>
            </a:schemeClr>
          </a:solidFill>
        </a:ln>
        <a:scene3d>
          <a:camera prst="orthographicFront"/>
          <a:lightRig rig="threePt" dir="t"/>
        </a:scene3d>
        <a:sp3d>
          <a:contourClr>
            <a:srgbClr val="000000"/>
          </a:contourClr>
        </a:sp3d>
      </c:spPr>
    </c:sideWall>
    <c:backWall>
      <c:thickness val="0"/>
      <c:spPr>
        <a:solidFill>
          <a:srgbClr val="002060"/>
        </a:solidFill>
        <a:ln w="38100">
          <a:solidFill>
            <a:schemeClr val="bg2">
              <a:lumMod val="60000"/>
              <a:lumOff val="40000"/>
            </a:schemeClr>
          </a:solidFill>
        </a:ln>
      </c:spPr>
    </c:backWall>
    <c:plotArea>
      <c:layout>
        <c:manualLayout>
          <c:layoutTarget val="inner"/>
          <c:xMode val="edge"/>
          <c:yMode val="edge"/>
          <c:x val="6.1468979131415913E-2"/>
          <c:y val="5.4440563725490186E-2"/>
          <c:w val="0.92241426959954853"/>
          <c:h val="0.91705841503267971"/>
        </c:manualLayout>
      </c:layout>
      <c:bar3DChart>
        <c:barDir val="col"/>
        <c:grouping val="stacked"/>
        <c:varyColors val="0"/>
        <c:ser>
          <c:idx val="0"/>
          <c:order val="0"/>
          <c:tx>
            <c:strRef>
              <c:f>Sheet1!$B$1</c:f>
              <c:strCache>
                <c:ptCount val="1"/>
                <c:pt idx="0">
                  <c:v>Series 1</c:v>
                </c:pt>
              </c:strCache>
            </c:strRef>
          </c:tx>
          <c:spPr>
            <a:solidFill>
              <a:srgbClr val="FF0000"/>
            </a:solidFill>
            <a:ln>
              <a:solidFill>
                <a:srgbClr val="FFFF00"/>
              </a:solidFill>
            </a:ln>
          </c:spPr>
          <c:invertIfNegative val="0"/>
          <c:cat>
            <c:strRef>
              <c:f>Sheet1!$A$2:$A$20</c:f>
              <c:strCache>
                <c:ptCount val="4"/>
                <c:pt idx="0">
                  <c:v>Category 1</c:v>
                </c:pt>
                <c:pt idx="1">
                  <c:v>Category 2</c:v>
                </c:pt>
                <c:pt idx="2">
                  <c:v>Category 3</c:v>
                </c:pt>
                <c:pt idx="3">
                  <c:v>Category 4</c:v>
                </c:pt>
              </c:strCache>
            </c:strRef>
          </c:cat>
          <c:val>
            <c:numRef>
              <c:f>Sheet1!$B$2:$B$20</c:f>
              <c:numCache>
                <c:formatCode>General</c:formatCode>
                <c:ptCount val="19"/>
                <c:pt idx="0">
                  <c:v>0</c:v>
                </c:pt>
                <c:pt idx="1">
                  <c:v>1</c:v>
                </c:pt>
                <c:pt idx="2">
                  <c:v>1</c:v>
                </c:pt>
                <c:pt idx="3">
                  <c:v>4</c:v>
                </c:pt>
                <c:pt idx="4">
                  <c:v>4</c:v>
                </c:pt>
                <c:pt idx="5">
                  <c:v>1</c:v>
                </c:pt>
                <c:pt idx="6">
                  <c:v>2</c:v>
                </c:pt>
                <c:pt idx="7">
                  <c:v>3</c:v>
                </c:pt>
                <c:pt idx="8">
                  <c:v>3</c:v>
                </c:pt>
                <c:pt idx="9">
                  <c:v>2</c:v>
                </c:pt>
                <c:pt idx="10">
                  <c:v>1</c:v>
                </c:pt>
                <c:pt idx="11">
                  <c:v>3</c:v>
                </c:pt>
                <c:pt idx="12">
                  <c:v>2</c:v>
                </c:pt>
                <c:pt idx="13">
                  <c:v>0</c:v>
                </c:pt>
                <c:pt idx="14">
                  <c:v>0</c:v>
                </c:pt>
                <c:pt idx="15">
                  <c:v>2</c:v>
                </c:pt>
                <c:pt idx="16">
                  <c:v>1</c:v>
                </c:pt>
                <c:pt idx="17">
                  <c:v>1</c:v>
                </c:pt>
                <c:pt idx="18">
                  <c:v>0</c:v>
                </c:pt>
              </c:numCache>
            </c:numRef>
          </c:val>
        </c:ser>
        <c:ser>
          <c:idx val="1"/>
          <c:order val="1"/>
          <c:tx>
            <c:strRef>
              <c:f>Sheet1!$C$1</c:f>
              <c:strCache>
                <c:ptCount val="1"/>
                <c:pt idx="0">
                  <c:v>Series 2</c:v>
                </c:pt>
              </c:strCache>
            </c:strRef>
          </c:tx>
          <c:invertIfNegative val="0"/>
          <c:cat>
            <c:strRef>
              <c:f>Sheet1!$A$2:$A$20</c:f>
              <c:strCache>
                <c:ptCount val="4"/>
                <c:pt idx="0">
                  <c:v>Category 1</c:v>
                </c:pt>
                <c:pt idx="1">
                  <c:v>Category 2</c:v>
                </c:pt>
                <c:pt idx="2">
                  <c:v>Category 3</c:v>
                </c:pt>
                <c:pt idx="3">
                  <c:v>Category 4</c:v>
                </c:pt>
              </c:strCache>
            </c:strRef>
          </c:cat>
          <c:val>
            <c:numRef>
              <c:f>Sheet1!$C$2:$C$20</c:f>
              <c:numCache>
                <c:formatCode>General</c:formatCode>
                <c:ptCount val="19"/>
                <c:pt idx="0">
                  <c:v>0</c:v>
                </c:pt>
                <c:pt idx="1">
                  <c:v>0</c:v>
                </c:pt>
                <c:pt idx="2">
                  <c:v>0</c:v>
                </c:pt>
                <c:pt idx="3">
                  <c:v>0</c:v>
                </c:pt>
                <c:pt idx="4">
                  <c:v>0</c:v>
                </c:pt>
                <c:pt idx="5">
                  <c:v>0</c:v>
                </c:pt>
              </c:numCache>
            </c:numRef>
          </c:val>
        </c:ser>
        <c:ser>
          <c:idx val="2"/>
          <c:order val="2"/>
          <c:tx>
            <c:strRef>
              <c:f>Sheet1!$D$1</c:f>
              <c:strCache>
                <c:ptCount val="1"/>
                <c:pt idx="0">
                  <c:v>Series 3</c:v>
                </c:pt>
              </c:strCache>
            </c:strRef>
          </c:tx>
          <c:invertIfNegative val="0"/>
          <c:cat>
            <c:strRef>
              <c:f>Sheet1!$A$2:$A$20</c:f>
              <c:strCache>
                <c:ptCount val="4"/>
                <c:pt idx="0">
                  <c:v>Category 1</c:v>
                </c:pt>
                <c:pt idx="1">
                  <c:v>Category 2</c:v>
                </c:pt>
                <c:pt idx="2">
                  <c:v>Category 3</c:v>
                </c:pt>
                <c:pt idx="3">
                  <c:v>Category 4</c:v>
                </c:pt>
              </c:strCache>
            </c:strRef>
          </c:cat>
          <c:val>
            <c:numRef>
              <c:f>Sheet1!$D$2:$D$20</c:f>
              <c:numCache>
                <c:formatCode>General</c:formatCode>
                <c:ptCount val="19"/>
                <c:pt idx="0">
                  <c:v>0</c:v>
                </c:pt>
                <c:pt idx="1">
                  <c:v>0</c:v>
                </c:pt>
                <c:pt idx="2">
                  <c:v>0</c:v>
                </c:pt>
                <c:pt idx="3">
                  <c:v>0</c:v>
                </c:pt>
              </c:numCache>
            </c:numRef>
          </c:val>
        </c:ser>
        <c:ser>
          <c:idx val="3"/>
          <c:order val="3"/>
          <c:tx>
            <c:strRef>
              <c:f>Sheet1!$E$1</c:f>
              <c:strCache>
                <c:ptCount val="1"/>
                <c:pt idx="0">
                  <c:v>Series 4</c:v>
                </c:pt>
              </c:strCache>
            </c:strRef>
          </c:tx>
          <c:invertIfNegative val="0"/>
          <c:cat>
            <c:strRef>
              <c:f>Sheet1!$A$2:$A$20</c:f>
              <c:strCache>
                <c:ptCount val="4"/>
                <c:pt idx="0">
                  <c:v>Category 1</c:v>
                </c:pt>
                <c:pt idx="1">
                  <c:v>Category 2</c:v>
                </c:pt>
                <c:pt idx="2">
                  <c:v>Category 3</c:v>
                </c:pt>
                <c:pt idx="3">
                  <c:v>Category 4</c:v>
                </c:pt>
              </c:strCache>
            </c:strRef>
          </c:cat>
          <c:val>
            <c:numRef>
              <c:f>Sheet1!$E$2:$E$20</c:f>
              <c:numCache>
                <c:formatCode>General</c:formatCode>
                <c:ptCount val="19"/>
              </c:numCache>
            </c:numRef>
          </c:val>
        </c:ser>
        <c:ser>
          <c:idx val="4"/>
          <c:order val="4"/>
          <c:tx>
            <c:strRef>
              <c:f>Sheet1!$F$1</c:f>
              <c:strCache>
                <c:ptCount val="1"/>
                <c:pt idx="0">
                  <c:v>Series 5</c:v>
                </c:pt>
              </c:strCache>
            </c:strRef>
          </c:tx>
          <c:invertIfNegative val="0"/>
          <c:cat>
            <c:strRef>
              <c:f>Sheet1!$A$2:$A$20</c:f>
              <c:strCache>
                <c:ptCount val="4"/>
                <c:pt idx="0">
                  <c:v>Category 1</c:v>
                </c:pt>
                <c:pt idx="1">
                  <c:v>Category 2</c:v>
                </c:pt>
                <c:pt idx="2">
                  <c:v>Category 3</c:v>
                </c:pt>
                <c:pt idx="3">
                  <c:v>Category 4</c:v>
                </c:pt>
              </c:strCache>
            </c:strRef>
          </c:cat>
          <c:val>
            <c:numRef>
              <c:f>Sheet1!$F$2:$F$20</c:f>
              <c:numCache>
                <c:formatCode>General</c:formatCode>
                <c:ptCount val="19"/>
              </c:numCache>
            </c:numRef>
          </c:val>
        </c:ser>
        <c:ser>
          <c:idx val="5"/>
          <c:order val="5"/>
          <c:tx>
            <c:strRef>
              <c:f>Sheet1!$G$1</c:f>
              <c:strCache>
                <c:ptCount val="1"/>
                <c:pt idx="0">
                  <c:v>Series 6</c:v>
                </c:pt>
              </c:strCache>
            </c:strRef>
          </c:tx>
          <c:invertIfNegative val="0"/>
          <c:cat>
            <c:strRef>
              <c:f>Sheet1!$A$2:$A$20</c:f>
              <c:strCache>
                <c:ptCount val="4"/>
                <c:pt idx="0">
                  <c:v>Category 1</c:v>
                </c:pt>
                <c:pt idx="1">
                  <c:v>Category 2</c:v>
                </c:pt>
                <c:pt idx="2">
                  <c:v>Category 3</c:v>
                </c:pt>
                <c:pt idx="3">
                  <c:v>Category 4</c:v>
                </c:pt>
              </c:strCache>
            </c:strRef>
          </c:cat>
          <c:val>
            <c:numRef>
              <c:f>Sheet1!$G$2:$G$20</c:f>
              <c:numCache>
                <c:formatCode>General</c:formatCode>
                <c:ptCount val="19"/>
              </c:numCache>
            </c:numRef>
          </c:val>
        </c:ser>
        <c:ser>
          <c:idx val="6"/>
          <c:order val="6"/>
          <c:tx>
            <c:strRef>
              <c:f>Sheet1!$H$1</c:f>
              <c:strCache>
                <c:ptCount val="1"/>
                <c:pt idx="0">
                  <c:v>Series 7</c:v>
                </c:pt>
              </c:strCache>
            </c:strRef>
          </c:tx>
          <c:invertIfNegative val="0"/>
          <c:cat>
            <c:strRef>
              <c:f>Sheet1!$A$2:$A$20</c:f>
              <c:strCache>
                <c:ptCount val="4"/>
                <c:pt idx="0">
                  <c:v>Category 1</c:v>
                </c:pt>
                <c:pt idx="1">
                  <c:v>Category 2</c:v>
                </c:pt>
                <c:pt idx="2">
                  <c:v>Category 3</c:v>
                </c:pt>
                <c:pt idx="3">
                  <c:v>Category 4</c:v>
                </c:pt>
              </c:strCache>
            </c:strRef>
          </c:cat>
          <c:val>
            <c:numRef>
              <c:f>Sheet1!$H$2:$H$20</c:f>
              <c:numCache>
                <c:formatCode>General</c:formatCode>
                <c:ptCount val="19"/>
              </c:numCache>
            </c:numRef>
          </c:val>
        </c:ser>
        <c:ser>
          <c:idx val="7"/>
          <c:order val="7"/>
          <c:tx>
            <c:strRef>
              <c:f>Sheet1!$I$1</c:f>
              <c:strCache>
                <c:ptCount val="1"/>
                <c:pt idx="0">
                  <c:v>Series 8</c:v>
                </c:pt>
              </c:strCache>
            </c:strRef>
          </c:tx>
          <c:invertIfNegative val="0"/>
          <c:cat>
            <c:strRef>
              <c:f>Sheet1!$A$2:$A$20</c:f>
              <c:strCache>
                <c:ptCount val="4"/>
                <c:pt idx="0">
                  <c:v>Category 1</c:v>
                </c:pt>
                <c:pt idx="1">
                  <c:v>Category 2</c:v>
                </c:pt>
                <c:pt idx="2">
                  <c:v>Category 3</c:v>
                </c:pt>
                <c:pt idx="3">
                  <c:v>Category 4</c:v>
                </c:pt>
              </c:strCache>
            </c:strRef>
          </c:cat>
          <c:val>
            <c:numRef>
              <c:f>Sheet1!$I$2:$I$20</c:f>
              <c:numCache>
                <c:formatCode>General</c:formatCode>
                <c:ptCount val="19"/>
              </c:numCache>
            </c:numRef>
          </c:val>
        </c:ser>
        <c:dLbls>
          <c:showLegendKey val="0"/>
          <c:showVal val="0"/>
          <c:showCatName val="0"/>
          <c:showSerName val="0"/>
          <c:showPercent val="0"/>
          <c:showBubbleSize val="0"/>
        </c:dLbls>
        <c:gapWidth val="150"/>
        <c:shape val="cylinder"/>
        <c:axId val="311622656"/>
        <c:axId val="313115776"/>
        <c:axId val="0"/>
      </c:bar3DChart>
      <c:catAx>
        <c:axId val="311622656"/>
        <c:scaling>
          <c:orientation val="minMax"/>
        </c:scaling>
        <c:delete val="1"/>
        <c:axPos val="b"/>
        <c:majorTickMark val="out"/>
        <c:minorTickMark val="none"/>
        <c:tickLblPos val="none"/>
        <c:crossAx val="313115776"/>
        <c:crossesAt val="15"/>
        <c:auto val="1"/>
        <c:lblAlgn val="ctr"/>
        <c:lblOffset val="100"/>
        <c:noMultiLvlLbl val="0"/>
      </c:catAx>
      <c:valAx>
        <c:axId val="313115776"/>
        <c:scaling>
          <c:orientation val="minMax"/>
          <c:max val="5"/>
          <c:min val="0"/>
        </c:scaling>
        <c:delete val="0"/>
        <c:axPos val="l"/>
        <c:majorGridlines>
          <c:spPr>
            <a:ln>
              <a:solidFill>
                <a:srgbClr val="00B0F0"/>
              </a:solidFill>
            </a:ln>
          </c:spPr>
        </c:majorGridlines>
        <c:numFmt formatCode="General" sourceLinked="0"/>
        <c:majorTickMark val="out"/>
        <c:minorTickMark val="none"/>
        <c:tickLblPos val="nextTo"/>
        <c:crossAx val="311622656"/>
        <c:crosses val="autoZero"/>
        <c:crossBetween val="between"/>
        <c:majorUnit val="1"/>
      </c:valAx>
    </c:plotArea>
    <c:plotVisOnly val="1"/>
    <c:dispBlanksAs val="gap"/>
    <c:showDLblsOverMax val="0"/>
  </c:chart>
  <c:txPr>
    <a:bodyPr/>
    <a:lstStyle/>
    <a:p>
      <a:pPr>
        <a:defRPr sz="1800"/>
      </a:pPr>
      <a:endParaRPr lang="en-US"/>
    </a:p>
  </c:tx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0.29825</cdr:x>
      <cdr:y>0.81324</cdr:y>
    </cdr:from>
    <cdr:to>
      <cdr:x>0.39495</cdr:x>
      <cdr:y>1</cdr:y>
    </cdr:to>
    <cdr:sp macro="" textlink="">
      <cdr:nvSpPr>
        <cdr:cNvPr id="2" name="TextBox 1"/>
        <cdr:cNvSpPr txBox="1"/>
      </cdr:nvSpPr>
      <cdr:spPr>
        <a:xfrm xmlns:a="http://schemas.openxmlformats.org/drawingml/2006/main">
          <a:off x="2820266" y="48960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7F81F7-3B44-5948-83D4-EBDCC5B533EB}" type="datetimeFigureOut">
              <a:rPr lang="en-US" smtClean="0"/>
              <a:t>24-Feb-18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CF7167-9454-154E-AEBA-417062D2AAB7}" type="slidenum">
              <a:rPr lang="en-US" smtClean="0"/>
              <a:t>‹#›</a:t>
            </a:fld>
            <a:endParaRPr lang="en-US"/>
          </a:p>
        </p:txBody>
      </p:sp>
    </p:spTree>
    <p:extLst>
      <p:ext uri="{BB962C8B-B14F-4D97-AF65-F5344CB8AC3E}">
        <p14:creationId xmlns:p14="http://schemas.microsoft.com/office/powerpoint/2010/main" val="4046657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Talk will consider how the Swift adapts from spending 8 months of the year in Africa, most of that south of the equator, to 4 months of the year rearing up to 3 chicks in a wet, windy and cool Ireland.  </a:t>
            </a:r>
          </a:p>
          <a:p>
            <a:r>
              <a:rPr lang="en-IE"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1</a:t>
            </a:fld>
            <a:endParaRPr lang="en-US" dirty="0"/>
          </a:p>
        </p:txBody>
      </p:sp>
    </p:spTree>
    <p:extLst>
      <p:ext uri="{BB962C8B-B14F-4D97-AF65-F5344CB8AC3E}">
        <p14:creationId xmlns:p14="http://schemas.microsoft.com/office/powerpoint/2010/main" val="129677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Thousands of Lakes of varying sizes.  An overview of the numbers (either in actual numbers, acres, </a:t>
            </a:r>
            <a:r>
              <a:rPr lang="en-IE" sz="1200" kern="1200" dirty="0" err="1">
                <a:solidFill>
                  <a:schemeClr val="tx1"/>
                </a:solidFill>
                <a:effectLst/>
                <a:latin typeface="+mn-lt"/>
                <a:ea typeface="+mn-ea"/>
                <a:cs typeface="+mn-cs"/>
              </a:rPr>
              <a:t>kms</a:t>
            </a:r>
            <a:r>
              <a:rPr lang="en-IE" sz="1200" kern="1200" dirty="0">
                <a:solidFill>
                  <a:schemeClr val="tx1"/>
                </a:solidFill>
                <a:effectLst/>
                <a:latin typeface="+mn-lt"/>
                <a:ea typeface="+mn-ea"/>
                <a:cs typeface="+mn-cs"/>
              </a:rPr>
              <a:t> – whatever works) of lakes, rivers, streams, raised and blanket bogs. </a:t>
            </a:r>
          </a:p>
          <a:p>
            <a:r>
              <a:rPr lang="en-IE" sz="1200" kern="1200" dirty="0">
                <a:solidFill>
                  <a:schemeClr val="tx1"/>
                </a:solidFill>
                <a:effectLst/>
                <a:latin typeface="+mn-lt"/>
                <a:ea typeface="+mn-ea"/>
                <a:cs typeface="+mn-cs"/>
              </a:rPr>
              <a:t>All rich in insect life.  Lakes and bogs are a huge source of aquatic and other insects for swifts.  </a:t>
            </a:r>
          </a:p>
          <a:p>
            <a:r>
              <a:rPr lang="en-IE" dirty="0"/>
              <a:t>Take example of Lough Neagh, largest lake in Ireland, which seems to be where earliest sightings of Swifts are – arrive here around 16 April and in early May disperse to breeding colonies. </a:t>
            </a:r>
            <a:r>
              <a:rPr lang="en-IE" dirty="0" smtClean="0"/>
              <a:t>Swifts at </a:t>
            </a:r>
            <a:r>
              <a:rPr lang="en-IE" dirty="0" err="1" smtClean="0"/>
              <a:t>brianns</a:t>
            </a:r>
            <a:r>
              <a:rPr lang="en-IE" dirty="0" smtClean="0"/>
              <a:t> colony when? Main numbers arrive – when?  </a:t>
            </a:r>
            <a:r>
              <a:rPr lang="en-IE" dirty="0"/>
              <a:t>Swifts arrive at nest boxes at GMIT on 6 May each year almost to the day.   </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3</a:t>
            </a:fld>
            <a:endParaRPr lang="en-US"/>
          </a:p>
        </p:txBody>
      </p:sp>
    </p:spTree>
    <p:extLst>
      <p:ext uri="{BB962C8B-B14F-4D97-AF65-F5344CB8AC3E}">
        <p14:creationId xmlns:p14="http://schemas.microsoft.com/office/powerpoint/2010/main" val="662793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Despite the abundance of insect life found on lakes, rivers and bogs on the Western Sea Board there has been a 46% decline – Why?</a:t>
            </a:r>
          </a:p>
          <a:p>
            <a:r>
              <a:rPr lang="en-IE" dirty="0"/>
              <a:t>The decline in Antrim has been much less </a:t>
            </a:r>
            <a:r>
              <a:rPr lang="en-IE" dirty="0" smtClean="0"/>
              <a:t>– has it been? Muckamore Dungannon Lisburn etc. etc.  </a:t>
            </a:r>
            <a:r>
              <a:rPr lang="en-IE" dirty="0"/>
              <a:t>Why?  </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5</a:t>
            </a:fld>
            <a:endParaRPr lang="en-US"/>
          </a:p>
        </p:txBody>
      </p:sp>
    </p:spTree>
    <p:extLst>
      <p:ext uri="{BB962C8B-B14F-4D97-AF65-F5344CB8AC3E}">
        <p14:creationId xmlns:p14="http://schemas.microsoft.com/office/powerpoint/2010/main" val="747624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West of Ireland relatively poor until the Celtic Tiger years and then experienced a building boom.  One of the main culprits leading to nest site loss is the plastic facia and soffits that are now on 80%+ old buildings in Ireland’s towns.</a:t>
            </a:r>
          </a:p>
          <a:p>
            <a:r>
              <a:rPr lang="en-IE" sz="1200" kern="1200" dirty="0">
                <a:solidFill>
                  <a:schemeClr val="tx1"/>
                </a:solidFill>
                <a:effectLst/>
                <a:latin typeface="+mn-lt"/>
                <a:ea typeface="+mn-ea"/>
                <a:cs typeface="+mn-cs"/>
              </a:rPr>
              <a:t>The main negative impact on the swift breeding population in both jurisdictions in Ireland has been the political and financial administration of the economy and wildlife conservation.  In particular, the impact of the “Celtic Tiger" years in Southern Ireland" </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6</a:t>
            </a:fld>
            <a:endParaRPr lang="en-US"/>
          </a:p>
        </p:txBody>
      </p:sp>
    </p:spTree>
    <p:extLst>
      <p:ext uri="{BB962C8B-B14F-4D97-AF65-F5344CB8AC3E}">
        <p14:creationId xmlns:p14="http://schemas.microsoft.com/office/powerpoint/2010/main" val="3072093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t>Loss of nest sites-demolition and redevelopment of old textile mills due to</a:t>
            </a:r>
            <a:r>
              <a:rPr lang="en-GB" sz="1200" baseline="0" dirty="0" smtClean="0"/>
              <a:t> industrial decline</a:t>
            </a:r>
            <a:r>
              <a:rPr lang="en-GB" sz="1200" dirty="0" smtClean="0"/>
              <a:t>. Reroofing schools, churches, houses, repairs, etc. Explosions/bombs during the ‘troubles’- example Newtownards – biggest ever bomb in ‘Troubles’ . </a:t>
            </a:r>
            <a:endParaRPr lang="en-GB" dirty="0"/>
          </a:p>
        </p:txBody>
      </p:sp>
      <p:sp>
        <p:nvSpPr>
          <p:cNvPr id="4" name="Slide Number Placeholder 3"/>
          <p:cNvSpPr>
            <a:spLocks noGrp="1"/>
          </p:cNvSpPr>
          <p:nvPr>
            <p:ph type="sldNum" sz="quarter" idx="10"/>
          </p:nvPr>
        </p:nvSpPr>
        <p:spPr/>
        <p:txBody>
          <a:bodyPr/>
          <a:lstStyle/>
          <a:p>
            <a:fld id="{4DCF7167-9454-154E-AEBA-417062D2AAB7}" type="slidenum">
              <a:rPr lang="en-US" smtClean="0"/>
              <a:t>7</a:t>
            </a:fld>
            <a:endParaRPr lang="en-US"/>
          </a:p>
        </p:txBody>
      </p:sp>
    </p:spTree>
    <p:extLst>
      <p:ext uri="{BB962C8B-B14F-4D97-AF65-F5344CB8AC3E}">
        <p14:creationId xmlns:p14="http://schemas.microsoft.com/office/powerpoint/2010/main" val="164402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Northern Ireland Swift Group has been leading the way with Swift Conservation projects.  In 2012, Brian Cahalane helped me set up a project in County Mayo which I think was just the second nest box project in Southern Ireland.  Today, 5 years later, Swift Fever has hit Southern Ireland and there nest box projects in nearly every county with schools and community groups leading the way.  We have the food for the birds and so need to provide them with the nest sites</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8</a:t>
            </a:fld>
            <a:endParaRPr lang="en-US" dirty="0"/>
          </a:p>
        </p:txBody>
      </p:sp>
    </p:spTree>
    <p:extLst>
      <p:ext uri="{BB962C8B-B14F-4D97-AF65-F5344CB8AC3E}">
        <p14:creationId xmlns:p14="http://schemas.microsoft.com/office/powerpoint/2010/main" val="920974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County Mayo has seen Swifts disappear from the Western sea board but we believe this is not due to lack of food but the Celtic Tiger years.  There are many lakes, rivers and bogs.  Agriculture is mainly cattle and sheep with very little cereal crops due to weather.  Slurry the main threat to water quality.  Change in type of insects on lakes e.g. decline of Mayfly but increase in </a:t>
            </a:r>
            <a:r>
              <a:rPr lang="en-IE" dirty="0" err="1"/>
              <a:t>chironomids</a:t>
            </a:r>
            <a:r>
              <a:rPr lang="en-IE" dirty="0"/>
              <a:t> and no shortage of flying insects.  Towns are small, especially on west coast so swift colonies could easily have been lost through building renovation/demolition in Celtic Tiger years.</a:t>
            </a:r>
          </a:p>
          <a:p>
            <a:r>
              <a:rPr lang="en-IE" sz="1200" kern="1200" dirty="0">
                <a:solidFill>
                  <a:schemeClr val="tx1"/>
                </a:solidFill>
                <a:effectLst/>
                <a:latin typeface="+mn-lt"/>
                <a:ea typeface="+mn-ea"/>
                <a:cs typeface="+mn-cs"/>
              </a:rPr>
              <a:t>habitat and suitable nest site availability combines to determine the numbers of breeding swifts found in Mayo.</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9</a:t>
            </a:fld>
            <a:endParaRPr lang="en-US"/>
          </a:p>
        </p:txBody>
      </p:sp>
    </p:spTree>
    <p:extLst>
      <p:ext uri="{BB962C8B-B14F-4D97-AF65-F5344CB8AC3E}">
        <p14:creationId xmlns:p14="http://schemas.microsoft.com/office/powerpoint/2010/main" val="328397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Nest box projects in Mayo have, in 5 years, increased the breeding population by 8%.  Great live-stream from GMIT from 11 nest boxes and have used this for research to be presented by Chris.</a:t>
            </a:r>
          </a:p>
          <a:p>
            <a:r>
              <a:rPr lang="en-IE" dirty="0"/>
              <a:t>There is not time enough here, but if you want to watch a 15 minute programme from the RTE (TV broadcaster) about Swift projects in County Mayo you can find it on the Swift Conservation Ireland website under Media Articles.</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10</a:t>
            </a:fld>
            <a:endParaRPr lang="en-US"/>
          </a:p>
        </p:txBody>
      </p:sp>
    </p:spTree>
    <p:extLst>
      <p:ext uri="{BB962C8B-B14F-4D97-AF65-F5344CB8AC3E}">
        <p14:creationId xmlns:p14="http://schemas.microsoft.com/office/powerpoint/2010/main" val="311743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Swift bricks in Antrim Library Top left  Crescent Arts Centre Top right House in Antrim town bottom</a:t>
            </a:r>
            <a:r>
              <a:rPr lang="en-US" baseline="0" dirty="0" smtClean="0"/>
              <a:t> left and built in swift bricks in Skainos Building Belfast – Your own colony – Antrim Coast and Glens </a:t>
            </a:r>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12</a:t>
            </a:fld>
            <a:endParaRPr lang="en-US"/>
          </a:p>
        </p:txBody>
      </p:sp>
    </p:spTree>
    <p:extLst>
      <p:ext uri="{BB962C8B-B14F-4D97-AF65-F5344CB8AC3E}">
        <p14:creationId xmlns:p14="http://schemas.microsoft.com/office/powerpoint/2010/main" val="2361412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conference is an example of that </a:t>
            </a:r>
            <a:endParaRPr lang="en-GB" dirty="0"/>
          </a:p>
        </p:txBody>
      </p:sp>
      <p:sp>
        <p:nvSpPr>
          <p:cNvPr id="4" name="Slide Number Placeholder 3"/>
          <p:cNvSpPr>
            <a:spLocks noGrp="1"/>
          </p:cNvSpPr>
          <p:nvPr>
            <p:ph type="sldNum" sz="quarter" idx="10"/>
          </p:nvPr>
        </p:nvSpPr>
        <p:spPr/>
        <p:txBody>
          <a:bodyPr/>
          <a:lstStyle/>
          <a:p>
            <a:fld id="{467BF436-38A0-4312-9037-D6F3B505FB7D}" type="slidenum">
              <a:rPr lang="en-GB" smtClean="0"/>
              <a:pPr/>
              <a:t>15</a:t>
            </a:fld>
            <a:endParaRPr lang="en-GB"/>
          </a:p>
        </p:txBody>
      </p:sp>
    </p:spTree>
    <p:extLst>
      <p:ext uri="{BB962C8B-B14F-4D97-AF65-F5344CB8AC3E}">
        <p14:creationId xmlns:p14="http://schemas.microsoft.com/office/powerpoint/2010/main" val="4194037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CF7167-9454-154E-AEBA-417062D2AAB7}" type="slidenum">
              <a:rPr lang="en-US" smtClean="0"/>
              <a:t>18</a:t>
            </a:fld>
            <a:endParaRPr lang="en-US"/>
          </a:p>
        </p:txBody>
      </p:sp>
    </p:spTree>
    <p:extLst>
      <p:ext uri="{BB962C8B-B14F-4D97-AF65-F5344CB8AC3E}">
        <p14:creationId xmlns:p14="http://schemas.microsoft.com/office/powerpoint/2010/main" val="286071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DCF7167-9454-154E-AEBA-417062D2AAB7}" type="slidenum">
              <a:rPr lang="en-US" smtClean="0"/>
              <a:t>20</a:t>
            </a:fld>
            <a:endParaRPr lang="en-US"/>
          </a:p>
        </p:txBody>
      </p:sp>
    </p:spTree>
    <p:extLst>
      <p:ext uri="{BB962C8B-B14F-4D97-AF65-F5344CB8AC3E}">
        <p14:creationId xmlns:p14="http://schemas.microsoft.com/office/powerpoint/2010/main" val="166377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CF7167-9454-154E-AEBA-417062D2AAB7}" type="slidenum">
              <a:rPr lang="en-US" smtClean="0"/>
              <a:t>26</a:t>
            </a:fld>
            <a:endParaRPr lang="en-US"/>
          </a:p>
        </p:txBody>
      </p:sp>
    </p:spTree>
    <p:extLst>
      <p:ext uri="{BB962C8B-B14F-4D97-AF65-F5344CB8AC3E}">
        <p14:creationId xmlns:p14="http://schemas.microsoft.com/office/powerpoint/2010/main" val="3140779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2AFB02-83DD-46E3-B76F-15131B151A0E}" type="slidenum">
              <a:rPr lang="en-GB"/>
              <a:pPr/>
              <a:t>27</a:t>
            </a:fld>
            <a:endParaRPr lang="en-GB"/>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p:txBody>
          <a:bodyPr/>
          <a:lstStyle/>
          <a:p>
            <a:r>
              <a:rPr lang="en-GB"/>
              <a:t>Lets hope they come back again for another 100 years and beyond. 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D4D24DA-D7E3-FB41-BEF0-D77F66E6BF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AB087F5C-C98B-3D42-AF50-7C96BF0B19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AC8BC659-0C1C-014B-A6CC-63A0841ED709}"/>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5C77A60C-407E-5C4F-ABBA-9598E55364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40D7BF1-0E18-6E42-B4E9-D42A499D0B6F}"/>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1305894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21A079E-97D4-094F-91E5-5D83DD2EBE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39941CA-3E28-5D44-B992-FF43C9F595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770C808-8724-E245-8C10-A791C7955C08}"/>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D47B7503-D09A-E14A-A491-E5D739668A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2E10D699-4F37-224A-BF6F-70BA7FB9FC51}"/>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3270267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021199-D2AF-C740-9DBC-F57FBD83608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CFA3EFC4-D888-8049-BEAF-A72085965F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F7F32E1D-8BEB-1F4E-A517-E289E552BCB8}"/>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087ABE08-8D58-0D44-8DAB-79326D57DA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75FEE68E-F715-BC4C-958A-F79F3E4A7D46}"/>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2022019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1AEB8B-4487-D940-840E-F0AA496DC3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77D03AE-69EC-B749-93BF-938EA51FF9D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FA8F5289-59F1-094B-B34E-9631883A168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C8B8B825-CC6C-3445-9797-7E673460BBAA}"/>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6" name="Footer Placeholder 5">
            <a:extLst>
              <a:ext uri="{FF2B5EF4-FFF2-40B4-BE49-F238E27FC236}">
                <a16:creationId xmlns="" xmlns:a16="http://schemas.microsoft.com/office/drawing/2014/main" id="{F1266CDF-E9B1-EB49-8B17-9A39E4AD47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54529755-A57E-CE46-A9F1-F13E79496CF3}"/>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3145901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ADB3F1-21F7-7D42-B48A-E4145BC41C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8B4718A8-6B7B-6E4C-BFAD-D385C87820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EA27433E-565C-A04A-8F5A-57AB765F7D5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E71A8D30-8798-414A-A403-186B5CB1EF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74A8D95E-F321-3846-A895-59B6A1E486C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287C21AB-36AE-2444-A2C1-930682748F4B}"/>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8" name="Footer Placeholder 7">
            <a:extLst>
              <a:ext uri="{FF2B5EF4-FFF2-40B4-BE49-F238E27FC236}">
                <a16:creationId xmlns="" xmlns:a16="http://schemas.microsoft.com/office/drawing/2014/main" id="{6A88FE79-7D97-574B-8745-FB7961C2BC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F46F9075-9F18-0E45-8B7E-A266162240C7}"/>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2783662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1A82A2-F8E9-644E-B034-34DA7914A21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4392B537-AACD-8041-9EBD-FDD322376AB3}"/>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4" name="Footer Placeholder 3">
            <a:extLst>
              <a:ext uri="{FF2B5EF4-FFF2-40B4-BE49-F238E27FC236}">
                <a16:creationId xmlns="" xmlns:a16="http://schemas.microsoft.com/office/drawing/2014/main" id="{A7026FEE-CD37-2C40-9A74-7B7D2EB417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2D44F986-98A8-584D-AFBA-CDF57BD2760D}"/>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2905977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59A41904-F6B5-784F-9A5E-662D65094E9F}"/>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3" name="Footer Placeholder 2">
            <a:extLst>
              <a:ext uri="{FF2B5EF4-FFF2-40B4-BE49-F238E27FC236}">
                <a16:creationId xmlns="" xmlns:a16="http://schemas.microsoft.com/office/drawing/2014/main" id="{A7CAA8B1-3D58-9845-9585-D9C7C42993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B8B9D13F-3046-6D4D-B4A6-59AAFEC296FD}"/>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2193379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0150F-D356-3947-A7DB-7F287F69D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C6B01F40-6B70-BA4A-91B4-B9DF8503AB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09CF80D3-CA9C-A349-A609-BA15CC0E79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4E51441B-49C9-4C4E-826E-44A2A6156F06}"/>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6" name="Footer Placeholder 5">
            <a:extLst>
              <a:ext uri="{FF2B5EF4-FFF2-40B4-BE49-F238E27FC236}">
                <a16:creationId xmlns="" xmlns:a16="http://schemas.microsoft.com/office/drawing/2014/main" id="{24879AC6-F237-1948-A315-DF60ADF316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4863DAE-CDD3-9D49-9EF5-0D9359C6AC90}"/>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1814774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6B2855-5DE2-FA41-B3F6-63EF075354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03242945-2553-8844-A9E2-4653C94413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165C6834-5505-AC42-8E82-FF34B21024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917EFFE4-C325-404F-8FB3-031551E6F735}"/>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6" name="Footer Placeholder 5">
            <a:extLst>
              <a:ext uri="{FF2B5EF4-FFF2-40B4-BE49-F238E27FC236}">
                <a16:creationId xmlns="" xmlns:a16="http://schemas.microsoft.com/office/drawing/2014/main" id="{DEF5EBBF-EFC4-CA42-9964-8560493567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FAF1434F-17CD-4B4D-A76A-EE38A26E4F0B}"/>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1428603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05C0AE-70BD-4C4E-B5F9-1F744718EF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4DD26ED-3FEC-554E-9F9D-D5B6B6D0FC5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C4B13758-AF19-DE4F-ABF9-9CDAF8897073}"/>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283B77E0-9EF6-3B45-BCAB-67DD27BC5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1E1DFC9E-163D-1A43-A402-0F56213FE193}"/>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344736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497D5AB3-1138-1347-8250-63118D2248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A26B7DD-271D-FD4B-B0BF-98D94EB04B5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7545482-18AE-4641-BEF6-26AFA03C619B}"/>
              </a:ext>
            </a:extLst>
          </p:cNvPr>
          <p:cNvSpPr>
            <a:spLocks noGrp="1"/>
          </p:cNvSpPr>
          <p:nvPr>
            <p:ph type="dt" sz="half" idx="10"/>
          </p:nvPr>
        </p:nvSpPr>
        <p:spPr/>
        <p:txBody>
          <a:body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371C3D07-DEC9-AE4D-BCE6-B3839B97D6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2039007-6075-8D45-99E4-BBE26E686E47}"/>
              </a:ext>
            </a:extLst>
          </p:cNvPr>
          <p:cNvSpPr>
            <a:spLocks noGrp="1"/>
          </p:cNvSpPr>
          <p:nvPr>
            <p:ph type="sldNum" sz="quarter" idx="12"/>
          </p:nvPr>
        </p:nvSpPr>
        <p:spPr/>
        <p:txBody>
          <a:bodyPr/>
          <a:lstStyle/>
          <a:p>
            <a:fld id="{4BADFE2E-4714-8148-BDBA-B281DC1A135F}" type="slidenum">
              <a:rPr lang="en-US" smtClean="0"/>
              <a:t>‹#›</a:t>
            </a:fld>
            <a:endParaRPr lang="en-US"/>
          </a:p>
        </p:txBody>
      </p:sp>
    </p:spTree>
    <p:extLst>
      <p:ext uri="{BB962C8B-B14F-4D97-AF65-F5344CB8AC3E}">
        <p14:creationId xmlns:p14="http://schemas.microsoft.com/office/powerpoint/2010/main" val="169838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274638"/>
            <a:ext cx="10972800" cy="11430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609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09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78769FA-8815-4FCD-BDE9-66F860880D7C}" type="slidenum">
              <a:rPr lang="en-US"/>
              <a:pPr>
                <a:defRPr/>
              </a:pPr>
              <a:t>‹#›</a:t>
            </a:fld>
            <a:endParaRPr lang="en-US"/>
          </a:p>
        </p:txBody>
      </p:sp>
    </p:spTree>
    <p:extLst>
      <p:ext uri="{BB962C8B-B14F-4D97-AF65-F5344CB8AC3E}">
        <p14:creationId xmlns:p14="http://schemas.microsoft.com/office/powerpoint/2010/main" val="1610197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79937F42-A8C5-4ECA-BBF4-C4CBFDA31E62}" type="slidenum">
              <a:rPr lang="en-US"/>
              <a:pPr/>
              <a:t>‹#›</a:t>
            </a:fld>
            <a:endParaRPr lang="en-US"/>
          </a:p>
        </p:txBody>
      </p:sp>
    </p:spTree>
    <p:extLst>
      <p:ext uri="{BB962C8B-B14F-4D97-AF65-F5344CB8AC3E}">
        <p14:creationId xmlns:p14="http://schemas.microsoft.com/office/powerpoint/2010/main" val="899674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609600" y="6245225"/>
            <a:ext cx="2844800" cy="476250"/>
          </a:xfrm>
        </p:spPr>
        <p:txBody>
          <a:bodyPr/>
          <a:lstStyle>
            <a:lvl1pPr>
              <a:defRPr/>
            </a:lvl1pPr>
          </a:lstStyle>
          <a:p>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245225"/>
            <a:ext cx="2844800" cy="476250"/>
          </a:xfrm>
        </p:spPr>
        <p:txBody>
          <a:bodyPr/>
          <a:lstStyle>
            <a:lvl1pPr>
              <a:defRPr/>
            </a:lvl1pPr>
          </a:lstStyle>
          <a:p>
            <a:fld id="{C9B2DC94-9A98-42C5-B9CD-FB741693EE76}" type="slidenum">
              <a:rPr lang="en-US"/>
              <a:pPr/>
              <a:t>‹#›</a:t>
            </a:fld>
            <a:endParaRPr lang="en-US"/>
          </a:p>
        </p:txBody>
      </p:sp>
    </p:spTree>
    <p:extLst>
      <p:ext uri="{BB962C8B-B14F-4D97-AF65-F5344CB8AC3E}">
        <p14:creationId xmlns:p14="http://schemas.microsoft.com/office/powerpoint/2010/main" val="1130974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25CF2573-7DA7-2341-9B16-B7EFA8AFEC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FE00B3D9-809F-4A40-87A6-697689E79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570743B-A521-6846-9CC6-0DF4D7F36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9F14E7-44CF-B34A-BE13-C3BC778E76A3}" type="datetimeFigureOut">
              <a:rPr lang="en-US" smtClean="0"/>
              <a:t>24-Feb-18</a:t>
            </a:fld>
            <a:endParaRPr lang="en-US"/>
          </a:p>
        </p:txBody>
      </p:sp>
      <p:sp>
        <p:nvSpPr>
          <p:cNvPr id="5" name="Footer Placeholder 4">
            <a:extLst>
              <a:ext uri="{FF2B5EF4-FFF2-40B4-BE49-F238E27FC236}">
                <a16:creationId xmlns="" xmlns:a16="http://schemas.microsoft.com/office/drawing/2014/main" id="{D8C21149-98BC-9A47-8C3D-395847712E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E16F7B98-5B7B-9541-84AF-B812EBA59A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ADFE2E-4714-8148-BDBA-B281DC1A135F}" type="slidenum">
              <a:rPr lang="en-US" smtClean="0"/>
              <a:t>‹#›</a:t>
            </a:fld>
            <a:endParaRPr lang="en-US"/>
          </a:p>
        </p:txBody>
      </p:sp>
    </p:spTree>
    <p:extLst>
      <p:ext uri="{BB962C8B-B14F-4D97-AF65-F5344CB8AC3E}">
        <p14:creationId xmlns:p14="http://schemas.microsoft.com/office/powerpoint/2010/main" val="3894140843"/>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2.emf"/></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3.jpg"/><Relationship Id="rId7"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3.gif"/><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endParaRPr lang="en-GB" dirty="0"/>
          </a:p>
        </p:txBody>
      </p:sp>
      <p:pic>
        <p:nvPicPr>
          <p:cNvPr id="1027" name="Picture 3" descr="C:\Users\BRIAN\Pictures\2009-06-01_Swift_0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6650" y="1343550"/>
            <a:ext cx="4800600" cy="64008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ctrTitle"/>
          </p:nvPr>
        </p:nvSpPr>
        <p:spPr/>
        <p:txBody>
          <a:bodyPr/>
          <a:lstStyle/>
          <a:p>
            <a:endParaRPr lang="en-GB" dirty="0"/>
          </a:p>
        </p:txBody>
      </p:sp>
      <p:sp>
        <p:nvSpPr>
          <p:cNvPr id="6" name="TextBox 5"/>
          <p:cNvSpPr txBox="1"/>
          <p:nvPr/>
        </p:nvSpPr>
        <p:spPr>
          <a:xfrm>
            <a:off x="4093636" y="574109"/>
            <a:ext cx="3832203" cy="769441"/>
          </a:xfrm>
          <a:prstGeom prst="rect">
            <a:avLst/>
          </a:prstGeom>
          <a:solidFill>
            <a:srgbClr val="FF0000"/>
          </a:solidFill>
          <a:ln w="76200">
            <a:solidFill>
              <a:srgbClr val="FFFF00"/>
            </a:solidFill>
          </a:ln>
        </p:spPr>
        <p:txBody>
          <a:bodyPr wrap="none" rtlCol="0">
            <a:spAutoFit/>
          </a:bodyPr>
          <a:lstStyle/>
          <a:p>
            <a:r>
              <a:rPr lang="en-GB" sz="4400" dirty="0" smtClean="0"/>
              <a:t>Swifts </a:t>
            </a:r>
            <a:r>
              <a:rPr lang="en-GB" sz="4400" dirty="0"/>
              <a:t>i</a:t>
            </a:r>
            <a:r>
              <a:rPr lang="en-GB" sz="4400" dirty="0" smtClean="0"/>
              <a:t>n </a:t>
            </a:r>
            <a:r>
              <a:rPr lang="en-GB" sz="4400" dirty="0"/>
              <a:t>I</a:t>
            </a:r>
            <a:r>
              <a:rPr lang="en-GB" sz="4400" dirty="0" smtClean="0"/>
              <a:t>reland</a:t>
            </a:r>
            <a:endParaRPr lang="en-GB" sz="4400" dirty="0"/>
          </a:p>
        </p:txBody>
      </p:sp>
      <p:sp>
        <p:nvSpPr>
          <p:cNvPr id="2" name="TextBox 1"/>
          <p:cNvSpPr txBox="1"/>
          <p:nvPr/>
        </p:nvSpPr>
        <p:spPr>
          <a:xfrm>
            <a:off x="10597" y="871870"/>
            <a:ext cx="4007572" cy="2246769"/>
          </a:xfrm>
          <a:prstGeom prst="rect">
            <a:avLst/>
          </a:prstGeom>
          <a:noFill/>
        </p:spPr>
        <p:txBody>
          <a:bodyPr wrap="none" rtlCol="0">
            <a:spAutoFit/>
          </a:bodyPr>
          <a:lstStyle/>
          <a:p>
            <a:r>
              <a:rPr lang="en-GB" sz="2800" dirty="0" smtClean="0"/>
              <a:t>TED HUGHES</a:t>
            </a:r>
          </a:p>
          <a:p>
            <a:r>
              <a:rPr lang="en-GB" sz="2800" dirty="0" smtClean="0"/>
              <a:t>   ARRIVAL</a:t>
            </a:r>
          </a:p>
          <a:p>
            <a:r>
              <a:rPr lang="en-GB" sz="2800" dirty="0" smtClean="0"/>
              <a:t>“They’ve made it again/</a:t>
            </a:r>
          </a:p>
          <a:p>
            <a:r>
              <a:rPr lang="en-GB" sz="2800" dirty="0" smtClean="0"/>
              <a:t>Which means the globe ‘s </a:t>
            </a:r>
          </a:p>
          <a:p>
            <a:r>
              <a:rPr lang="en-GB" sz="2800" dirty="0" smtClean="0"/>
              <a:t>Still working…”</a:t>
            </a:r>
          </a:p>
        </p:txBody>
      </p:sp>
    </p:spTree>
    <p:extLst>
      <p:ext uri="{BB962C8B-B14F-4D97-AF65-F5344CB8AC3E}">
        <p14:creationId xmlns:p14="http://schemas.microsoft.com/office/powerpoint/2010/main" val="27172306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lones Climate Gra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697" y="1219319"/>
            <a:ext cx="6296025" cy="531495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4922904" y="4327507"/>
            <a:ext cx="1531088" cy="0"/>
          </a:xfrm>
          <a:prstGeom prst="straightConnector1">
            <a:avLst/>
          </a:prstGeom>
          <a:ln w="38100">
            <a:solidFill>
              <a:srgbClr val="FFFF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731567" y="435935"/>
            <a:ext cx="1818896" cy="646331"/>
          </a:xfrm>
          <a:prstGeom prst="rect">
            <a:avLst/>
          </a:prstGeom>
          <a:solidFill>
            <a:srgbClr val="FF0000"/>
          </a:solidFill>
          <a:ln w="57150">
            <a:solidFill>
              <a:srgbClr val="FFFF00"/>
            </a:solidFill>
          </a:ln>
        </p:spPr>
        <p:txBody>
          <a:bodyPr wrap="none" rtlCol="0">
            <a:spAutoFit/>
          </a:bodyPr>
          <a:lstStyle/>
          <a:p>
            <a:r>
              <a:rPr lang="en-GB" sz="3600" dirty="0" smtClean="0"/>
              <a:t>CLIMATE</a:t>
            </a:r>
            <a:endParaRPr lang="en-GB" sz="3600" dirty="0"/>
          </a:p>
        </p:txBody>
      </p:sp>
    </p:spTree>
    <p:extLst>
      <p:ext uri="{BB962C8B-B14F-4D97-AF65-F5344CB8AC3E}">
        <p14:creationId xmlns:p14="http://schemas.microsoft.com/office/powerpoint/2010/main" val="3292520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68"/>
            <a:ext cx="10561320" cy="721113"/>
          </a:xfrm>
        </p:spPr>
        <p:txBody>
          <a:bodyPr>
            <a:noAutofit/>
          </a:body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Ireland -  A Watery, Insect Rich Landscape</a:t>
            </a:r>
            <a:endParaRPr lang="en-US" sz="4000" dirty="0">
              <a:latin typeface="Al Nile" pitchFamily="2" charset="-78"/>
              <a:cs typeface="Al Nile" pitchFamily="2" charset="-78"/>
            </a:endParaRPr>
          </a:p>
        </p:txBody>
      </p:sp>
      <p:pic>
        <p:nvPicPr>
          <p:cNvPr id="8" name="Picture 2" descr="C:\Users\Lynda\Desktop\NI Pics\DSCF1202.JPG">
            <a:extLst>
              <a:ext uri="{FF2B5EF4-FFF2-40B4-BE49-F238E27FC236}">
                <a16:creationId xmlns="" xmlns:a16="http://schemas.microsoft.com/office/drawing/2014/main" id="{CB589102-7B61-9543-83F8-C2451F8502E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6888" y="3590466"/>
            <a:ext cx="3324559" cy="2493419"/>
          </a:xfrm>
          <a:prstGeom prst="rect">
            <a:avLst/>
          </a:prstGeom>
          <a:ln>
            <a:noFill/>
          </a:ln>
          <a:effectLst>
            <a:outerShdw blurRad="190500" algn="tl" rotWithShape="0">
              <a:srgbClr val="000000">
                <a:alpha val="70000"/>
              </a:srgbClr>
            </a:outerShdw>
          </a:effectLst>
          <a:extLst/>
        </p:spPr>
      </p:pic>
      <p:sp>
        <p:nvSpPr>
          <p:cNvPr id="9" name="TextBox 8">
            <a:extLst>
              <a:ext uri="{FF2B5EF4-FFF2-40B4-BE49-F238E27FC236}">
                <a16:creationId xmlns="" xmlns:a16="http://schemas.microsoft.com/office/drawing/2014/main" id="{393EC634-5C42-4A4D-94B9-AEAB41C8F927}"/>
              </a:ext>
            </a:extLst>
          </p:cNvPr>
          <p:cNvSpPr txBox="1"/>
          <p:nvPr/>
        </p:nvSpPr>
        <p:spPr>
          <a:xfrm>
            <a:off x="484174" y="6263640"/>
            <a:ext cx="2441448" cy="369332"/>
          </a:xfrm>
          <a:prstGeom prst="rect">
            <a:avLst/>
          </a:prstGeom>
          <a:noFill/>
        </p:spPr>
        <p:txBody>
          <a:bodyPr wrap="square" rtlCol="0">
            <a:spAutoFit/>
          </a:bodyPr>
          <a:lstStyle/>
          <a:p>
            <a:r>
              <a:rPr lang="en-IE" dirty="0"/>
              <a:t>LOUGH NEAGH FLY </a:t>
            </a:r>
            <a:endParaRPr lang="en-US" dirty="0"/>
          </a:p>
        </p:txBody>
      </p:sp>
      <p:sp>
        <p:nvSpPr>
          <p:cNvPr id="2" name="Rectangle 1"/>
          <p:cNvSpPr/>
          <p:nvPr/>
        </p:nvSpPr>
        <p:spPr>
          <a:xfrm>
            <a:off x="4781179" y="1498900"/>
            <a:ext cx="6096000" cy="2031325"/>
          </a:xfrm>
          <a:prstGeom prst="rect">
            <a:avLst/>
          </a:prstGeom>
        </p:spPr>
        <p:txBody>
          <a:bodyPr>
            <a:spAutoFit/>
          </a:bodyPr>
          <a:lstStyle/>
          <a:p>
            <a:r>
              <a:rPr lang="en-GB" dirty="0"/>
              <a:t>Anyone who visits the lough shore in May and early June cannot help but be affected by the </a:t>
            </a:r>
            <a:r>
              <a:rPr lang="en-GB" dirty="0" err="1"/>
              <a:t>Chironomid</a:t>
            </a:r>
            <a:r>
              <a:rPr lang="en-GB" dirty="0"/>
              <a:t> Midge, commonly known as the Lough Neagh fly. Those who live near the shore know never to open the windows and definitely never of an evening when the electric light is switched on. Despite their annoyance, they don’t bite, but boy oh boy, they swarm!</a:t>
            </a:r>
          </a:p>
        </p:txBody>
      </p:sp>
      <p:pic>
        <p:nvPicPr>
          <p:cNvPr id="1028" name="Picture 4" descr="Midge (Chironomida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8375" y="3409432"/>
            <a:ext cx="2555028" cy="19202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lanket Bo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97644" y="3486956"/>
            <a:ext cx="2468880" cy="184271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24937" y="5635256"/>
            <a:ext cx="1510350" cy="369332"/>
          </a:xfrm>
          <a:prstGeom prst="rect">
            <a:avLst/>
          </a:prstGeom>
          <a:noFill/>
        </p:spPr>
        <p:txBody>
          <a:bodyPr wrap="none" rtlCol="0">
            <a:spAutoFit/>
          </a:bodyPr>
          <a:lstStyle/>
          <a:p>
            <a:r>
              <a:rPr lang="en-GB" dirty="0" smtClean="0"/>
              <a:t>BLANKET BOG</a:t>
            </a:r>
            <a:endParaRPr lang="en-GB" dirty="0"/>
          </a:p>
        </p:txBody>
      </p:sp>
      <p:sp>
        <p:nvSpPr>
          <p:cNvPr id="5" name="TextBox 4"/>
          <p:cNvSpPr txBox="1"/>
          <p:nvPr/>
        </p:nvSpPr>
        <p:spPr>
          <a:xfrm>
            <a:off x="8846322" y="5628528"/>
            <a:ext cx="840295" cy="369332"/>
          </a:xfrm>
          <a:prstGeom prst="rect">
            <a:avLst/>
          </a:prstGeom>
          <a:noFill/>
        </p:spPr>
        <p:txBody>
          <a:bodyPr wrap="none" rtlCol="0">
            <a:spAutoFit/>
          </a:bodyPr>
          <a:lstStyle/>
          <a:p>
            <a:r>
              <a:rPr lang="en-GB" dirty="0" smtClean="0"/>
              <a:t>MIDGE</a:t>
            </a:r>
            <a:endParaRPr lang="en-GB" dirty="0"/>
          </a:p>
        </p:txBody>
      </p:sp>
      <p:sp>
        <p:nvSpPr>
          <p:cNvPr id="7" name="TextBox 6"/>
          <p:cNvSpPr txBox="1"/>
          <p:nvPr/>
        </p:nvSpPr>
        <p:spPr>
          <a:xfrm>
            <a:off x="552893" y="1371600"/>
            <a:ext cx="2888291" cy="954107"/>
          </a:xfrm>
          <a:prstGeom prst="rect">
            <a:avLst/>
          </a:prstGeom>
          <a:noFill/>
        </p:spPr>
        <p:txBody>
          <a:bodyPr wrap="none" rtlCol="0">
            <a:spAutoFit/>
          </a:bodyPr>
          <a:lstStyle/>
          <a:p>
            <a:r>
              <a:rPr lang="en-GB" sz="2800" dirty="0" smtClean="0"/>
              <a:t>AREA OF IRELAND </a:t>
            </a:r>
          </a:p>
          <a:p>
            <a:r>
              <a:rPr lang="en-GB" sz="2800" dirty="0" err="1" smtClean="0"/>
              <a:t>84421km</a:t>
            </a:r>
            <a:endParaRPr lang="en-GB" sz="2800" dirty="0"/>
          </a:p>
        </p:txBody>
      </p:sp>
      <p:sp>
        <p:nvSpPr>
          <p:cNvPr id="10" name="TextBox 9"/>
          <p:cNvSpPr txBox="1"/>
          <p:nvPr/>
        </p:nvSpPr>
        <p:spPr>
          <a:xfrm>
            <a:off x="1913845" y="1892585"/>
            <a:ext cx="276038" cy="307777"/>
          </a:xfrm>
          <a:prstGeom prst="rect">
            <a:avLst/>
          </a:prstGeom>
          <a:noFill/>
        </p:spPr>
        <p:txBody>
          <a:bodyPr wrap="none" rtlCol="0">
            <a:spAutoFit/>
          </a:bodyPr>
          <a:lstStyle/>
          <a:p>
            <a:r>
              <a:rPr lang="en-GB" sz="1400" dirty="0" smtClean="0"/>
              <a:t>2</a:t>
            </a:r>
            <a:endParaRPr lang="en-GB" sz="1400" dirty="0"/>
          </a:p>
        </p:txBody>
      </p:sp>
      <p:sp>
        <p:nvSpPr>
          <p:cNvPr id="12" name="TextBox 11"/>
          <p:cNvSpPr txBox="1"/>
          <p:nvPr/>
        </p:nvSpPr>
        <p:spPr>
          <a:xfrm>
            <a:off x="574075" y="2312298"/>
            <a:ext cx="2598660" cy="523220"/>
          </a:xfrm>
          <a:prstGeom prst="rect">
            <a:avLst/>
          </a:prstGeom>
          <a:noFill/>
        </p:spPr>
        <p:txBody>
          <a:bodyPr wrap="none" rtlCol="0">
            <a:spAutoFit/>
          </a:bodyPr>
          <a:lstStyle/>
          <a:p>
            <a:r>
              <a:rPr lang="en-GB" sz="2800" dirty="0" smtClean="0"/>
              <a:t>3% WATER AREA</a:t>
            </a:r>
            <a:endParaRPr lang="en-GB" sz="2800" dirty="0"/>
          </a:p>
        </p:txBody>
      </p:sp>
      <p:sp>
        <p:nvSpPr>
          <p:cNvPr id="13" name="TextBox 12"/>
          <p:cNvSpPr txBox="1"/>
          <p:nvPr/>
        </p:nvSpPr>
        <p:spPr>
          <a:xfrm>
            <a:off x="925033" y="2934586"/>
            <a:ext cx="1366080" cy="954107"/>
          </a:xfrm>
          <a:prstGeom prst="rect">
            <a:avLst/>
          </a:prstGeom>
          <a:noFill/>
        </p:spPr>
        <p:txBody>
          <a:bodyPr wrap="none" rtlCol="0">
            <a:spAutoFit/>
          </a:bodyPr>
          <a:lstStyle/>
          <a:p>
            <a:r>
              <a:rPr lang="en-GB" sz="2800" dirty="0" err="1" smtClean="0"/>
              <a:t>2532km</a:t>
            </a:r>
            <a:endParaRPr lang="en-GB" sz="2800" dirty="0" smtClean="0"/>
          </a:p>
          <a:p>
            <a:endParaRPr lang="en-GB" sz="2800" dirty="0"/>
          </a:p>
        </p:txBody>
      </p:sp>
      <p:sp>
        <p:nvSpPr>
          <p:cNvPr id="14" name="TextBox 13"/>
          <p:cNvSpPr txBox="1"/>
          <p:nvPr/>
        </p:nvSpPr>
        <p:spPr>
          <a:xfrm>
            <a:off x="2093221" y="2983536"/>
            <a:ext cx="276038" cy="307777"/>
          </a:xfrm>
          <a:prstGeom prst="rect">
            <a:avLst/>
          </a:prstGeom>
          <a:noFill/>
        </p:spPr>
        <p:txBody>
          <a:bodyPr wrap="none" rtlCol="0">
            <a:spAutoFit/>
          </a:bodyPr>
          <a:lstStyle/>
          <a:p>
            <a:r>
              <a:rPr lang="en-GB" sz="1400" dirty="0" smtClean="0"/>
              <a:t>2</a:t>
            </a:r>
            <a:endParaRPr lang="en-GB" sz="1400" dirty="0"/>
          </a:p>
        </p:txBody>
      </p:sp>
      <p:pic>
        <p:nvPicPr>
          <p:cNvPr id="15" name="Picture 14" descr="midges.jpg"/>
          <p:cNvPicPr>
            <a:picLocks noChangeAspect="1"/>
          </p:cNvPicPr>
          <p:nvPr/>
        </p:nvPicPr>
        <p:blipFill>
          <a:blip r:embed="rId6" cstate="print"/>
          <a:stretch>
            <a:fillRect/>
          </a:stretch>
        </p:blipFill>
        <p:spPr>
          <a:xfrm>
            <a:off x="3376356" y="3617739"/>
            <a:ext cx="2491140" cy="1554480"/>
          </a:xfrm>
          <a:prstGeom prst="rect">
            <a:avLst/>
          </a:prstGeom>
          <a:ln w="3175">
            <a:solidFill>
              <a:srgbClr val="FFFF00"/>
            </a:solidFill>
          </a:ln>
        </p:spPr>
      </p:pic>
      <p:sp>
        <p:nvSpPr>
          <p:cNvPr id="3" name="TextBox 2"/>
          <p:cNvSpPr txBox="1"/>
          <p:nvPr/>
        </p:nvSpPr>
        <p:spPr>
          <a:xfrm>
            <a:off x="4338053" y="5398507"/>
            <a:ext cx="943848" cy="369332"/>
          </a:xfrm>
          <a:prstGeom prst="rect">
            <a:avLst/>
          </a:prstGeom>
          <a:noFill/>
        </p:spPr>
        <p:txBody>
          <a:bodyPr wrap="none" rtlCol="0">
            <a:spAutoFit/>
          </a:bodyPr>
          <a:lstStyle/>
          <a:p>
            <a:r>
              <a:rPr lang="en-GB" dirty="0" smtClean="0"/>
              <a:t>MIDGES</a:t>
            </a:r>
            <a:endParaRPr lang="en-GB" dirty="0"/>
          </a:p>
        </p:txBody>
      </p:sp>
    </p:spTree>
    <p:extLst>
      <p:ext uri="{BB962C8B-B14F-4D97-AF65-F5344CB8AC3E}">
        <p14:creationId xmlns:p14="http://schemas.microsoft.com/office/powerpoint/2010/main" val="4590119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skaboutireland.ie/aai-files/assets/libraries/an-chomhairle-leabharlanna/learning-zone/offaly/Bogland-Ma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4481" y="274926"/>
            <a:ext cx="6096000" cy="6924676"/>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maps.maphill.com/ireland/3d-maps/satellite-map/satellite-3d-map-of-ire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454" y="-468024"/>
            <a:ext cx="8096250" cy="841057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58370" y="1275892"/>
            <a:ext cx="2966005" cy="707886"/>
          </a:xfrm>
          <a:prstGeom prst="rect">
            <a:avLst/>
          </a:prstGeom>
          <a:solidFill>
            <a:srgbClr val="FF0000"/>
          </a:solidFill>
        </p:spPr>
        <p:txBody>
          <a:bodyPr wrap="none" rtlCol="0">
            <a:spAutoFit/>
          </a:bodyPr>
          <a:lstStyle/>
          <a:p>
            <a:r>
              <a:rPr lang="en-GB" sz="4000" dirty="0" smtClean="0"/>
              <a:t>SWIFTS VIEW</a:t>
            </a:r>
            <a:endParaRPr lang="en-GB" sz="4000" dirty="0"/>
          </a:p>
        </p:txBody>
      </p:sp>
      <p:sp>
        <p:nvSpPr>
          <p:cNvPr id="3" name="TextBox 2"/>
          <p:cNvSpPr txBox="1"/>
          <p:nvPr/>
        </p:nvSpPr>
        <p:spPr>
          <a:xfrm>
            <a:off x="9452344" y="584791"/>
            <a:ext cx="3108957" cy="2246769"/>
          </a:xfrm>
          <a:prstGeom prst="rect">
            <a:avLst/>
          </a:prstGeom>
          <a:noFill/>
        </p:spPr>
        <p:txBody>
          <a:bodyPr wrap="square" rtlCol="0">
            <a:spAutoFit/>
          </a:bodyPr>
          <a:lstStyle/>
          <a:p>
            <a:endParaRPr lang="en-GB" sz="2800" dirty="0" smtClean="0"/>
          </a:p>
          <a:p>
            <a:r>
              <a:rPr lang="en-GB" sz="2800" dirty="0" smtClean="0"/>
              <a:t>BLANKET BOG</a:t>
            </a:r>
          </a:p>
          <a:p>
            <a:r>
              <a:rPr lang="en-GB" sz="2800" dirty="0" smtClean="0"/>
              <a:t>RAISED   BOG</a:t>
            </a:r>
          </a:p>
          <a:p>
            <a:r>
              <a:rPr lang="en-GB" sz="2800" dirty="0" smtClean="0"/>
              <a:t>LAKES </a:t>
            </a:r>
          </a:p>
          <a:p>
            <a:r>
              <a:rPr lang="en-GB" sz="2800" dirty="0" smtClean="0"/>
              <a:t>RIVERS </a:t>
            </a:r>
          </a:p>
        </p:txBody>
      </p:sp>
    </p:spTree>
    <p:extLst>
      <p:ext uri="{BB962C8B-B14F-4D97-AF65-F5344CB8AC3E}">
        <p14:creationId xmlns:p14="http://schemas.microsoft.com/office/powerpoint/2010/main" val="275414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8"/>
                                        </p:tgtEl>
                                        <p:attrNameLst>
                                          <p:attrName>style.visibility</p:attrName>
                                        </p:attrNameLst>
                                      </p:cBhvr>
                                      <p:to>
                                        <p:strVal val="visible"/>
                                      </p:to>
                                    </p:set>
                                    <p:anim calcmode="lin" valueType="num">
                                      <p:cBhvr additive="base">
                                        <p:cTn id="7" dur="500" fill="hold"/>
                                        <p:tgtEl>
                                          <p:spTgt spid="2058"/>
                                        </p:tgtEl>
                                        <p:attrNameLst>
                                          <p:attrName>ppt_x</p:attrName>
                                        </p:attrNameLst>
                                      </p:cBhvr>
                                      <p:tavLst>
                                        <p:tav tm="0">
                                          <p:val>
                                            <p:strVal val="#ppt_x"/>
                                          </p:val>
                                        </p:tav>
                                        <p:tav tm="100000">
                                          <p:val>
                                            <p:strVal val="#ppt_x"/>
                                          </p:val>
                                        </p:tav>
                                      </p:tavLst>
                                    </p:anim>
                                    <p:anim calcmode="lin" valueType="num">
                                      <p:cBhvr additive="base">
                                        <p:cTn id="8"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D0CB9779-D7FC-224B-9650-6E42D1D813AE}"/>
              </a:ext>
            </a:extLst>
          </p:cNvPr>
          <p:cNvSpPr txBox="1"/>
          <p:nvPr/>
        </p:nvSpPr>
        <p:spPr>
          <a:xfrm>
            <a:off x="117856" y="4495801"/>
            <a:ext cx="3438144" cy="923330"/>
          </a:xfrm>
          <a:prstGeom prst="rect">
            <a:avLst/>
          </a:prstGeom>
          <a:noFill/>
        </p:spPr>
        <p:txBody>
          <a:bodyPr wrap="square" rtlCol="0">
            <a:spAutoFit/>
          </a:bodyPr>
          <a:lstStyle/>
          <a:p>
            <a:r>
              <a:rPr lang="en-IE" dirty="0"/>
              <a:t>Atlas of Breeding Birds in Britain and Ireland 1976</a:t>
            </a:r>
          </a:p>
          <a:p>
            <a:r>
              <a:rPr lang="en-IE" dirty="0"/>
              <a:t>BTO &amp; Irish </a:t>
            </a:r>
            <a:r>
              <a:rPr lang="en-IE" dirty="0" err="1"/>
              <a:t>Wildbird</a:t>
            </a:r>
            <a:r>
              <a:rPr lang="en-IE" dirty="0"/>
              <a:t> Conservancy</a:t>
            </a:r>
            <a:endParaRPr lang="en-US" dirty="0"/>
          </a:p>
        </p:txBody>
      </p:sp>
      <p:pic>
        <p:nvPicPr>
          <p:cNvPr id="8" name="Picture 7">
            <a:extLst>
              <a:ext uri="{FF2B5EF4-FFF2-40B4-BE49-F238E27FC236}">
                <a16:creationId xmlns="" xmlns:a16="http://schemas.microsoft.com/office/drawing/2014/main" id="{F3E734ED-C44B-C542-AF04-10B92C1C62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13760" y="-715931"/>
            <a:ext cx="5120640" cy="7210941"/>
          </a:xfrm>
          <a:prstGeom prst="rect">
            <a:avLst/>
          </a:prstGeom>
        </p:spPr>
      </p:pic>
      <p:pic>
        <p:nvPicPr>
          <p:cNvPr id="10" name="Picture 9">
            <a:extLst>
              <a:ext uri="{FF2B5EF4-FFF2-40B4-BE49-F238E27FC236}">
                <a16:creationId xmlns="" xmlns:a16="http://schemas.microsoft.com/office/drawing/2014/main" id="{FA890FDC-73E5-1A4A-B10C-F7E6371379E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69711" y="-2101756"/>
            <a:ext cx="5422655" cy="8595360"/>
          </a:xfrm>
          <a:prstGeom prst="rect">
            <a:avLst/>
          </a:prstGeom>
        </p:spPr>
      </p:pic>
      <p:pic>
        <p:nvPicPr>
          <p:cNvPr id="12" name="Picture 11">
            <a:extLst>
              <a:ext uri="{FF2B5EF4-FFF2-40B4-BE49-F238E27FC236}">
                <a16:creationId xmlns="" xmlns:a16="http://schemas.microsoft.com/office/drawing/2014/main" id="{566FEC72-4C9C-FE4B-9CF3-3F91845B95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85353" y="-685781"/>
            <a:ext cx="5364480" cy="7152640"/>
          </a:xfrm>
          <a:prstGeom prst="rect">
            <a:avLst/>
          </a:prstGeom>
        </p:spPr>
      </p:pic>
      <p:sp>
        <p:nvSpPr>
          <p:cNvPr id="13" name="TextBox 12">
            <a:extLst>
              <a:ext uri="{FF2B5EF4-FFF2-40B4-BE49-F238E27FC236}">
                <a16:creationId xmlns="" xmlns:a16="http://schemas.microsoft.com/office/drawing/2014/main" id="{2D4A16A0-B467-7146-8687-183D7EC48CE4}"/>
              </a:ext>
            </a:extLst>
          </p:cNvPr>
          <p:cNvSpPr txBox="1"/>
          <p:nvPr/>
        </p:nvSpPr>
        <p:spPr>
          <a:xfrm>
            <a:off x="8737600" y="5029200"/>
            <a:ext cx="3291840" cy="646331"/>
          </a:xfrm>
          <a:prstGeom prst="rect">
            <a:avLst/>
          </a:prstGeom>
          <a:noFill/>
        </p:spPr>
        <p:txBody>
          <a:bodyPr wrap="square" rtlCol="0">
            <a:spAutoFit/>
          </a:bodyPr>
          <a:lstStyle/>
          <a:p>
            <a:r>
              <a:rPr lang="en-IE" dirty="0"/>
              <a:t>Bird Atlas 2007-2011</a:t>
            </a:r>
          </a:p>
          <a:p>
            <a:r>
              <a:rPr lang="en-IE" dirty="0"/>
              <a:t>Ireland 38% to 46% Decline</a:t>
            </a:r>
            <a:endParaRPr lang="en-US" dirty="0"/>
          </a:p>
        </p:txBody>
      </p:sp>
      <p:sp>
        <p:nvSpPr>
          <p:cNvPr id="3" name="Title 2"/>
          <p:cNvSpPr>
            <a:spLocks noGrp="1"/>
          </p:cNvSpPr>
          <p:nvPr>
            <p:ph type="ctrTitle"/>
          </p:nvPr>
        </p:nvSpPr>
        <p:spPr>
          <a:xfrm>
            <a:off x="914400" y="228601"/>
            <a:ext cx="10363200" cy="1470025"/>
          </a:xfrm>
        </p:spPr>
        <p:txBody>
          <a:bodyPr>
            <a:normAutofit fontScale="90000"/>
          </a:bodyPr>
          <a:lstStyle/>
          <a:p>
            <a:r>
              <a:rPr lang="en-GB" dirty="0" smtClean="0"/>
              <a:t>IRELAND SWIFT POPULATION DECLINE</a:t>
            </a:r>
            <a:endParaRPr lang="en-GB" dirty="0"/>
          </a:p>
        </p:txBody>
      </p:sp>
    </p:spTree>
    <p:extLst>
      <p:ext uri="{BB962C8B-B14F-4D97-AF65-F5344CB8AC3E}">
        <p14:creationId xmlns:p14="http://schemas.microsoft.com/office/powerpoint/2010/main" val="613911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70"/>
            <a:ext cx="10561320" cy="721113"/>
          </a:xfrm>
        </p:spPr>
        <p:txBody>
          <a:bodyPr>
            <a:noAutofit/>
          </a:bodyPr>
          <a:lstStyle/>
          <a:p>
            <a:r>
              <a:rPr lang="en-US" sz="4000" dirty="0" smtClean="0">
                <a:latin typeface="Al Nile" pitchFamily="2" charset="-78"/>
                <a:cs typeface="Al Nile" pitchFamily="2" charset="-78"/>
              </a:rPr>
              <a:t>CAUSES OF THE DECLINE?</a:t>
            </a:r>
            <a:endParaRPr lang="en-US" sz="4000" dirty="0">
              <a:latin typeface="Al Nile" pitchFamily="2" charset="-78"/>
              <a:cs typeface="Al Nile" pitchFamily="2" charset="-78"/>
            </a:endParaRPr>
          </a:p>
        </p:txBody>
      </p:sp>
      <p:pic>
        <p:nvPicPr>
          <p:cNvPr id="8" name="Picture 8" descr="http://i.ebayimg.com/00/s/Mjk5WDQwMA==/z/FcIAAOxyjxlTLHcH/$_2.JPG">
            <a:extLst>
              <a:ext uri="{FF2B5EF4-FFF2-40B4-BE49-F238E27FC236}">
                <a16:creationId xmlns="" xmlns:a16="http://schemas.microsoft.com/office/drawing/2014/main" id="{6A243CE7-F5A7-6445-A142-BBF7D300517C}"/>
              </a:ext>
            </a:extLst>
          </p:cNvPr>
          <p:cNvPicPr>
            <a:picLocks noChangeAspect="1" noChangeArrowheads="1"/>
          </p:cNvPicPr>
          <p:nvPr/>
        </p:nvPicPr>
        <p:blipFill>
          <a:blip r:embed="rId3" cstate="screen"/>
          <a:srcRect/>
          <a:stretch>
            <a:fillRect/>
          </a:stretch>
        </p:blipFill>
        <p:spPr bwMode="auto">
          <a:xfrm>
            <a:off x="3048000" y="2059617"/>
            <a:ext cx="2926080" cy="2194560"/>
          </a:xfrm>
          <a:prstGeom prst="rect">
            <a:avLst/>
          </a:prstGeom>
          <a:ln>
            <a:noFill/>
          </a:ln>
          <a:effectLst>
            <a:outerShdw blurRad="190500" algn="tl" rotWithShape="0">
              <a:srgbClr val="000000">
                <a:alpha val="70000"/>
              </a:srgbClr>
            </a:outerShdw>
          </a:effectLst>
        </p:spPr>
      </p:pic>
      <p:pic>
        <p:nvPicPr>
          <p:cNvPr id="9" name="Picture 2" descr="http://atoast2toast.files.wordpress.com/2009/10/death_celtic_tiger1.jpg">
            <a:extLst>
              <a:ext uri="{FF2B5EF4-FFF2-40B4-BE49-F238E27FC236}">
                <a16:creationId xmlns="" xmlns:a16="http://schemas.microsoft.com/office/drawing/2014/main" id="{E7ADBEA8-08C6-B44D-8F8A-CC6DAC19DBA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10791" y="1457725"/>
            <a:ext cx="2236375" cy="3068781"/>
          </a:xfrm>
          <a:prstGeom prst="rect">
            <a:avLst/>
          </a:prstGeom>
          <a:ln>
            <a:noFill/>
          </a:ln>
          <a:effectLst>
            <a:outerShdw blurRad="190500" algn="tl" rotWithShape="0">
              <a:srgbClr val="000000">
                <a:alpha val="70000"/>
              </a:srgbClr>
            </a:outerShdw>
          </a:effectLst>
        </p:spPr>
      </p:pic>
      <p:pic>
        <p:nvPicPr>
          <p:cNvPr id="10" name="Picture 10" descr="File photo">
            <a:extLst>
              <a:ext uri="{FF2B5EF4-FFF2-40B4-BE49-F238E27FC236}">
                <a16:creationId xmlns="" xmlns:a16="http://schemas.microsoft.com/office/drawing/2014/main" id="{9B32B6AE-6191-2145-9095-0A1E1BAECD3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234467" y="2086198"/>
            <a:ext cx="2877949" cy="2103120"/>
          </a:xfrm>
          <a:prstGeom prst="rect">
            <a:avLst/>
          </a:prstGeom>
          <a:ln>
            <a:noFill/>
          </a:ln>
          <a:effectLst>
            <a:outerShdw blurRad="190500" algn="tl" rotWithShape="0">
              <a:srgbClr val="000000">
                <a:alpha val="70000"/>
              </a:srgbClr>
            </a:outerShdw>
          </a:effectLst>
        </p:spPr>
      </p:pic>
      <p:pic>
        <p:nvPicPr>
          <p:cNvPr id="11" name="Picture 2" descr="WportQuayphoto ca1890-1905.jpg">
            <a:extLst>
              <a:ext uri="{FF2B5EF4-FFF2-40B4-BE49-F238E27FC236}">
                <a16:creationId xmlns="" xmlns:a16="http://schemas.microsoft.com/office/drawing/2014/main" id="{DE74111F-3545-054C-8A3F-7D3D7C1C472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06400" y="4918613"/>
            <a:ext cx="2982592" cy="1737360"/>
          </a:xfrm>
          <a:prstGeom prst="rect">
            <a:avLst/>
          </a:prstGeom>
          <a:ln>
            <a:noFill/>
          </a:ln>
          <a:effectLst>
            <a:outerShdw blurRad="190500" algn="tl" rotWithShape="0">
              <a:srgbClr val="000000">
                <a:alpha val="70000"/>
              </a:srgbClr>
            </a:outerShdw>
          </a:effectLst>
        </p:spPr>
      </p:pic>
      <p:sp>
        <p:nvSpPr>
          <p:cNvPr id="12" name="Rectangle 11">
            <a:extLst>
              <a:ext uri="{FF2B5EF4-FFF2-40B4-BE49-F238E27FC236}">
                <a16:creationId xmlns="" xmlns:a16="http://schemas.microsoft.com/office/drawing/2014/main" id="{E2CF6B67-830E-9E4F-829D-FEF4D1499E8A}"/>
              </a:ext>
            </a:extLst>
          </p:cNvPr>
          <p:cNvSpPr/>
          <p:nvPr/>
        </p:nvSpPr>
        <p:spPr>
          <a:xfrm>
            <a:off x="-203199" y="4495800"/>
            <a:ext cx="4220899" cy="369332"/>
          </a:xfrm>
          <a:prstGeom prst="rect">
            <a:avLst/>
          </a:prstGeom>
        </p:spPr>
        <p:txBody>
          <a:bodyPr wrap="none">
            <a:spAutoFit/>
          </a:bodyPr>
          <a:lstStyle/>
          <a:p>
            <a:r>
              <a:rPr lang="en-GB" b="1" dirty="0" smtClean="0"/>
              <a:t>WESTPORT QUAY  BUILT IN 1800 CENTURY</a:t>
            </a:r>
            <a:endParaRPr lang="en-US" b="1" dirty="0">
              <a:solidFill>
                <a:srgbClr val="FFFF00"/>
              </a:solidFill>
            </a:endParaRPr>
          </a:p>
        </p:txBody>
      </p:sp>
      <p:pic>
        <p:nvPicPr>
          <p:cNvPr id="13" name="Picture 4" descr="07JUN06_47_warehouses.jpg">
            <a:extLst>
              <a:ext uri="{FF2B5EF4-FFF2-40B4-BE49-F238E27FC236}">
                <a16:creationId xmlns="" xmlns:a16="http://schemas.microsoft.com/office/drawing/2014/main" id="{08B1AE65-297B-B449-ACEE-50322D318E5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448800" y="4416777"/>
            <a:ext cx="2449283" cy="1828800"/>
          </a:xfrm>
          <a:prstGeom prst="rect">
            <a:avLst/>
          </a:prstGeom>
          <a:ln>
            <a:noFill/>
          </a:ln>
          <a:effectLst>
            <a:outerShdw blurRad="190500" algn="tl" rotWithShape="0">
              <a:srgbClr val="000000">
                <a:alpha val="70000"/>
              </a:srgbClr>
            </a:outerShdw>
          </a:effectLst>
        </p:spPr>
      </p:pic>
      <p:sp>
        <p:nvSpPr>
          <p:cNvPr id="14" name="Subtitle 2">
            <a:extLst>
              <a:ext uri="{FF2B5EF4-FFF2-40B4-BE49-F238E27FC236}">
                <a16:creationId xmlns="" xmlns:a16="http://schemas.microsoft.com/office/drawing/2014/main" id="{9B765A37-1D56-C641-B02B-400684F9C802}"/>
              </a:ext>
            </a:extLst>
          </p:cNvPr>
          <p:cNvSpPr txBox="1">
            <a:spLocks/>
          </p:cNvSpPr>
          <p:nvPr/>
        </p:nvSpPr>
        <p:spPr bwMode="auto">
          <a:xfrm>
            <a:off x="5539656" y="5061080"/>
            <a:ext cx="3096344" cy="76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a:bodyPr>
          <a:lstStyle>
            <a:lvl1pPr marL="447675"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fontAlgn="base">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fontAlgn="base">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fontAlgn="base">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fontAlgn="base">
              <a:spcBef>
                <a:spcPct val="20000"/>
              </a:spcBef>
              <a:spcAft>
                <a:spcPct val="0"/>
              </a:spcAft>
              <a:buClr>
                <a:srgbClr val="F4C689"/>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a:lstStyle>
          <a:p>
            <a:pPr marL="65087" indent="0">
              <a:buNone/>
            </a:pPr>
            <a:r>
              <a:rPr lang="en-GB" sz="1800" b="1" dirty="0" smtClean="0"/>
              <a:t>CONVERTED TO </a:t>
            </a:r>
            <a:r>
              <a:rPr lang="en-GB" sz="1800" b="1" dirty="0" err="1" smtClean="0"/>
              <a:t>SHOPS,APARTMENTS</a:t>
            </a:r>
            <a:r>
              <a:rPr lang="en-GB" sz="1800" b="1" dirty="0"/>
              <a:t> </a:t>
            </a:r>
            <a:r>
              <a:rPr lang="en-GB" sz="1800" b="1" dirty="0" smtClean="0"/>
              <a:t> IN  1999.</a:t>
            </a:r>
          </a:p>
        </p:txBody>
      </p:sp>
      <p:sp>
        <p:nvSpPr>
          <p:cNvPr id="4" name="TextBox 3">
            <a:extLst>
              <a:ext uri="{FF2B5EF4-FFF2-40B4-BE49-F238E27FC236}">
                <a16:creationId xmlns="" xmlns:a16="http://schemas.microsoft.com/office/drawing/2014/main" id="{46FE0FDF-4FDA-F34B-913C-9AA637ECB41D}"/>
              </a:ext>
            </a:extLst>
          </p:cNvPr>
          <p:cNvSpPr txBox="1"/>
          <p:nvPr/>
        </p:nvSpPr>
        <p:spPr>
          <a:xfrm>
            <a:off x="82298" y="3538729"/>
            <a:ext cx="2493364" cy="523220"/>
          </a:xfrm>
          <a:prstGeom prst="rect">
            <a:avLst/>
          </a:prstGeom>
          <a:noFill/>
        </p:spPr>
        <p:txBody>
          <a:bodyPr wrap="square" rtlCol="0">
            <a:spAutoFit/>
          </a:bodyPr>
          <a:lstStyle/>
          <a:p>
            <a:r>
              <a:rPr lang="en-IE" sz="2800" b="1" dirty="0">
                <a:solidFill>
                  <a:srgbClr val="FFFF00"/>
                </a:solidFill>
              </a:rPr>
              <a:t>The Celtic Tiger</a:t>
            </a:r>
            <a:endParaRPr lang="en-US" sz="2800" b="1" dirty="0">
              <a:solidFill>
                <a:srgbClr val="FFFF00"/>
              </a:solidFill>
            </a:endParaRPr>
          </a:p>
        </p:txBody>
      </p:sp>
      <p:pic>
        <p:nvPicPr>
          <p:cNvPr id="17" name="Picture 5" descr="PA190091"/>
          <p:cNvPicPr>
            <a:picLocks noChangeAspect="1" noChangeArrowheads="1"/>
          </p:cNvPicPr>
          <p:nvPr/>
        </p:nvPicPr>
        <p:blipFill>
          <a:blip r:embed="rId8" cstate="print"/>
          <a:stretch>
            <a:fillRect/>
          </a:stretch>
        </p:blipFill>
        <p:spPr>
          <a:xfrm>
            <a:off x="6299200" y="2059618"/>
            <a:ext cx="2682240" cy="1759285"/>
          </a:xfrm>
          <a:prstGeom prst="rect">
            <a:avLst/>
          </a:prstGeom>
          <a:noFill/>
          <a:ln/>
        </p:spPr>
      </p:pic>
    </p:spTree>
    <p:extLst>
      <p:ext uri="{BB962C8B-B14F-4D97-AF65-F5344CB8AC3E}">
        <p14:creationId xmlns:p14="http://schemas.microsoft.com/office/powerpoint/2010/main" val="273521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sz="quarter"/>
          </p:nvPr>
        </p:nvSpPr>
        <p:spPr/>
        <p:txBody>
          <a:bodyPr>
            <a:normAutofit/>
          </a:bodyPr>
          <a:lstStyle/>
          <a:p>
            <a:r>
              <a:rPr lang="en-IE" sz="4000" dirty="0">
                <a:latin typeface="Al Nile" pitchFamily="2" charset="-78"/>
                <a:cs typeface="Al Nile" pitchFamily="2" charset="-78"/>
              </a:rPr>
              <a:t>CAUSE OF THE DECLINE- 2?</a:t>
            </a:r>
            <a:endParaRPr lang="en-US" sz="4000" dirty="0"/>
          </a:p>
        </p:txBody>
      </p:sp>
      <p:pic>
        <p:nvPicPr>
          <p:cNvPr id="348167" name="Picture 7" descr="swift (2)"/>
          <p:cNvPicPr>
            <a:picLocks noChangeAspect="1" noChangeArrowheads="1"/>
          </p:cNvPicPr>
          <p:nvPr/>
        </p:nvPicPr>
        <p:blipFill>
          <a:blip r:embed="rId3"/>
          <a:srcRect/>
          <a:stretch>
            <a:fillRect/>
          </a:stretch>
        </p:blipFill>
        <p:spPr bwMode="auto">
          <a:xfrm>
            <a:off x="11184565" y="-9525"/>
            <a:ext cx="1143000" cy="1047750"/>
          </a:xfrm>
          <a:prstGeom prst="rect">
            <a:avLst/>
          </a:prstGeom>
          <a:noFill/>
        </p:spPr>
      </p:pic>
      <p:pic>
        <p:nvPicPr>
          <p:cNvPr id="348168" name="Picture 8" descr="P2100106"/>
          <p:cNvPicPr>
            <a:picLocks noGrp="1" noChangeAspect="1" noChangeArrowheads="1"/>
          </p:cNvPicPr>
          <p:nvPr>
            <p:ph sz="quarter" idx="2"/>
          </p:nvPr>
        </p:nvPicPr>
        <p:blipFill>
          <a:blip r:embed="rId4" cstate="print"/>
          <a:srcRect/>
          <a:stretch>
            <a:fillRect/>
          </a:stretch>
        </p:blipFill>
        <p:spPr>
          <a:xfrm>
            <a:off x="6192011" y="1484784"/>
            <a:ext cx="5184576" cy="2301404"/>
          </a:xfrm>
          <a:noFill/>
          <a:ln/>
        </p:spPr>
      </p:pic>
      <p:pic>
        <p:nvPicPr>
          <p:cNvPr id="9" name="Content Placeholder 8" descr="P3200081"/>
          <p:cNvPicPr>
            <a:picLocks noGrp="1" noChangeAspect="1" noChangeArrowheads="1"/>
          </p:cNvPicPr>
          <p:nvPr>
            <p:ph sz="quarter" idx="1"/>
          </p:nvPr>
        </p:nvPicPr>
        <p:blipFill>
          <a:blip r:embed="rId5">
            <a:extLst>
              <a:ext uri="{28A0092B-C50C-407E-A947-70E740481C1C}">
                <a14:useLocalDpi xmlns:a14="http://schemas.microsoft.com/office/drawing/2010/main" val="0"/>
              </a:ext>
            </a:extLst>
          </a:blip>
          <a:srcRect/>
          <a:stretch>
            <a:fillRect/>
          </a:stretch>
        </p:blipFill>
        <p:spPr>
          <a:xfrm>
            <a:off x="719403" y="1484784"/>
            <a:ext cx="5184575" cy="2301404"/>
          </a:xfrm>
        </p:spPr>
      </p:pic>
      <p:pic>
        <p:nvPicPr>
          <p:cNvPr id="13" name="Picture 23" descr="Swifts - eglintine church north side 12 nests-2"/>
          <p:cNvPicPr>
            <a:picLocks noGrp="1" noChangeAspect="1" noChangeArrowheads="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719403" y="3938588"/>
            <a:ext cx="5184576" cy="2442740"/>
          </a:xfrm>
        </p:spPr>
      </p:pic>
      <p:pic>
        <p:nvPicPr>
          <p:cNvPr id="10" name="Picture 8" descr="PC220283"/>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a:xfrm>
            <a:off x="6192011" y="3939252"/>
            <a:ext cx="5280587" cy="2442076"/>
          </a:xfrm>
        </p:spPr>
      </p:pic>
    </p:spTree>
    <p:extLst>
      <p:ext uri="{BB962C8B-B14F-4D97-AF65-F5344CB8AC3E}">
        <p14:creationId xmlns:p14="http://schemas.microsoft.com/office/powerpoint/2010/main" val="4293663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68"/>
            <a:ext cx="10561320" cy="721113"/>
          </a:xfrm>
        </p:spPr>
        <p:txBody>
          <a:bodyPr>
            <a:noAutofit/>
          </a:body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RECOVERING THE POPULATION</a:t>
            </a:r>
            <a:endParaRPr lang="en-US" sz="4000" dirty="0">
              <a:latin typeface="Al Nile" pitchFamily="2" charset="-78"/>
              <a:cs typeface="Al Nile" pitchFamily="2" charset="-78"/>
            </a:endParaRPr>
          </a:p>
        </p:txBody>
      </p:sp>
      <p:pic>
        <p:nvPicPr>
          <p:cNvPr id="2" name="Picture 1">
            <a:extLst>
              <a:ext uri="{FF2B5EF4-FFF2-40B4-BE49-F238E27FC236}">
                <a16:creationId xmlns="" xmlns:a16="http://schemas.microsoft.com/office/drawing/2014/main" id="{96E09D6E-C769-8241-8FDC-AC28A80FEECC}"/>
              </a:ext>
            </a:extLst>
          </p:cNvPr>
          <p:cNvPicPr>
            <a:picLocks noChangeAspect="1"/>
          </p:cNvPicPr>
          <p:nvPr/>
        </p:nvPicPr>
        <p:blipFill>
          <a:blip r:embed="rId3"/>
          <a:stretch>
            <a:fillRect/>
          </a:stretch>
        </p:blipFill>
        <p:spPr>
          <a:xfrm>
            <a:off x="6692557" y="1029215"/>
            <a:ext cx="4318000" cy="5219700"/>
          </a:xfrm>
          <a:prstGeom prst="rect">
            <a:avLst/>
          </a:prstGeom>
        </p:spPr>
      </p:pic>
      <p:pic>
        <p:nvPicPr>
          <p:cNvPr id="3" name="Picture 2">
            <a:extLst>
              <a:ext uri="{FF2B5EF4-FFF2-40B4-BE49-F238E27FC236}">
                <a16:creationId xmlns="" xmlns:a16="http://schemas.microsoft.com/office/drawing/2014/main" id="{7B66D602-2243-FD44-A5B1-E2907D5CC2A9}"/>
              </a:ext>
            </a:extLst>
          </p:cNvPr>
          <p:cNvPicPr>
            <a:picLocks noChangeAspect="1"/>
          </p:cNvPicPr>
          <p:nvPr/>
        </p:nvPicPr>
        <p:blipFill>
          <a:blip r:embed="rId3"/>
          <a:stretch>
            <a:fillRect/>
          </a:stretch>
        </p:blipFill>
        <p:spPr>
          <a:xfrm>
            <a:off x="934308" y="1165140"/>
            <a:ext cx="4318000" cy="5219700"/>
          </a:xfrm>
          <a:prstGeom prst="rect">
            <a:avLst/>
          </a:prstGeom>
        </p:spPr>
      </p:pic>
      <p:sp>
        <p:nvSpPr>
          <p:cNvPr id="7" name="Triangle 6">
            <a:extLst>
              <a:ext uri="{FF2B5EF4-FFF2-40B4-BE49-F238E27FC236}">
                <a16:creationId xmlns="" xmlns:a16="http://schemas.microsoft.com/office/drawing/2014/main" id="{495A8F53-FDAB-C14B-8DE1-03DAF4D6C2AA}"/>
              </a:ext>
            </a:extLst>
          </p:cNvPr>
          <p:cNvSpPr/>
          <p:nvPr/>
        </p:nvSpPr>
        <p:spPr>
          <a:xfrm>
            <a:off x="4592098" y="1983571"/>
            <a:ext cx="300536" cy="32676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 xmlns:a16="http://schemas.microsoft.com/office/drawing/2014/main" id="{D16B9953-6D90-1B4D-807C-9B26949E38F0}"/>
              </a:ext>
            </a:extLst>
          </p:cNvPr>
          <p:cNvSpPr txBox="1"/>
          <p:nvPr/>
        </p:nvSpPr>
        <p:spPr>
          <a:xfrm>
            <a:off x="2860766" y="5891349"/>
            <a:ext cx="2704011" cy="646331"/>
          </a:xfrm>
          <a:prstGeom prst="rect">
            <a:avLst/>
          </a:prstGeom>
          <a:noFill/>
        </p:spPr>
        <p:txBody>
          <a:bodyPr wrap="square" rtlCol="0">
            <a:spAutoFit/>
          </a:bodyPr>
          <a:lstStyle/>
          <a:p>
            <a:r>
              <a:rPr lang="en-IE" b="1" dirty="0"/>
              <a:t>Counties with Nest box projects in 2013</a:t>
            </a:r>
            <a:endParaRPr lang="en-US" b="1" dirty="0"/>
          </a:p>
        </p:txBody>
      </p:sp>
      <p:sp>
        <p:nvSpPr>
          <p:cNvPr id="16" name="Triangle 15">
            <a:extLst>
              <a:ext uri="{FF2B5EF4-FFF2-40B4-BE49-F238E27FC236}">
                <a16:creationId xmlns="" xmlns:a16="http://schemas.microsoft.com/office/drawing/2014/main" id="{8A0C93E6-2929-354E-A050-EDA41BC865E9}"/>
              </a:ext>
            </a:extLst>
          </p:cNvPr>
          <p:cNvSpPr/>
          <p:nvPr/>
        </p:nvSpPr>
        <p:spPr>
          <a:xfrm>
            <a:off x="2617323" y="2355273"/>
            <a:ext cx="243443" cy="324398"/>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 xmlns:a16="http://schemas.microsoft.com/office/drawing/2014/main" id="{C329E4A0-7B3A-AE49-8E32-4487B4B73047}"/>
              </a:ext>
            </a:extLst>
          </p:cNvPr>
          <p:cNvSpPr/>
          <p:nvPr/>
        </p:nvSpPr>
        <p:spPr>
          <a:xfrm>
            <a:off x="1896326" y="2679671"/>
            <a:ext cx="314214" cy="369332"/>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 xmlns:a16="http://schemas.microsoft.com/office/drawing/2014/main" id="{70A7C81A-C99F-DB44-9CBE-988B051B8937}"/>
              </a:ext>
            </a:extLst>
          </p:cNvPr>
          <p:cNvSpPr/>
          <p:nvPr/>
        </p:nvSpPr>
        <p:spPr>
          <a:xfrm>
            <a:off x="10486394" y="1721922"/>
            <a:ext cx="272650" cy="261650"/>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 xmlns:a16="http://schemas.microsoft.com/office/drawing/2014/main" id="{9C7EB8C1-4091-1348-A5E3-432EE601FF61}"/>
              </a:ext>
            </a:extLst>
          </p:cNvPr>
          <p:cNvSpPr/>
          <p:nvPr/>
        </p:nvSpPr>
        <p:spPr>
          <a:xfrm>
            <a:off x="8103411" y="2355273"/>
            <a:ext cx="297162" cy="324398"/>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 xmlns:a16="http://schemas.microsoft.com/office/drawing/2014/main" id="{DD8133C8-F8FF-F141-A73C-82A8781B28EB}"/>
              </a:ext>
            </a:extLst>
          </p:cNvPr>
          <p:cNvSpPr/>
          <p:nvPr/>
        </p:nvSpPr>
        <p:spPr>
          <a:xfrm>
            <a:off x="7503110" y="2495005"/>
            <a:ext cx="314214" cy="369332"/>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 xmlns:a16="http://schemas.microsoft.com/office/drawing/2014/main" id="{2DD0CC4B-64D3-7A4F-9A37-A39FF74D92E5}"/>
              </a:ext>
            </a:extLst>
          </p:cNvPr>
          <p:cNvPicPr>
            <a:picLocks noChangeAspect="1"/>
          </p:cNvPicPr>
          <p:nvPr/>
        </p:nvPicPr>
        <p:blipFill>
          <a:blip r:embed="rId4"/>
          <a:stretch>
            <a:fillRect/>
          </a:stretch>
        </p:blipFill>
        <p:spPr>
          <a:xfrm>
            <a:off x="2561244" y="6017664"/>
            <a:ext cx="355600" cy="393700"/>
          </a:xfrm>
          <a:prstGeom prst="rect">
            <a:avLst/>
          </a:prstGeom>
        </p:spPr>
      </p:pic>
      <p:sp>
        <p:nvSpPr>
          <p:cNvPr id="23" name="Triangle 22">
            <a:extLst>
              <a:ext uri="{FF2B5EF4-FFF2-40B4-BE49-F238E27FC236}">
                <a16:creationId xmlns="" xmlns:a16="http://schemas.microsoft.com/office/drawing/2014/main" id="{265B9898-5A28-DC45-9A6D-EB4147F76738}"/>
              </a:ext>
            </a:extLst>
          </p:cNvPr>
          <p:cNvSpPr/>
          <p:nvPr/>
        </p:nvSpPr>
        <p:spPr>
          <a:xfrm>
            <a:off x="8694450" y="5936187"/>
            <a:ext cx="314214" cy="369332"/>
          </a:xfrm>
          <a:prstGeom prst="triangle">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 xmlns:a16="http://schemas.microsoft.com/office/drawing/2014/main" id="{AD4F9DE9-7A9E-3A41-B4F6-DE1D6248B28B}"/>
              </a:ext>
            </a:extLst>
          </p:cNvPr>
          <p:cNvSpPr txBox="1"/>
          <p:nvPr/>
        </p:nvSpPr>
        <p:spPr>
          <a:xfrm>
            <a:off x="9291495" y="5797687"/>
            <a:ext cx="2704011" cy="646331"/>
          </a:xfrm>
          <a:prstGeom prst="rect">
            <a:avLst/>
          </a:prstGeom>
          <a:noFill/>
        </p:spPr>
        <p:txBody>
          <a:bodyPr wrap="square" rtlCol="0">
            <a:spAutoFit/>
          </a:bodyPr>
          <a:lstStyle/>
          <a:p>
            <a:r>
              <a:rPr lang="en-IE" b="1" dirty="0"/>
              <a:t>Counties with Nest box projects in 2017</a:t>
            </a:r>
            <a:endParaRPr lang="en-US" b="1" dirty="0"/>
          </a:p>
        </p:txBody>
      </p:sp>
      <p:sp>
        <p:nvSpPr>
          <p:cNvPr id="27" name="Triangle 26">
            <a:extLst>
              <a:ext uri="{FF2B5EF4-FFF2-40B4-BE49-F238E27FC236}">
                <a16:creationId xmlns="" xmlns:a16="http://schemas.microsoft.com/office/drawing/2014/main" id="{0452440B-181C-7041-99C2-FF76ADE06A2C}"/>
              </a:ext>
            </a:extLst>
          </p:cNvPr>
          <p:cNvSpPr/>
          <p:nvPr/>
        </p:nvSpPr>
        <p:spPr>
          <a:xfrm>
            <a:off x="8103411" y="3325090"/>
            <a:ext cx="297162" cy="276163"/>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 xmlns:a16="http://schemas.microsoft.com/office/drawing/2014/main" id="{08B19DC7-0D4C-5C40-8AE9-18D69F28D6B1}"/>
              </a:ext>
            </a:extLst>
          </p:cNvPr>
          <p:cNvSpPr/>
          <p:nvPr/>
        </p:nvSpPr>
        <p:spPr>
          <a:xfrm>
            <a:off x="10249369" y="3601253"/>
            <a:ext cx="237025" cy="22247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 xmlns:a16="http://schemas.microsoft.com/office/drawing/2014/main" id="{65BACA3E-DA22-2343-BB19-D911E7FA96BF}"/>
              </a:ext>
            </a:extLst>
          </p:cNvPr>
          <p:cNvSpPr/>
          <p:nvPr/>
        </p:nvSpPr>
        <p:spPr>
          <a:xfrm>
            <a:off x="9802395" y="3455719"/>
            <a:ext cx="244130" cy="234012"/>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riangle 29">
            <a:extLst>
              <a:ext uri="{FF2B5EF4-FFF2-40B4-BE49-F238E27FC236}">
                <a16:creationId xmlns="" xmlns:a16="http://schemas.microsoft.com/office/drawing/2014/main" id="{0FE48442-5908-DC43-889F-6C582E887D9F}"/>
              </a:ext>
            </a:extLst>
          </p:cNvPr>
          <p:cNvSpPr/>
          <p:nvPr/>
        </p:nvSpPr>
        <p:spPr>
          <a:xfrm>
            <a:off x="8694449" y="2196934"/>
            <a:ext cx="215649" cy="284031"/>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 xmlns:a16="http://schemas.microsoft.com/office/drawing/2014/main" id="{1EF04F1E-C5C2-C04D-968C-A4F62953ED3A}"/>
              </a:ext>
            </a:extLst>
          </p:cNvPr>
          <p:cNvSpPr/>
          <p:nvPr/>
        </p:nvSpPr>
        <p:spPr>
          <a:xfrm>
            <a:off x="8645166" y="2864336"/>
            <a:ext cx="264932" cy="310981"/>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riangle 31">
            <a:extLst>
              <a:ext uri="{FF2B5EF4-FFF2-40B4-BE49-F238E27FC236}">
                <a16:creationId xmlns="" xmlns:a16="http://schemas.microsoft.com/office/drawing/2014/main" id="{AB2CE84E-F82A-B94D-8A86-168FCE40F470}"/>
              </a:ext>
            </a:extLst>
          </p:cNvPr>
          <p:cNvSpPr/>
          <p:nvPr/>
        </p:nvSpPr>
        <p:spPr>
          <a:xfrm>
            <a:off x="9008664" y="2956955"/>
            <a:ext cx="264930" cy="25794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iangle 32">
            <a:extLst>
              <a:ext uri="{FF2B5EF4-FFF2-40B4-BE49-F238E27FC236}">
                <a16:creationId xmlns="" xmlns:a16="http://schemas.microsoft.com/office/drawing/2014/main" id="{468DDC41-29D5-F34D-B7B7-746462D7FF00}"/>
              </a:ext>
            </a:extLst>
          </p:cNvPr>
          <p:cNvSpPr/>
          <p:nvPr/>
        </p:nvSpPr>
        <p:spPr>
          <a:xfrm>
            <a:off x="7297665" y="4833256"/>
            <a:ext cx="314418" cy="245229"/>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 xmlns:a16="http://schemas.microsoft.com/office/drawing/2014/main" id="{FCEB34B3-A499-6E48-BA44-B3125C78A3B9}"/>
              </a:ext>
            </a:extLst>
          </p:cNvPr>
          <p:cNvSpPr/>
          <p:nvPr/>
        </p:nvSpPr>
        <p:spPr>
          <a:xfrm>
            <a:off x="9606693" y="3745669"/>
            <a:ext cx="237025" cy="22247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 xmlns:a16="http://schemas.microsoft.com/office/drawing/2014/main" id="{F76BAC5B-6D64-A147-9EB4-ECB82E4DA446}"/>
              </a:ext>
            </a:extLst>
          </p:cNvPr>
          <p:cNvSpPr/>
          <p:nvPr/>
        </p:nvSpPr>
        <p:spPr>
          <a:xfrm>
            <a:off x="8928873" y="3956337"/>
            <a:ext cx="237025" cy="22247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riangle 35">
            <a:extLst>
              <a:ext uri="{FF2B5EF4-FFF2-40B4-BE49-F238E27FC236}">
                <a16:creationId xmlns="" xmlns:a16="http://schemas.microsoft.com/office/drawing/2014/main" id="{EAE21246-5946-6340-BD50-AE03E9BA6EE1}"/>
              </a:ext>
            </a:extLst>
          </p:cNvPr>
          <p:cNvSpPr/>
          <p:nvPr/>
        </p:nvSpPr>
        <p:spPr>
          <a:xfrm>
            <a:off x="9691626" y="4809910"/>
            <a:ext cx="237025" cy="22247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iangle 36">
            <a:extLst>
              <a:ext uri="{FF2B5EF4-FFF2-40B4-BE49-F238E27FC236}">
                <a16:creationId xmlns="" xmlns:a16="http://schemas.microsoft.com/office/drawing/2014/main" id="{6FE8D011-4AFD-A74B-9DE7-C4777F3AAF36}"/>
              </a:ext>
            </a:extLst>
          </p:cNvPr>
          <p:cNvSpPr/>
          <p:nvPr/>
        </p:nvSpPr>
        <p:spPr>
          <a:xfrm>
            <a:off x="8045202" y="5679384"/>
            <a:ext cx="237025" cy="222477"/>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7855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68"/>
            <a:ext cx="10561320" cy="721113"/>
          </a:xfrm>
        </p:spPr>
        <p:txBody>
          <a:bodyPr>
            <a:noAutofit/>
          </a:body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COUNTY MAYO – next stop America!</a:t>
            </a:r>
            <a:endParaRPr lang="en-US" sz="4000" dirty="0">
              <a:latin typeface="Al Nile" pitchFamily="2" charset="-78"/>
              <a:cs typeface="Al Nile" pitchFamily="2" charset="-78"/>
            </a:endParaRPr>
          </a:p>
        </p:txBody>
      </p:sp>
      <p:pic>
        <p:nvPicPr>
          <p:cNvPr id="8" name="Picture 7">
            <a:extLst>
              <a:ext uri="{FF2B5EF4-FFF2-40B4-BE49-F238E27FC236}">
                <a16:creationId xmlns="" xmlns:a16="http://schemas.microsoft.com/office/drawing/2014/main" id="{E7DC296D-1FD8-AB4A-823F-089544A686A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8168" y="3924650"/>
            <a:ext cx="3969924" cy="2624740"/>
          </a:xfrm>
          <a:prstGeom prst="rect">
            <a:avLst/>
          </a:prstGeom>
        </p:spPr>
      </p:pic>
      <p:sp>
        <p:nvSpPr>
          <p:cNvPr id="9" name="TextBox 8">
            <a:extLst>
              <a:ext uri="{FF2B5EF4-FFF2-40B4-BE49-F238E27FC236}">
                <a16:creationId xmlns="" xmlns:a16="http://schemas.microsoft.com/office/drawing/2014/main" id="{1D5AF536-8482-6F44-AB37-2F62785A69D8}"/>
              </a:ext>
            </a:extLst>
          </p:cNvPr>
          <p:cNvSpPr txBox="1"/>
          <p:nvPr/>
        </p:nvSpPr>
        <p:spPr>
          <a:xfrm>
            <a:off x="10405872" y="530352"/>
            <a:ext cx="184731" cy="369332"/>
          </a:xfrm>
          <a:prstGeom prst="rect">
            <a:avLst/>
          </a:prstGeom>
          <a:noFill/>
        </p:spPr>
        <p:txBody>
          <a:bodyPr wrap="none" rtlCol="0">
            <a:spAutoFit/>
          </a:bodyPr>
          <a:lstStyle/>
          <a:p>
            <a:endParaRPr lang="en-US" dirty="0"/>
          </a:p>
        </p:txBody>
      </p:sp>
      <p:sp>
        <p:nvSpPr>
          <p:cNvPr id="10" name="TextBox 9">
            <a:extLst>
              <a:ext uri="{FF2B5EF4-FFF2-40B4-BE49-F238E27FC236}">
                <a16:creationId xmlns="" xmlns:a16="http://schemas.microsoft.com/office/drawing/2014/main" id="{13CA2260-0F50-0A4D-98C2-08DFBA6A17A0}"/>
              </a:ext>
            </a:extLst>
          </p:cNvPr>
          <p:cNvSpPr txBox="1"/>
          <p:nvPr/>
        </p:nvSpPr>
        <p:spPr>
          <a:xfrm>
            <a:off x="5141974" y="5159755"/>
            <a:ext cx="6265166" cy="1477328"/>
          </a:xfrm>
          <a:prstGeom prst="rect">
            <a:avLst/>
          </a:prstGeom>
          <a:noFill/>
        </p:spPr>
        <p:txBody>
          <a:bodyPr wrap="square" rtlCol="0">
            <a:spAutoFit/>
          </a:bodyPr>
          <a:lstStyle/>
          <a:p>
            <a:pPr marL="285750" indent="-285750">
              <a:buFont typeface="Arial" panose="020B0604020202020204" pitchFamily="34" charset="0"/>
              <a:buChar char="•"/>
            </a:pPr>
            <a:r>
              <a:rPr lang="en-IE" dirty="0">
                <a:latin typeface="Al Nile" pitchFamily="2" charset="-78"/>
                <a:cs typeface="Al Nile" pitchFamily="2" charset="-78"/>
              </a:rPr>
              <a:t>Home to Great Western Lakes (Conn, Corrib, Mask) plus many other lakes, rivers and lots of bogs.</a:t>
            </a:r>
          </a:p>
          <a:p>
            <a:pPr marL="285750" indent="-285750">
              <a:buFont typeface="Arial" panose="020B0604020202020204" pitchFamily="34" charset="0"/>
              <a:buChar char="•"/>
            </a:pPr>
            <a:r>
              <a:rPr lang="en-IE" dirty="0">
                <a:latin typeface="Al Nile" pitchFamily="2" charset="-78"/>
                <a:cs typeface="Al Nile" pitchFamily="2" charset="-78"/>
              </a:rPr>
              <a:t> Rich in flying insects including The Midge</a:t>
            </a:r>
          </a:p>
          <a:p>
            <a:pPr marL="285750" indent="-285750">
              <a:buFont typeface="Arial" panose="020B0604020202020204" pitchFamily="34" charset="0"/>
              <a:buChar char="•"/>
            </a:pPr>
            <a:r>
              <a:rPr lang="en-IE" dirty="0">
                <a:latin typeface="Al Nile" pitchFamily="2" charset="-78"/>
                <a:cs typeface="Al Nile" pitchFamily="2" charset="-78"/>
              </a:rPr>
              <a:t>Agriculture</a:t>
            </a:r>
          </a:p>
          <a:p>
            <a:pPr marL="285750" indent="-285750">
              <a:buFont typeface="Arial" panose="020B0604020202020204" pitchFamily="34" charset="0"/>
              <a:buChar char="•"/>
            </a:pPr>
            <a:r>
              <a:rPr lang="en-IE" dirty="0">
                <a:latin typeface="Al Nile" pitchFamily="2" charset="-78"/>
                <a:cs typeface="Al Nile" pitchFamily="2" charset="-78"/>
              </a:rPr>
              <a:t>Impact of slurry on water quality and insect population</a:t>
            </a:r>
            <a:endParaRPr lang="en-US" dirty="0">
              <a:latin typeface="Al Nile" pitchFamily="2" charset="-78"/>
              <a:cs typeface="Al Nile" pitchFamily="2" charset="-78"/>
            </a:endParaRPr>
          </a:p>
        </p:txBody>
      </p:sp>
      <p:sp>
        <p:nvSpPr>
          <p:cNvPr id="11" name="TextBox 10">
            <a:extLst>
              <a:ext uri="{FF2B5EF4-FFF2-40B4-BE49-F238E27FC236}">
                <a16:creationId xmlns="" xmlns:a16="http://schemas.microsoft.com/office/drawing/2014/main" id="{46CC7F95-A33D-6D46-9AD7-B7FEE0F66D13}"/>
              </a:ext>
            </a:extLst>
          </p:cNvPr>
          <p:cNvSpPr txBox="1"/>
          <p:nvPr/>
        </p:nvSpPr>
        <p:spPr>
          <a:xfrm>
            <a:off x="648168" y="4251960"/>
            <a:ext cx="822960" cy="369332"/>
          </a:xfrm>
          <a:prstGeom prst="rect">
            <a:avLst/>
          </a:prstGeom>
          <a:noFill/>
        </p:spPr>
        <p:txBody>
          <a:bodyPr wrap="square" rtlCol="0">
            <a:spAutoFit/>
          </a:bodyPr>
          <a:lstStyle/>
          <a:p>
            <a:r>
              <a:rPr lang="en-IE" dirty="0"/>
              <a:t>1976</a:t>
            </a:r>
            <a:endParaRPr lang="en-US" dirty="0"/>
          </a:p>
        </p:txBody>
      </p:sp>
      <p:sp>
        <p:nvSpPr>
          <p:cNvPr id="2" name="TextBox 1">
            <a:extLst>
              <a:ext uri="{FF2B5EF4-FFF2-40B4-BE49-F238E27FC236}">
                <a16:creationId xmlns="" xmlns:a16="http://schemas.microsoft.com/office/drawing/2014/main" id="{9BCADB76-A763-3446-AD40-8CBE5A2CAD10}"/>
              </a:ext>
            </a:extLst>
          </p:cNvPr>
          <p:cNvSpPr txBox="1"/>
          <p:nvPr/>
        </p:nvSpPr>
        <p:spPr>
          <a:xfrm>
            <a:off x="731520" y="1196078"/>
            <a:ext cx="3703320" cy="3970318"/>
          </a:xfrm>
          <a:prstGeom prst="rect">
            <a:avLst/>
          </a:prstGeom>
          <a:noFill/>
        </p:spPr>
        <p:txBody>
          <a:bodyPr wrap="square" rtlCol="0">
            <a:spAutoFit/>
          </a:bodyPr>
          <a:lstStyle/>
          <a:p>
            <a:r>
              <a:rPr lang="en-IE" dirty="0">
                <a:latin typeface="Al Nile" pitchFamily="2" charset="-78"/>
                <a:cs typeface="Al Nile" pitchFamily="2" charset="-78"/>
              </a:rPr>
              <a:t>R.F. </a:t>
            </a:r>
            <a:r>
              <a:rPr lang="en-IE" dirty="0" err="1">
                <a:latin typeface="Al Nile" pitchFamily="2" charset="-78"/>
                <a:cs typeface="Al Nile" pitchFamily="2" charset="-78"/>
              </a:rPr>
              <a:t>Ruttledge</a:t>
            </a:r>
            <a:r>
              <a:rPr lang="en-IE" dirty="0">
                <a:latin typeface="Al Nile" pitchFamily="2" charset="-78"/>
                <a:cs typeface="Al Nile" pitchFamily="2" charset="-78"/>
              </a:rPr>
              <a:t> “Birds of Counties Galway and Mayo”1989</a:t>
            </a:r>
          </a:p>
          <a:p>
            <a:r>
              <a:rPr lang="en-IE" dirty="0">
                <a:latin typeface="Al Nile" pitchFamily="2" charset="-78"/>
                <a:cs typeface="Al Nile" pitchFamily="2" charset="-78"/>
              </a:rPr>
              <a:t>”An increase first noticeable about 1932 led to an extension of the breeding range to western seaboard towns …… Has bred in Achill and </a:t>
            </a:r>
            <a:r>
              <a:rPr lang="en-IE" dirty="0" err="1" smtClean="0">
                <a:latin typeface="Al Nile" pitchFamily="2" charset="-78"/>
                <a:cs typeface="Al Nile" pitchFamily="2" charset="-78"/>
              </a:rPr>
              <a:t>Belmullet</a:t>
            </a:r>
            <a:r>
              <a:rPr lang="en-IE" dirty="0" smtClean="0">
                <a:latin typeface="Al Nile" pitchFamily="2" charset="-78"/>
                <a:cs typeface="Al Nile" pitchFamily="2" charset="-78"/>
              </a:rPr>
              <a:t> . Recorded nesting numerously on cliffs on </a:t>
            </a:r>
            <a:r>
              <a:rPr lang="en-IE" dirty="0" err="1" smtClean="0">
                <a:latin typeface="Al Nile" pitchFamily="2" charset="-78"/>
                <a:cs typeface="Al Nile" pitchFamily="2" charset="-78"/>
              </a:rPr>
              <a:t>Rathlin</a:t>
            </a:r>
            <a:r>
              <a:rPr lang="en-IE" dirty="0" smtClean="0">
                <a:latin typeface="Al Nile" pitchFamily="2" charset="-78"/>
                <a:cs typeface="Al Nile" pitchFamily="2" charset="-78"/>
              </a:rPr>
              <a:t> Island 1900</a:t>
            </a:r>
          </a:p>
          <a:p>
            <a:r>
              <a:rPr lang="en-IE" dirty="0" smtClean="0">
                <a:latin typeface="Al Nile" pitchFamily="2" charset="-78"/>
                <a:cs typeface="Al Nile" pitchFamily="2" charset="-78"/>
              </a:rPr>
              <a:t>Ussher and Warren.</a:t>
            </a:r>
            <a:endParaRPr lang="en-IE" dirty="0">
              <a:latin typeface="Al Nile" pitchFamily="2" charset="-78"/>
              <a:cs typeface="Al Nile" pitchFamily="2" charset="-78"/>
            </a:endParaRPr>
          </a:p>
          <a:p>
            <a:endParaRPr lang="en-IE" dirty="0">
              <a:latin typeface="Al Nile" pitchFamily="2" charset="-78"/>
              <a:cs typeface="Al Nile" pitchFamily="2" charset="-78"/>
            </a:endParaRPr>
          </a:p>
          <a:p>
            <a:r>
              <a:rPr lang="en-IE" dirty="0">
                <a:solidFill>
                  <a:schemeClr val="bg1"/>
                </a:solidFill>
                <a:latin typeface="Al Nile" pitchFamily="2" charset="-78"/>
                <a:cs typeface="Al Nile" pitchFamily="2" charset="-78"/>
              </a:rPr>
              <a:t>Plan to attract back to these areas.</a:t>
            </a:r>
          </a:p>
          <a:p>
            <a:endParaRPr lang="en-US" dirty="0"/>
          </a:p>
        </p:txBody>
      </p:sp>
      <p:cxnSp>
        <p:nvCxnSpPr>
          <p:cNvPr id="4" name="Straight Connector 3">
            <a:extLst>
              <a:ext uri="{FF2B5EF4-FFF2-40B4-BE49-F238E27FC236}">
                <a16:creationId xmlns="" xmlns:a16="http://schemas.microsoft.com/office/drawing/2014/main" id="{DA0847F8-AFED-3040-A402-121DDF784618}"/>
              </a:ext>
            </a:extLst>
          </p:cNvPr>
          <p:cNvCxnSpPr/>
          <p:nvPr/>
        </p:nvCxnSpPr>
        <p:spPr>
          <a:xfrm flipV="1">
            <a:off x="7200900" y="1908810"/>
            <a:ext cx="948690" cy="1869389"/>
          </a:xfrm>
          <a:prstGeom prst="line">
            <a:avLst/>
          </a:prstGeom>
        </p:spPr>
        <p:style>
          <a:lnRef idx="3">
            <a:schemeClr val="dk1"/>
          </a:lnRef>
          <a:fillRef idx="0">
            <a:schemeClr val="dk1"/>
          </a:fillRef>
          <a:effectRef idx="2">
            <a:schemeClr val="dk1"/>
          </a:effectRef>
          <a:fontRef idx="minor">
            <a:schemeClr val="tx1"/>
          </a:fontRef>
        </p:style>
      </p:cxnSp>
      <p:pic>
        <p:nvPicPr>
          <p:cNvPr id="2050" name="Picture 2" descr="Croaghaun Sea Cliffs, Achill Island, Co Mayo, Ireland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6609" y="1315200"/>
            <a:ext cx="4901196" cy="3657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aven of peace on Rathlin Island - BBC New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6609" y="1791534"/>
            <a:ext cx="4846320" cy="2704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001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additive="base">
                                        <p:cTn id="7" dur="500" fill="hold"/>
                                        <p:tgtEl>
                                          <p:spTgt spid="2054"/>
                                        </p:tgtEl>
                                        <p:attrNameLst>
                                          <p:attrName>ppt_x</p:attrName>
                                        </p:attrNameLst>
                                      </p:cBhvr>
                                      <p:tavLst>
                                        <p:tav tm="0">
                                          <p:val>
                                            <p:strVal val="#ppt_x"/>
                                          </p:val>
                                        </p:tav>
                                        <p:tav tm="100000">
                                          <p:val>
                                            <p:strVal val="#ppt_x"/>
                                          </p:val>
                                        </p:tav>
                                      </p:tavLst>
                                    </p:anim>
                                    <p:anim calcmode="lin" valueType="num">
                                      <p:cBhvr additive="base">
                                        <p:cTn id="8"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68"/>
            <a:ext cx="10561320" cy="721113"/>
          </a:xfrm>
        </p:spPr>
        <p:txBody>
          <a:bodyPr>
            <a:noAutofit/>
          </a:body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endParaRPr lang="en-US" sz="4000" dirty="0">
              <a:latin typeface="Al Nile" pitchFamily="2" charset="-78"/>
              <a:cs typeface="Al Nile" pitchFamily="2" charset="-78"/>
            </a:endParaRPr>
          </a:p>
        </p:txBody>
      </p:sp>
      <p:sp>
        <p:nvSpPr>
          <p:cNvPr id="9" name="TextBox 8">
            <a:extLst>
              <a:ext uri="{FF2B5EF4-FFF2-40B4-BE49-F238E27FC236}">
                <a16:creationId xmlns="" xmlns:a16="http://schemas.microsoft.com/office/drawing/2014/main" id="{1D5AF536-8482-6F44-AB37-2F62785A69D8}"/>
              </a:ext>
            </a:extLst>
          </p:cNvPr>
          <p:cNvSpPr txBox="1"/>
          <p:nvPr/>
        </p:nvSpPr>
        <p:spPr>
          <a:xfrm>
            <a:off x="10405872" y="530352"/>
            <a:ext cx="184731" cy="369332"/>
          </a:xfrm>
          <a:prstGeom prst="rect">
            <a:avLst/>
          </a:prstGeom>
          <a:noFill/>
        </p:spPr>
        <p:txBody>
          <a:bodyPr wrap="none" rtlCol="0">
            <a:spAutoFit/>
          </a:bodyPr>
          <a:lstStyle/>
          <a:p>
            <a:endParaRPr lang="en-US" dirty="0"/>
          </a:p>
        </p:txBody>
      </p:sp>
      <p:pic>
        <p:nvPicPr>
          <p:cNvPr id="3" name="Picture 2">
            <a:extLst>
              <a:ext uri="{FF2B5EF4-FFF2-40B4-BE49-F238E27FC236}">
                <a16:creationId xmlns="" xmlns:a16="http://schemas.microsoft.com/office/drawing/2014/main" id="{383502B3-F9F9-6B4E-9874-59985DF819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7045" y="1407418"/>
            <a:ext cx="5738870" cy="5123784"/>
          </a:xfrm>
          <a:prstGeom prst="rect">
            <a:avLst/>
          </a:prstGeom>
        </p:spPr>
      </p:pic>
      <p:sp>
        <p:nvSpPr>
          <p:cNvPr id="7" name="Title 1">
            <a:extLst>
              <a:ext uri="{FF2B5EF4-FFF2-40B4-BE49-F238E27FC236}">
                <a16:creationId xmlns="" xmlns:a16="http://schemas.microsoft.com/office/drawing/2014/main" id="{02EA8363-EB78-2946-A4B6-588595E5832A}"/>
              </a:ext>
            </a:extLst>
          </p:cNvPr>
          <p:cNvSpPr txBox="1">
            <a:spLocks/>
          </p:cNvSpPr>
          <p:nvPr/>
        </p:nvSpPr>
        <p:spPr>
          <a:xfrm>
            <a:off x="1423416" y="353568"/>
            <a:ext cx="10561320" cy="72111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COUNTY MAYO</a:t>
            </a:r>
            <a:endParaRPr lang="en-US" sz="4000" dirty="0">
              <a:latin typeface="Al Nile" pitchFamily="2" charset="-78"/>
              <a:cs typeface="Al Nile" pitchFamily="2" charset="-78"/>
            </a:endParaRPr>
          </a:p>
        </p:txBody>
      </p:sp>
      <p:pic>
        <p:nvPicPr>
          <p:cNvPr id="8" name="Picture 4" descr="C:\Users\Lynda\Desktop\SWIFTS\Box screen shots 2014\Box 12 chicks 22.35 on 5 July.jpg">
            <a:extLst>
              <a:ext uri="{FF2B5EF4-FFF2-40B4-BE49-F238E27FC236}">
                <a16:creationId xmlns="" xmlns:a16="http://schemas.microsoft.com/office/drawing/2014/main" id="{290DB0AE-8977-4742-BF03-71D3365D041B}"/>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97230" y="4192782"/>
            <a:ext cx="2673224" cy="19690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 xmlns:a16="http://schemas.microsoft.com/office/drawing/2014/main" id="{3191EAB7-33E6-6843-8210-7E499B93E7DF}"/>
              </a:ext>
            </a:extLst>
          </p:cNvPr>
          <p:cNvSpPr/>
          <p:nvPr/>
        </p:nvSpPr>
        <p:spPr>
          <a:xfrm>
            <a:off x="346118" y="6161870"/>
            <a:ext cx="4295535" cy="369332"/>
          </a:xfrm>
          <a:prstGeom prst="rect">
            <a:avLst/>
          </a:prstGeom>
        </p:spPr>
        <p:txBody>
          <a:bodyPr wrap="none">
            <a:spAutoFit/>
          </a:bodyPr>
          <a:lstStyle/>
          <a:p>
            <a:r>
              <a:rPr lang="en-US" dirty="0"/>
              <a:t>http://</a:t>
            </a:r>
            <a:r>
              <a:rPr lang="en-US" dirty="0" err="1"/>
              <a:t>swiftconservation.ie</a:t>
            </a:r>
            <a:r>
              <a:rPr lang="en-US" dirty="0"/>
              <a:t>/</a:t>
            </a:r>
            <a:r>
              <a:rPr lang="en-US" dirty="0" err="1"/>
              <a:t>gmit-swiftcams</a:t>
            </a:r>
            <a:r>
              <a:rPr lang="en-US" dirty="0"/>
              <a:t>/</a:t>
            </a:r>
          </a:p>
        </p:txBody>
      </p:sp>
      <p:pic>
        <p:nvPicPr>
          <p:cNvPr id="10" name="Picture 9">
            <a:extLst>
              <a:ext uri="{FF2B5EF4-FFF2-40B4-BE49-F238E27FC236}">
                <a16:creationId xmlns="" xmlns:a16="http://schemas.microsoft.com/office/drawing/2014/main" id="{A4F49183-4224-5249-945B-138F6D1DE6A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7520" y="1043887"/>
            <a:ext cx="2474691" cy="1856018"/>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 xmlns:a16="http://schemas.microsoft.com/office/drawing/2014/main" id="{70418B93-24A5-D043-9960-CCADC2EEB3C8}"/>
              </a:ext>
            </a:extLst>
          </p:cNvPr>
          <p:cNvSpPr txBox="1"/>
          <p:nvPr/>
        </p:nvSpPr>
        <p:spPr>
          <a:xfrm>
            <a:off x="346118" y="3017002"/>
            <a:ext cx="4660222" cy="923330"/>
          </a:xfrm>
          <a:prstGeom prst="rect">
            <a:avLst/>
          </a:prstGeom>
          <a:noFill/>
        </p:spPr>
        <p:txBody>
          <a:bodyPr wrap="square" rtlCol="0">
            <a:spAutoFit/>
          </a:bodyPr>
          <a:lstStyle/>
          <a:p>
            <a:r>
              <a:rPr lang="en-IE" dirty="0">
                <a:latin typeface="Al Nile" pitchFamily="2" charset="-78"/>
                <a:cs typeface="Al Nile" pitchFamily="2" charset="-78"/>
              </a:rPr>
              <a:t>8% Increase in breeding population since 2013 through nest boxes (184). A positive example for the rest of the country</a:t>
            </a:r>
            <a:endParaRPr lang="en-IE" dirty="0"/>
          </a:p>
        </p:txBody>
      </p:sp>
      <p:pic>
        <p:nvPicPr>
          <p:cNvPr id="12" name="Picture 2" descr="C:\Users\Lynda\Desktop\Swifts Project\Installation Swift Boxes\2005_0131tarsaghaun0030.JPG">
            <a:extLst>
              <a:ext uri="{FF2B5EF4-FFF2-40B4-BE49-F238E27FC236}">
                <a16:creationId xmlns="" xmlns:a16="http://schemas.microsoft.com/office/drawing/2014/main" id="{F3F5DF4F-6F51-0246-9F11-174D6A123A9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813161" y="1141400"/>
            <a:ext cx="2476047" cy="18577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13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810089234"/>
              </p:ext>
            </p:extLst>
          </p:nvPr>
        </p:nvGraphicFramePr>
        <p:xfrm>
          <a:off x="1618133" y="255192"/>
          <a:ext cx="10093129" cy="7132320"/>
        </p:xfrm>
        <a:graphic>
          <a:graphicData uri="http://schemas.openxmlformats.org/presentationml/2006/ole">
            <mc:AlternateContent xmlns:mc="http://schemas.openxmlformats.org/markup-compatibility/2006">
              <mc:Choice xmlns:v="urn:schemas-microsoft-com:vml" Requires="v">
                <p:oleObj spid="_x0000_s1045" name="Acrobat Document" r:id="rId3" imgW="8020012" imgH="5667195" progId="AcroExch.Document.DC">
                  <p:embed/>
                </p:oleObj>
              </mc:Choice>
              <mc:Fallback>
                <p:oleObj name="Acrobat Document" r:id="rId3" imgW="8020012" imgH="5667195" progId="AcroExch.Document.DC">
                  <p:embed/>
                  <p:pic>
                    <p:nvPicPr>
                      <p:cNvPr id="0" name=""/>
                      <p:cNvPicPr/>
                      <p:nvPr/>
                    </p:nvPicPr>
                    <p:blipFill>
                      <a:blip r:embed="rId4"/>
                      <a:stretch>
                        <a:fillRect/>
                      </a:stretch>
                    </p:blipFill>
                    <p:spPr>
                      <a:xfrm>
                        <a:off x="1618133" y="255192"/>
                        <a:ext cx="10093129" cy="7132320"/>
                      </a:xfrm>
                      <a:prstGeom prst="rect">
                        <a:avLst/>
                      </a:prstGeom>
                    </p:spPr>
                  </p:pic>
                </p:oleObj>
              </mc:Fallback>
            </mc:AlternateContent>
          </a:graphicData>
        </a:graphic>
      </p:graphicFrame>
    </p:spTree>
    <p:extLst>
      <p:ext uri="{BB962C8B-B14F-4D97-AF65-F5344CB8AC3E}">
        <p14:creationId xmlns:p14="http://schemas.microsoft.com/office/powerpoint/2010/main" val="1633800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title" sz="quarter"/>
          </p:nvPr>
        </p:nvSpPr>
        <p:spPr/>
        <p:txBody>
          <a:bodyPr>
            <a:noAutofit/>
          </a:bodyPr>
          <a:lstStyle/>
          <a:p>
            <a:r>
              <a:rPr lang="en-IE" sz="4000" dirty="0" smtClean="0">
                <a:latin typeface="Al Nile" pitchFamily="2" charset="-78"/>
                <a:cs typeface="Al Nile" pitchFamily="2" charset="-78"/>
              </a:rPr>
              <a:t>Co Antrim and </a:t>
            </a:r>
            <a:r>
              <a:rPr lang="en-IE" sz="4000" dirty="0">
                <a:latin typeface="Al Nile" pitchFamily="2" charset="-78"/>
                <a:cs typeface="Al Nile" pitchFamily="2" charset="-78"/>
              </a:rPr>
              <a:t>B</a:t>
            </a:r>
            <a:r>
              <a:rPr lang="en-IE" sz="4000" dirty="0" smtClean="0">
                <a:latin typeface="Al Nile" pitchFamily="2" charset="-78"/>
                <a:cs typeface="Al Nile" pitchFamily="2" charset="-78"/>
              </a:rPr>
              <a:t>elfast  </a:t>
            </a:r>
            <a:endParaRPr lang="en-US" sz="4000" dirty="0">
              <a:latin typeface="Al Nile" pitchFamily="2" charset="-78"/>
              <a:cs typeface="Al Nile" pitchFamily="2" charset="-78"/>
            </a:endParaRPr>
          </a:p>
        </p:txBody>
      </p:sp>
      <p:pic>
        <p:nvPicPr>
          <p:cNvPr id="11" name="Content Placeholder 10"/>
          <p:cNvPicPr>
            <a:picLocks noGrp="1" noChangeAspect="1"/>
          </p:cNvPicPr>
          <p:nvPr>
            <p:ph sz="quarter" idx="3"/>
          </p:nvPr>
        </p:nvPicPr>
        <p:blipFill>
          <a:blip r:embed="rId3">
            <a:extLst>
              <a:ext uri="{28A0092B-C50C-407E-A947-70E740481C1C}">
                <a14:useLocalDpi xmlns:a14="http://schemas.microsoft.com/office/drawing/2010/main" val="0"/>
              </a:ext>
            </a:extLst>
          </a:blip>
          <a:stretch>
            <a:fillRect/>
          </a:stretch>
        </p:blipFill>
        <p:spPr>
          <a:xfrm>
            <a:off x="1325675" y="3938588"/>
            <a:ext cx="3952650" cy="2187575"/>
          </a:xfrm>
        </p:spPr>
      </p:pic>
      <p:sp>
        <p:nvSpPr>
          <p:cNvPr id="9" name="TextBox 8">
            <a:extLst>
              <a:ext uri="{FF2B5EF4-FFF2-40B4-BE49-F238E27FC236}">
                <a16:creationId xmlns="" xmlns:a16="http://schemas.microsoft.com/office/drawing/2014/main" id="{1D5AF536-8482-6F44-AB37-2F62785A69D8}"/>
              </a:ext>
            </a:extLst>
          </p:cNvPr>
          <p:cNvSpPr txBox="1"/>
          <p:nvPr/>
        </p:nvSpPr>
        <p:spPr>
          <a:xfrm>
            <a:off x="10405872" y="530352"/>
            <a:ext cx="184731" cy="369332"/>
          </a:xfrm>
          <a:prstGeom prst="rect">
            <a:avLst/>
          </a:prstGeom>
          <a:noFill/>
        </p:spPr>
        <p:txBody>
          <a:bodyPr wrap="none" rtlCol="0">
            <a:spAutoFit/>
          </a:bodyPr>
          <a:lstStyle/>
          <a:p>
            <a:endParaRPr lang="en-US" dirty="0"/>
          </a:p>
        </p:txBody>
      </p:sp>
      <p:pic>
        <p:nvPicPr>
          <p:cNvPr id="1026" name="Picture 2"/>
          <p:cNvPicPr>
            <a:picLocks noGrp="1" noChangeAspect="1" noChangeArrowheads="1"/>
          </p:cNvPicPr>
          <p:nvPr>
            <p:ph sz="quarter" idx="1"/>
          </p:nvPr>
        </p:nvPicPr>
        <p:blipFill>
          <a:blip r:embed="rId4" cstate="print">
            <a:extLst>
              <a:ext uri="{28A0092B-C50C-407E-A947-70E740481C1C}">
                <a14:useLocalDpi xmlns:a14="http://schemas.microsoft.com/office/drawing/2010/main" val="0"/>
              </a:ext>
            </a:extLst>
          </a:blip>
          <a:srcRect/>
          <a:stretch>
            <a:fillRect/>
          </a:stretch>
        </p:blipFill>
        <p:spPr bwMode="auto">
          <a:xfrm>
            <a:off x="1507507" y="1206779"/>
            <a:ext cx="3854864" cy="256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sz="quarter" idx="4"/>
          </p:nvPr>
        </p:nvPicPr>
        <p:blipFill>
          <a:blip r:embed="rId5" cstate="print">
            <a:extLst>
              <a:ext uri="{28A0092B-C50C-407E-A947-70E740481C1C}">
                <a14:useLocalDpi xmlns:a14="http://schemas.microsoft.com/office/drawing/2010/main" val="0"/>
              </a:ext>
            </a:extLst>
          </a:blip>
          <a:srcRect/>
          <a:stretch>
            <a:fillRect/>
          </a:stretch>
        </p:blipFill>
        <p:spPr bwMode="auto">
          <a:xfrm>
            <a:off x="5943722" y="932459"/>
            <a:ext cx="4267887" cy="2834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C:\Users\BRIAN\Pictures\DSC_10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91009" y="3938588"/>
            <a:ext cx="3773314" cy="2651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715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392896" y="-10723"/>
            <a:ext cx="8733067" cy="6309360"/>
          </a:xfrm>
        </p:spPr>
      </p:pic>
      <p:sp>
        <p:nvSpPr>
          <p:cNvPr id="2" name="Content Placeholder 1"/>
          <p:cNvSpPr>
            <a:spLocks noGrp="1"/>
          </p:cNvSpPr>
          <p:nvPr>
            <p:ph sz="half" idx="2"/>
          </p:nvPr>
        </p:nvSpPr>
        <p:spPr/>
        <p:txBody>
          <a:bodyPr/>
          <a:lstStyle/>
          <a:p>
            <a:endParaRPr lang="en-GB" dirty="0"/>
          </a:p>
        </p:txBody>
      </p:sp>
      <p:sp>
        <p:nvSpPr>
          <p:cNvPr id="3" name="Title 2"/>
          <p:cNvSpPr>
            <a:spLocks noGrp="1"/>
          </p:cNvSpPr>
          <p:nvPr>
            <p:ph type="title"/>
          </p:nvPr>
        </p:nvSpPr>
        <p:spPr>
          <a:xfrm>
            <a:off x="838200" y="-1655145"/>
            <a:ext cx="10515600" cy="1325563"/>
          </a:xfrm>
        </p:spPr>
        <p:txBody>
          <a:bodyPr/>
          <a:lstStyle/>
          <a:p>
            <a:endParaRPr lang="en-GB" dirty="0"/>
          </a:p>
        </p:txBody>
      </p:sp>
    </p:spTree>
    <p:extLst>
      <p:ext uri="{BB962C8B-B14F-4D97-AF65-F5344CB8AC3E}">
        <p14:creationId xmlns:p14="http://schemas.microsoft.com/office/powerpoint/2010/main" val="31469695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87901" y="1825625"/>
            <a:ext cx="3082198" cy="4351338"/>
          </a:xfrm>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45590" y="1825625"/>
            <a:ext cx="4834820" cy="4351338"/>
          </a:xfrm>
        </p:spPr>
      </p:pic>
    </p:spTree>
    <p:extLst>
      <p:ext uri="{BB962C8B-B14F-4D97-AF65-F5344CB8AC3E}">
        <p14:creationId xmlns:p14="http://schemas.microsoft.com/office/powerpoint/2010/main" val="14378586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sz="quarter"/>
          </p:nvPr>
        </p:nvSpPr>
        <p:spPr/>
        <p:txBody>
          <a:bodyPr>
            <a:normAutofit/>
          </a:bodyPr>
          <a:lstStyle/>
          <a:p>
            <a:r>
              <a:rPr lang="en-GB" dirty="0" smtClean="0"/>
              <a:t> Health Warning! - It can become an addiction! </a:t>
            </a:r>
            <a:endParaRPr lang="en-GB" dirty="0"/>
          </a:p>
        </p:txBody>
      </p:sp>
      <p:sp>
        <p:nvSpPr>
          <p:cNvPr id="5" name="Content Placeholder 4"/>
          <p:cNvSpPr>
            <a:spLocks noGrp="1"/>
          </p:cNvSpPr>
          <p:nvPr>
            <p:ph sz="quarter" idx="1"/>
          </p:nvPr>
        </p:nvSpPr>
        <p:spPr/>
        <p:txBody>
          <a:bodyPr/>
          <a:lstStyle/>
          <a:p>
            <a:pPr>
              <a:buNone/>
            </a:pPr>
            <a:r>
              <a:rPr lang="en-GB" dirty="0" smtClean="0"/>
              <a:t> </a:t>
            </a:r>
            <a:endParaRPr lang="en-GB" dirty="0"/>
          </a:p>
        </p:txBody>
      </p:sp>
      <p:pic>
        <p:nvPicPr>
          <p:cNvPr id="15" name="Content Placeholder 14" descr="gable 11 nest boxes.jpg"/>
          <p:cNvPicPr>
            <a:picLocks noGrp="1" noChangeAspect="1"/>
          </p:cNvPicPr>
          <p:nvPr>
            <p:ph sz="quarter" idx="2"/>
          </p:nvPr>
        </p:nvPicPr>
        <p:blipFill>
          <a:blip r:embed="rId3"/>
          <a:stretch>
            <a:fillRect/>
          </a:stretch>
        </p:blipFill>
        <p:spPr>
          <a:xfrm>
            <a:off x="6484039" y="1600200"/>
            <a:ext cx="4811923" cy="2185988"/>
          </a:xfrm>
        </p:spPr>
      </p:pic>
      <p:pic>
        <p:nvPicPr>
          <p:cNvPr id="1026" name="Picture 2" descr="C:\Users\User\Pictures\john-young-2017-1 boxes"/>
          <p:cNvPicPr>
            <a:picLocks noGrp="1" noChangeAspect="1" noChangeArrowheads="1"/>
          </p:cNvPicPr>
          <p:nvPr>
            <p:ph sz="quarter" idx="3"/>
          </p:nvPr>
        </p:nvPicPr>
        <p:blipFill>
          <a:blip r:embed="rId4"/>
          <a:stretch>
            <a:fillRect/>
          </a:stretch>
        </p:blipFill>
        <p:spPr bwMode="auto">
          <a:xfrm>
            <a:off x="952464" y="3929066"/>
            <a:ext cx="4953035" cy="2643206"/>
          </a:xfrm>
          <a:prstGeom prst="rect">
            <a:avLst/>
          </a:prstGeom>
          <a:noFill/>
        </p:spPr>
      </p:pic>
      <p:sp>
        <p:nvSpPr>
          <p:cNvPr id="8" name="Content Placeholder 7"/>
          <p:cNvSpPr>
            <a:spLocks noGrp="1"/>
          </p:cNvSpPr>
          <p:nvPr>
            <p:ph sz="quarter" idx="4"/>
          </p:nvPr>
        </p:nvSpPr>
        <p:spPr/>
        <p:txBody>
          <a:bodyPr/>
          <a:lstStyle/>
          <a:p>
            <a:pPr>
              <a:buNone/>
            </a:pPr>
            <a:r>
              <a:rPr lang="en-GB" dirty="0" smtClean="0"/>
              <a:t> </a:t>
            </a:r>
            <a:endParaRPr lang="en-GB" dirty="0"/>
          </a:p>
        </p:txBody>
      </p:sp>
      <p:pic>
        <p:nvPicPr>
          <p:cNvPr id="17" name="Picture 16" descr="john-young-2017-2.jpg"/>
          <p:cNvPicPr>
            <a:picLocks noChangeAspect="1"/>
          </p:cNvPicPr>
          <p:nvPr/>
        </p:nvPicPr>
        <p:blipFill>
          <a:blip r:embed="rId5" cstate="print"/>
          <a:stretch>
            <a:fillRect/>
          </a:stretch>
        </p:blipFill>
        <p:spPr>
          <a:xfrm>
            <a:off x="952464" y="1643050"/>
            <a:ext cx="5048285" cy="2143140"/>
          </a:xfrm>
          <a:prstGeom prst="rect">
            <a:avLst/>
          </a:prstGeom>
        </p:spPr>
      </p:pic>
      <p:pic>
        <p:nvPicPr>
          <p:cNvPr id="19" name="Picture 18" descr="skull and cross bones.png"/>
          <p:cNvPicPr>
            <a:picLocks noChangeAspect="1"/>
          </p:cNvPicPr>
          <p:nvPr/>
        </p:nvPicPr>
        <p:blipFill>
          <a:blip r:embed="rId6"/>
          <a:stretch>
            <a:fillRect/>
          </a:stretch>
        </p:blipFill>
        <p:spPr>
          <a:xfrm>
            <a:off x="-112603" y="1417638"/>
            <a:ext cx="1060601" cy="857256"/>
          </a:xfrm>
          <a:prstGeom prst="rect">
            <a:avLst/>
          </a:prstGeom>
        </p:spPr>
      </p:pic>
      <p:pic>
        <p:nvPicPr>
          <p:cNvPr id="10" name="Content Placeholder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80043" y="3933056"/>
            <a:ext cx="4800533" cy="2664296"/>
          </a:xfrm>
          <a:prstGeom prst="rect">
            <a:avLst/>
          </a:prstGeom>
        </p:spPr>
      </p:pic>
      <p:pic>
        <p:nvPicPr>
          <p:cNvPr id="11" name="Picture 10" descr="swift (2)"/>
          <p:cNvPicPr>
            <a:picLocks noChangeAspect="1" noChangeArrowheads="1"/>
          </p:cNvPicPr>
          <p:nvPr/>
        </p:nvPicPr>
        <p:blipFill>
          <a:blip r:embed="rId8"/>
          <a:srcRect/>
          <a:stretch>
            <a:fillRect/>
          </a:stretch>
        </p:blipFill>
        <p:spPr bwMode="auto">
          <a:xfrm>
            <a:off x="11239536" y="0"/>
            <a:ext cx="952464" cy="1047750"/>
          </a:xfrm>
          <a:prstGeom prst="rect">
            <a:avLst/>
          </a:prstGeom>
          <a:noFill/>
        </p:spPr>
      </p:pic>
    </p:spTree>
    <p:extLst>
      <p:ext uri="{BB962C8B-B14F-4D97-AF65-F5344CB8AC3E}">
        <p14:creationId xmlns:p14="http://schemas.microsoft.com/office/powerpoint/2010/main" val="9497454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16639" y="63733"/>
            <a:ext cx="3684085" cy="769441"/>
          </a:xfrm>
          <a:prstGeom prst="rect">
            <a:avLst/>
          </a:prstGeom>
          <a:solidFill>
            <a:srgbClr val="FF0000"/>
          </a:solidFill>
          <a:ln w="57150">
            <a:solidFill>
              <a:srgbClr val="FFFF00"/>
            </a:solidFill>
          </a:ln>
        </p:spPr>
        <p:txBody>
          <a:bodyPr wrap="none" rtlCol="0">
            <a:spAutoFit/>
          </a:bodyPr>
          <a:lstStyle/>
          <a:p>
            <a:r>
              <a:rPr lang="en-GB" sz="4400" dirty="0" smtClean="0"/>
              <a:t>ARRIVAL TIMES</a:t>
            </a:r>
            <a:endParaRPr lang="en-GB" sz="4400" dirty="0"/>
          </a:p>
        </p:txBody>
      </p:sp>
      <p:sp>
        <p:nvSpPr>
          <p:cNvPr id="3" name="TextBox 2"/>
          <p:cNvSpPr txBox="1"/>
          <p:nvPr/>
        </p:nvSpPr>
        <p:spPr>
          <a:xfrm>
            <a:off x="1648075" y="889234"/>
            <a:ext cx="8868133" cy="4031873"/>
          </a:xfrm>
          <a:prstGeom prst="rect">
            <a:avLst/>
          </a:prstGeom>
          <a:noFill/>
        </p:spPr>
        <p:txBody>
          <a:bodyPr wrap="none" rtlCol="0">
            <a:spAutoFit/>
          </a:bodyPr>
          <a:lstStyle/>
          <a:p>
            <a:r>
              <a:rPr lang="en-GB" sz="3200" dirty="0" smtClean="0"/>
              <a:t>FIRST HATCH OF LOUGH NEAGH FLIES  MID   APRIL</a:t>
            </a:r>
          </a:p>
          <a:p>
            <a:r>
              <a:rPr lang="en-GB" sz="3200" dirty="0" smtClean="0"/>
              <a:t>SECOND HATCH                                                    JUNE</a:t>
            </a:r>
          </a:p>
          <a:p>
            <a:r>
              <a:rPr lang="en-GB" sz="3200" dirty="0" smtClean="0"/>
              <a:t>THIRD HATCH                                                      AUGUST</a:t>
            </a:r>
          </a:p>
          <a:p>
            <a:endParaRPr lang="en-GB" sz="3200" dirty="0"/>
          </a:p>
          <a:p>
            <a:r>
              <a:rPr lang="en-GB" sz="3200" dirty="0" smtClean="0"/>
              <a:t>FIRST SWIFTS  USUALLY AT LOUGH NEAGH </a:t>
            </a:r>
          </a:p>
          <a:p>
            <a:r>
              <a:rPr lang="en-GB" sz="3200" dirty="0" smtClean="0"/>
              <a:t> </a:t>
            </a:r>
            <a:r>
              <a:rPr lang="en-GB" sz="3200" dirty="0" err="1" smtClean="0"/>
              <a:t>11</a:t>
            </a:r>
            <a:r>
              <a:rPr lang="en-GB" sz="3200" baseline="30000" dirty="0" err="1" smtClean="0"/>
              <a:t>TH</a:t>
            </a:r>
            <a:r>
              <a:rPr lang="en-GB" sz="3200" dirty="0" smtClean="0"/>
              <a:t> APRIL ONWARDS</a:t>
            </a:r>
            <a:endParaRPr lang="en-GB" sz="3200" dirty="0"/>
          </a:p>
          <a:p>
            <a:endParaRPr lang="en-GB" sz="3200" dirty="0" smtClean="0"/>
          </a:p>
          <a:p>
            <a:endParaRPr lang="en-GB" sz="3200" dirty="0"/>
          </a:p>
        </p:txBody>
      </p:sp>
      <p:pic>
        <p:nvPicPr>
          <p:cNvPr id="2054" name="Picture 6" descr="https://tse2.mm.bing.net/th?id=OIP._p9s85Z_vXnwa0-1DhqNHAHaFE&amp;pid=Api&amp;P=0&amp;w=234&amp;h=1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4249" y="4382559"/>
            <a:ext cx="3343274" cy="22860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tse1.mm.bing.net/th?id=OIP.R6zkEYM8EtuJ7A9cX0ejswHaFj&amp;pid=Api&amp;P=0&amp;w=214&amp;h=1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239" y="4382559"/>
            <a:ext cx="3200400" cy="24077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92995" y="4816549"/>
            <a:ext cx="1305678" cy="830997"/>
          </a:xfrm>
          <a:prstGeom prst="rect">
            <a:avLst/>
          </a:prstGeom>
          <a:noFill/>
        </p:spPr>
        <p:txBody>
          <a:bodyPr wrap="none" rtlCol="0">
            <a:spAutoFit/>
          </a:bodyPr>
          <a:lstStyle/>
          <a:p>
            <a:r>
              <a:rPr lang="en-GB" sz="2400" dirty="0" smtClean="0"/>
              <a:t>OXFORD </a:t>
            </a:r>
          </a:p>
          <a:p>
            <a:r>
              <a:rPr lang="en-GB" sz="2400" dirty="0" smtClean="0"/>
              <a:t>ISLAND</a:t>
            </a:r>
            <a:endParaRPr lang="en-GB" sz="2400" dirty="0"/>
          </a:p>
        </p:txBody>
      </p:sp>
    </p:spTree>
    <p:extLst>
      <p:ext uri="{BB962C8B-B14F-4D97-AF65-F5344CB8AC3E}">
        <p14:creationId xmlns:p14="http://schemas.microsoft.com/office/powerpoint/2010/main" val="633207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584" y="808013"/>
            <a:ext cx="11146385" cy="707886"/>
          </a:xfrm>
          <a:prstGeom prst="rect">
            <a:avLst/>
          </a:prstGeom>
          <a:noFill/>
        </p:spPr>
        <p:txBody>
          <a:bodyPr wrap="none" rtlCol="0">
            <a:spAutoFit/>
          </a:bodyPr>
          <a:lstStyle/>
          <a:p>
            <a:r>
              <a:rPr lang="en-GB" sz="2000" dirty="0" smtClean="0"/>
              <a:t>   ADULT ON NEST        SECOND ADULT                  FIRST EGG          FLEDGING          LAST ADULT</a:t>
            </a:r>
          </a:p>
          <a:p>
            <a:r>
              <a:rPr lang="en-GB" sz="2000" dirty="0"/>
              <a:t> </a:t>
            </a:r>
            <a:r>
              <a:rPr lang="en-GB" sz="2000" dirty="0" smtClean="0"/>
              <a:t>       </a:t>
            </a:r>
            <a:r>
              <a:rPr lang="en-GB" sz="2000" dirty="0" err="1" smtClean="0"/>
              <a:t>16</a:t>
            </a:r>
            <a:r>
              <a:rPr lang="en-GB" sz="2000" baseline="30000" dirty="0" err="1" smtClean="0"/>
              <a:t>TH</a:t>
            </a:r>
            <a:r>
              <a:rPr lang="en-GB" sz="2000" dirty="0" smtClean="0"/>
              <a:t> APRIL                  </a:t>
            </a:r>
            <a:r>
              <a:rPr lang="en-GB" sz="2000" dirty="0" err="1" smtClean="0"/>
              <a:t>24</a:t>
            </a:r>
            <a:r>
              <a:rPr lang="en-GB" sz="2000" baseline="30000" dirty="0" err="1" smtClean="0"/>
              <a:t>TH</a:t>
            </a:r>
            <a:r>
              <a:rPr lang="en-GB" sz="2000" dirty="0" smtClean="0"/>
              <a:t> APRIL                          </a:t>
            </a:r>
            <a:r>
              <a:rPr lang="en-GB" sz="2000" dirty="0" err="1" smtClean="0"/>
              <a:t>9</a:t>
            </a:r>
            <a:r>
              <a:rPr lang="en-GB" sz="2000" baseline="30000" dirty="0" err="1" smtClean="0"/>
              <a:t>TH</a:t>
            </a:r>
            <a:r>
              <a:rPr lang="en-GB" sz="2000" dirty="0" smtClean="0"/>
              <a:t> MAY              </a:t>
            </a:r>
            <a:r>
              <a:rPr lang="en-GB" sz="2000" dirty="0" err="1" smtClean="0"/>
              <a:t>8</a:t>
            </a:r>
            <a:r>
              <a:rPr lang="en-GB" sz="2000" baseline="30000" dirty="0" err="1" smtClean="0"/>
              <a:t>TH</a:t>
            </a:r>
            <a:r>
              <a:rPr lang="en-GB" sz="2000" dirty="0" smtClean="0"/>
              <a:t> JULY          </a:t>
            </a:r>
            <a:r>
              <a:rPr lang="en-GB" sz="2000" dirty="0" err="1" smtClean="0"/>
              <a:t>18</a:t>
            </a:r>
            <a:r>
              <a:rPr lang="en-GB" sz="2000" baseline="30000" dirty="0" err="1" smtClean="0"/>
              <a:t>TH</a:t>
            </a:r>
            <a:r>
              <a:rPr lang="en-GB" sz="2000" dirty="0" smtClean="0"/>
              <a:t> AUGUST        41 DAYS</a:t>
            </a:r>
          </a:p>
        </p:txBody>
      </p:sp>
      <p:sp>
        <p:nvSpPr>
          <p:cNvPr id="7" name="TextBox 6"/>
          <p:cNvSpPr txBox="1"/>
          <p:nvPr/>
        </p:nvSpPr>
        <p:spPr>
          <a:xfrm>
            <a:off x="4253060" y="116948"/>
            <a:ext cx="2217274" cy="523220"/>
          </a:xfrm>
          <a:prstGeom prst="rect">
            <a:avLst/>
          </a:prstGeom>
          <a:solidFill>
            <a:srgbClr val="FF0000"/>
          </a:solidFill>
          <a:ln w="57150">
            <a:solidFill>
              <a:srgbClr val="FFFF00"/>
            </a:solidFill>
          </a:ln>
        </p:spPr>
        <p:txBody>
          <a:bodyPr wrap="none" rtlCol="0">
            <a:spAutoFit/>
          </a:bodyPr>
          <a:lstStyle/>
          <a:p>
            <a:r>
              <a:rPr lang="en-GB" sz="2800" dirty="0" smtClean="0"/>
              <a:t>BOX   BI  2014</a:t>
            </a:r>
            <a:endParaRPr lang="en-GB" sz="2800" dirty="0"/>
          </a:p>
        </p:txBody>
      </p:sp>
      <p:sp>
        <p:nvSpPr>
          <p:cNvPr id="8" name="TextBox 7"/>
          <p:cNvSpPr txBox="1"/>
          <p:nvPr/>
        </p:nvSpPr>
        <p:spPr>
          <a:xfrm>
            <a:off x="4231794" y="1722457"/>
            <a:ext cx="2217274" cy="523220"/>
          </a:xfrm>
          <a:prstGeom prst="rect">
            <a:avLst/>
          </a:prstGeom>
          <a:solidFill>
            <a:srgbClr val="FF0000"/>
          </a:solidFill>
          <a:ln w="57150">
            <a:solidFill>
              <a:srgbClr val="FFFF00"/>
            </a:solidFill>
          </a:ln>
        </p:spPr>
        <p:txBody>
          <a:bodyPr wrap="none" rtlCol="0">
            <a:spAutoFit/>
          </a:bodyPr>
          <a:lstStyle/>
          <a:p>
            <a:r>
              <a:rPr lang="en-GB" sz="2800" dirty="0" smtClean="0"/>
              <a:t>BOX   BI  2015</a:t>
            </a:r>
            <a:endParaRPr lang="en-GB" sz="2800" dirty="0"/>
          </a:p>
        </p:txBody>
      </p:sp>
      <p:sp>
        <p:nvSpPr>
          <p:cNvPr id="9" name="TextBox 8"/>
          <p:cNvSpPr txBox="1"/>
          <p:nvPr/>
        </p:nvSpPr>
        <p:spPr>
          <a:xfrm>
            <a:off x="159468" y="2658140"/>
            <a:ext cx="11060272" cy="707886"/>
          </a:xfrm>
          <a:prstGeom prst="rect">
            <a:avLst/>
          </a:prstGeom>
          <a:noFill/>
        </p:spPr>
        <p:txBody>
          <a:bodyPr wrap="none" rtlCol="0">
            <a:spAutoFit/>
          </a:bodyPr>
          <a:lstStyle/>
          <a:p>
            <a:r>
              <a:rPr lang="en-GB" sz="2000" dirty="0" smtClean="0"/>
              <a:t>ADULT ON NEST         SECOND ADULT               FIRST EGG            FLEDGING          LAST ADULT                      </a:t>
            </a:r>
          </a:p>
          <a:p>
            <a:r>
              <a:rPr lang="en-GB" sz="2000" dirty="0" smtClean="0"/>
              <a:t>   </a:t>
            </a:r>
            <a:r>
              <a:rPr lang="en-GB" sz="2000" dirty="0" err="1" smtClean="0"/>
              <a:t>16</a:t>
            </a:r>
            <a:r>
              <a:rPr lang="en-GB" sz="2000" baseline="30000" dirty="0" err="1" smtClean="0"/>
              <a:t>TH</a:t>
            </a:r>
            <a:r>
              <a:rPr lang="en-GB" sz="2000" dirty="0" smtClean="0"/>
              <a:t> APRIL                   </a:t>
            </a:r>
            <a:r>
              <a:rPr lang="en-GB" sz="2000" dirty="0" err="1" smtClean="0"/>
              <a:t>24</a:t>
            </a:r>
            <a:r>
              <a:rPr lang="en-GB" sz="2000" baseline="30000" dirty="0" err="1" smtClean="0"/>
              <a:t>TH</a:t>
            </a:r>
            <a:r>
              <a:rPr lang="en-GB" sz="2000" dirty="0" smtClean="0"/>
              <a:t> APRIL                    </a:t>
            </a:r>
            <a:r>
              <a:rPr lang="en-GB" sz="2000" dirty="0" err="1" smtClean="0"/>
              <a:t>1</a:t>
            </a:r>
            <a:r>
              <a:rPr lang="en-GB" sz="2000" baseline="30000" dirty="0" err="1" smtClean="0"/>
              <a:t>ST</a:t>
            </a:r>
            <a:r>
              <a:rPr lang="en-GB" sz="2000" dirty="0" smtClean="0"/>
              <a:t>   MAY                 </a:t>
            </a:r>
            <a:r>
              <a:rPr lang="en-GB" sz="2000" dirty="0" err="1" smtClean="0"/>
              <a:t>5</a:t>
            </a:r>
            <a:r>
              <a:rPr lang="en-GB" sz="2000" baseline="30000" dirty="0" err="1" smtClean="0"/>
              <a:t>TH</a:t>
            </a:r>
            <a:r>
              <a:rPr lang="en-GB" sz="2000" dirty="0" smtClean="0"/>
              <a:t>  JULY         </a:t>
            </a:r>
            <a:r>
              <a:rPr lang="en-GB" sz="2000" dirty="0" err="1" smtClean="0"/>
              <a:t>18</a:t>
            </a:r>
            <a:r>
              <a:rPr lang="en-GB" sz="2000" baseline="30000" dirty="0" err="1" smtClean="0"/>
              <a:t>TH</a:t>
            </a:r>
            <a:r>
              <a:rPr lang="en-GB" sz="2000" dirty="0" smtClean="0"/>
              <a:t> AUGUST           44 DAYS </a:t>
            </a:r>
            <a:endParaRPr lang="en-GB" sz="2000" dirty="0"/>
          </a:p>
        </p:txBody>
      </p:sp>
      <p:sp>
        <p:nvSpPr>
          <p:cNvPr id="10" name="TextBox 9"/>
          <p:cNvSpPr txBox="1"/>
          <p:nvPr/>
        </p:nvSpPr>
        <p:spPr>
          <a:xfrm>
            <a:off x="4423144" y="3561900"/>
            <a:ext cx="2064989" cy="523220"/>
          </a:xfrm>
          <a:prstGeom prst="rect">
            <a:avLst/>
          </a:prstGeom>
          <a:solidFill>
            <a:srgbClr val="FF0000"/>
          </a:solidFill>
          <a:ln w="57150">
            <a:solidFill>
              <a:srgbClr val="FFFF00"/>
            </a:solidFill>
          </a:ln>
        </p:spPr>
        <p:txBody>
          <a:bodyPr wrap="none" rtlCol="0">
            <a:spAutoFit/>
          </a:bodyPr>
          <a:lstStyle/>
          <a:p>
            <a:r>
              <a:rPr lang="en-GB" sz="2800" dirty="0" smtClean="0"/>
              <a:t>BOX </a:t>
            </a:r>
            <a:r>
              <a:rPr lang="en-GB" sz="2800" dirty="0" err="1" smtClean="0"/>
              <a:t>B1</a:t>
            </a:r>
            <a:r>
              <a:rPr lang="en-GB" sz="2800" dirty="0" smtClean="0"/>
              <a:t> 2017</a:t>
            </a:r>
            <a:endParaRPr lang="en-GB" sz="2800" dirty="0"/>
          </a:p>
        </p:txBody>
      </p:sp>
      <p:sp>
        <p:nvSpPr>
          <p:cNvPr id="14" name="TextBox 13"/>
          <p:cNvSpPr txBox="1"/>
          <p:nvPr/>
        </p:nvSpPr>
        <p:spPr>
          <a:xfrm>
            <a:off x="148851" y="4327418"/>
            <a:ext cx="11319317" cy="707886"/>
          </a:xfrm>
          <a:prstGeom prst="rect">
            <a:avLst/>
          </a:prstGeom>
          <a:noFill/>
        </p:spPr>
        <p:txBody>
          <a:bodyPr wrap="none" rtlCol="0">
            <a:spAutoFit/>
          </a:bodyPr>
          <a:lstStyle/>
          <a:p>
            <a:r>
              <a:rPr lang="en-GB" sz="2000" dirty="0" smtClean="0"/>
              <a:t>ADULT ON NEST         SECOND ADULT             FIRST EGG            FLEDGING            LAST ADULT</a:t>
            </a:r>
          </a:p>
          <a:p>
            <a:r>
              <a:rPr lang="en-GB" sz="2000" dirty="0"/>
              <a:t> </a:t>
            </a:r>
            <a:r>
              <a:rPr lang="en-GB" sz="2000" dirty="0" smtClean="0"/>
              <a:t> </a:t>
            </a:r>
            <a:r>
              <a:rPr lang="en-GB" sz="2000" dirty="0" err="1" smtClean="0"/>
              <a:t>18</a:t>
            </a:r>
            <a:r>
              <a:rPr lang="en-GB" sz="2000" baseline="30000" dirty="0" err="1" smtClean="0"/>
              <a:t>TH</a:t>
            </a:r>
            <a:r>
              <a:rPr lang="en-GB" sz="2000" dirty="0" smtClean="0"/>
              <a:t> APRIL                   </a:t>
            </a:r>
            <a:r>
              <a:rPr lang="en-GB" sz="2000" dirty="0" err="1" smtClean="0"/>
              <a:t>23</a:t>
            </a:r>
            <a:r>
              <a:rPr lang="en-GB" sz="2000" baseline="30000" dirty="0" err="1" smtClean="0"/>
              <a:t>RD</a:t>
            </a:r>
            <a:r>
              <a:rPr lang="en-GB" sz="2000" dirty="0" smtClean="0"/>
              <a:t> APRIL                     </a:t>
            </a:r>
            <a:r>
              <a:rPr lang="en-GB" sz="2000" dirty="0" err="1" smtClean="0"/>
              <a:t>3</a:t>
            </a:r>
            <a:r>
              <a:rPr lang="en-GB" sz="2000" baseline="30000" dirty="0" err="1" smtClean="0"/>
              <a:t>RD</a:t>
            </a:r>
            <a:r>
              <a:rPr lang="en-GB" sz="2000" dirty="0" smtClean="0"/>
              <a:t> MAY               </a:t>
            </a:r>
            <a:r>
              <a:rPr lang="en-GB" sz="2000" dirty="0" err="1" smtClean="0"/>
              <a:t>12</a:t>
            </a:r>
            <a:r>
              <a:rPr lang="en-GB" sz="2000" baseline="30000" dirty="0" err="1" smtClean="0"/>
              <a:t>TH</a:t>
            </a:r>
            <a:r>
              <a:rPr lang="en-GB" sz="2000" dirty="0" smtClean="0"/>
              <a:t> JULY           </a:t>
            </a:r>
            <a:r>
              <a:rPr lang="en-GB" sz="2000" dirty="0" err="1" smtClean="0"/>
              <a:t>11</a:t>
            </a:r>
            <a:r>
              <a:rPr lang="en-GB" sz="2000" baseline="30000" dirty="0" err="1" smtClean="0"/>
              <a:t>TH</a:t>
            </a:r>
            <a:r>
              <a:rPr lang="en-GB" sz="2000" dirty="0" smtClean="0"/>
              <a:t> SEPTEMBER      61 DAYS</a:t>
            </a:r>
            <a:endParaRPr lang="en-GB" sz="2000" dirty="0"/>
          </a:p>
        </p:txBody>
      </p:sp>
    </p:spTree>
    <p:extLst>
      <p:ext uri="{BB962C8B-B14F-4D97-AF65-F5344CB8AC3E}">
        <p14:creationId xmlns:p14="http://schemas.microsoft.com/office/powerpoint/2010/main" val="26912189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glenavyriver.co.uk/wp-content/uploads/2014/10/imag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871" y="-1203606"/>
            <a:ext cx="6260107" cy="81381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21261" y="1456654"/>
            <a:ext cx="1638590" cy="369332"/>
          </a:xfrm>
          <a:prstGeom prst="rect">
            <a:avLst/>
          </a:prstGeom>
          <a:noFill/>
        </p:spPr>
        <p:txBody>
          <a:bodyPr wrap="none" rtlCol="0">
            <a:spAutoFit/>
          </a:bodyPr>
          <a:lstStyle/>
          <a:p>
            <a:r>
              <a:rPr lang="en-GB" dirty="0" smtClean="0"/>
              <a:t>MARK’S HOUSE</a:t>
            </a:r>
            <a:endParaRPr lang="en-GB" dirty="0"/>
          </a:p>
        </p:txBody>
      </p:sp>
      <p:pic>
        <p:nvPicPr>
          <p:cNvPr id="4" name="Content Placeholder 14" descr="gable 11 nest boxes.jpg"/>
          <p:cNvPicPr>
            <a:picLocks noChangeAspect="1"/>
          </p:cNvPicPr>
          <p:nvPr/>
        </p:nvPicPr>
        <p:blipFill>
          <a:blip r:embed="rId4"/>
          <a:stretch>
            <a:fillRect/>
          </a:stretch>
        </p:blipFill>
        <p:spPr>
          <a:xfrm>
            <a:off x="8408612" y="-207410"/>
            <a:ext cx="3824394" cy="1737360"/>
          </a:xfrm>
          <a:prstGeom prst="rect">
            <a:avLst/>
          </a:prstGeom>
        </p:spPr>
      </p:pic>
      <p:sp>
        <p:nvSpPr>
          <p:cNvPr id="3" name="Flowchart: Connector 2"/>
          <p:cNvSpPr/>
          <p:nvPr/>
        </p:nvSpPr>
        <p:spPr>
          <a:xfrm>
            <a:off x="7187624" y="2264735"/>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lowchart: Connector 4"/>
          <p:cNvSpPr/>
          <p:nvPr/>
        </p:nvSpPr>
        <p:spPr>
          <a:xfrm>
            <a:off x="6932457" y="263687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Connector 5"/>
          <p:cNvSpPr/>
          <p:nvPr/>
        </p:nvSpPr>
        <p:spPr>
          <a:xfrm>
            <a:off x="7102565" y="3574712"/>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lowchart: Connector 6"/>
          <p:cNvSpPr/>
          <p:nvPr/>
        </p:nvSpPr>
        <p:spPr>
          <a:xfrm>
            <a:off x="7063221" y="2402952"/>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7321596" y="2078685"/>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6857982" y="1616137"/>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6864402" y="2925068"/>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255163" y="1233377"/>
            <a:ext cx="2326919" cy="523220"/>
          </a:xfrm>
          <a:prstGeom prst="rect">
            <a:avLst/>
          </a:prstGeom>
          <a:noFill/>
        </p:spPr>
        <p:txBody>
          <a:bodyPr wrap="none" rtlCol="0">
            <a:spAutoFit/>
          </a:bodyPr>
          <a:lstStyle/>
          <a:p>
            <a:r>
              <a:rPr lang="en-GB" sz="2800" dirty="0" smtClean="0"/>
              <a:t>GPS TRACKERS</a:t>
            </a:r>
            <a:endParaRPr lang="en-GB" sz="2800" dirty="0"/>
          </a:p>
        </p:txBody>
      </p:sp>
      <p:sp>
        <p:nvSpPr>
          <p:cNvPr id="12" name="Flowchart: Connector 11"/>
          <p:cNvSpPr/>
          <p:nvPr/>
        </p:nvSpPr>
        <p:spPr>
          <a:xfrm>
            <a:off x="7113181" y="1554570"/>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Connector 12"/>
          <p:cNvSpPr/>
          <p:nvPr/>
        </p:nvSpPr>
        <p:spPr>
          <a:xfrm>
            <a:off x="6719777" y="1677909"/>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p:cNvSpPr/>
          <p:nvPr/>
        </p:nvSpPr>
        <p:spPr>
          <a:xfrm>
            <a:off x="6413559" y="1810719"/>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lowchart: Connector 14"/>
          <p:cNvSpPr/>
          <p:nvPr/>
        </p:nvSpPr>
        <p:spPr>
          <a:xfrm>
            <a:off x="7485321" y="1641320"/>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p:cNvSpPr/>
          <p:nvPr/>
        </p:nvSpPr>
        <p:spPr>
          <a:xfrm>
            <a:off x="7559760" y="1751181"/>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p:cNvSpPr/>
          <p:nvPr/>
        </p:nvSpPr>
        <p:spPr>
          <a:xfrm>
            <a:off x="7262064" y="2170125"/>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p:cNvSpPr/>
          <p:nvPr/>
        </p:nvSpPr>
        <p:spPr>
          <a:xfrm>
            <a:off x="6983484" y="255181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p:cNvSpPr/>
          <p:nvPr/>
        </p:nvSpPr>
        <p:spPr>
          <a:xfrm>
            <a:off x="6983484" y="3538556"/>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lowchart: Connector 19"/>
          <p:cNvSpPr/>
          <p:nvPr/>
        </p:nvSpPr>
        <p:spPr>
          <a:xfrm>
            <a:off x="7417281" y="1886222"/>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lowchart: Connector 20"/>
          <p:cNvSpPr/>
          <p:nvPr/>
        </p:nvSpPr>
        <p:spPr>
          <a:xfrm>
            <a:off x="7102565" y="3476847"/>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lowchart: Connector 21"/>
          <p:cNvSpPr/>
          <p:nvPr/>
        </p:nvSpPr>
        <p:spPr>
          <a:xfrm>
            <a:off x="6826127" y="3072843"/>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p:cNvSpPr/>
          <p:nvPr/>
        </p:nvSpPr>
        <p:spPr>
          <a:xfrm>
            <a:off x="6744235" y="3217432"/>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p:cNvSpPr/>
          <p:nvPr/>
        </p:nvSpPr>
        <p:spPr>
          <a:xfrm>
            <a:off x="6911207" y="2706032"/>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lowchart: Connector 25"/>
          <p:cNvSpPr/>
          <p:nvPr/>
        </p:nvSpPr>
        <p:spPr>
          <a:xfrm>
            <a:off x="5805379" y="4752848"/>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Connector 26"/>
          <p:cNvSpPr/>
          <p:nvPr/>
        </p:nvSpPr>
        <p:spPr>
          <a:xfrm>
            <a:off x="6921831" y="2802761"/>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Connector 27"/>
          <p:cNvSpPr/>
          <p:nvPr/>
        </p:nvSpPr>
        <p:spPr>
          <a:xfrm>
            <a:off x="7456625" y="1785196"/>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lowchart: Connector 29"/>
          <p:cNvSpPr/>
          <p:nvPr/>
        </p:nvSpPr>
        <p:spPr>
          <a:xfrm>
            <a:off x="7357797" y="176498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5" name="Flowchart: Connector 1024"/>
          <p:cNvSpPr/>
          <p:nvPr/>
        </p:nvSpPr>
        <p:spPr>
          <a:xfrm>
            <a:off x="5199313" y="479966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7" name="Flowchart: Connector 1026"/>
          <p:cNvSpPr/>
          <p:nvPr/>
        </p:nvSpPr>
        <p:spPr>
          <a:xfrm>
            <a:off x="5039818" y="281975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8" name="Flowchart: Connector 1027"/>
          <p:cNvSpPr/>
          <p:nvPr/>
        </p:nvSpPr>
        <p:spPr>
          <a:xfrm>
            <a:off x="5560861" y="4912256"/>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9" name="Flowchart: Connector 1028"/>
          <p:cNvSpPr/>
          <p:nvPr/>
        </p:nvSpPr>
        <p:spPr>
          <a:xfrm>
            <a:off x="6283889" y="4933522"/>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0" name="Flowchart: Connector 1029"/>
          <p:cNvSpPr/>
          <p:nvPr/>
        </p:nvSpPr>
        <p:spPr>
          <a:xfrm>
            <a:off x="5624791" y="5337567"/>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3" name="Flowchart: Connector 1032"/>
          <p:cNvSpPr/>
          <p:nvPr/>
        </p:nvSpPr>
        <p:spPr>
          <a:xfrm>
            <a:off x="5833021" y="5231261"/>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4" name="Flowchart: Connector 1033"/>
          <p:cNvSpPr/>
          <p:nvPr/>
        </p:nvSpPr>
        <p:spPr>
          <a:xfrm>
            <a:off x="6475288" y="4859110"/>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5" name="Flowchart: Connector 1034"/>
          <p:cNvSpPr/>
          <p:nvPr/>
        </p:nvSpPr>
        <p:spPr>
          <a:xfrm>
            <a:off x="6694309" y="4450795"/>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6" name="Flowchart: Connector 1035"/>
          <p:cNvSpPr/>
          <p:nvPr/>
        </p:nvSpPr>
        <p:spPr>
          <a:xfrm>
            <a:off x="4082884" y="4347653"/>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7" name="Flowchart: Connector 1036"/>
          <p:cNvSpPr/>
          <p:nvPr/>
        </p:nvSpPr>
        <p:spPr>
          <a:xfrm>
            <a:off x="6138231" y="4915459"/>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8" name="Flowchart: Connector 1037"/>
          <p:cNvSpPr/>
          <p:nvPr/>
        </p:nvSpPr>
        <p:spPr>
          <a:xfrm>
            <a:off x="6464640" y="4704918"/>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9" name="Flowchart: Connector 1038"/>
          <p:cNvSpPr/>
          <p:nvPr/>
        </p:nvSpPr>
        <p:spPr>
          <a:xfrm>
            <a:off x="4401879" y="4795284"/>
            <a:ext cx="0" cy="45720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0" name="Flowchart: Connector 1039"/>
          <p:cNvSpPr/>
          <p:nvPr/>
        </p:nvSpPr>
        <p:spPr>
          <a:xfrm>
            <a:off x="5354587" y="4939898"/>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1" name="Flowchart: Connector 1040"/>
          <p:cNvSpPr/>
          <p:nvPr/>
        </p:nvSpPr>
        <p:spPr>
          <a:xfrm>
            <a:off x="5655489" y="4901646"/>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2" name="Flowchart: Connector 1041"/>
          <p:cNvSpPr/>
          <p:nvPr/>
        </p:nvSpPr>
        <p:spPr>
          <a:xfrm>
            <a:off x="5833021" y="5138760"/>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3" name="Flowchart: Connector 1042"/>
          <p:cNvSpPr/>
          <p:nvPr/>
        </p:nvSpPr>
        <p:spPr>
          <a:xfrm>
            <a:off x="6592236" y="4582652"/>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4" name="Flowchart: Connector 1043"/>
          <p:cNvSpPr/>
          <p:nvPr/>
        </p:nvSpPr>
        <p:spPr>
          <a:xfrm>
            <a:off x="6439127" y="4774046"/>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5" name="Flowchart: Connector 1044"/>
          <p:cNvSpPr/>
          <p:nvPr/>
        </p:nvSpPr>
        <p:spPr>
          <a:xfrm>
            <a:off x="4131792" y="4301933"/>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6" name="Flowchart: Connector 1045"/>
          <p:cNvSpPr/>
          <p:nvPr/>
        </p:nvSpPr>
        <p:spPr>
          <a:xfrm>
            <a:off x="4092448" y="4216873"/>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7" name="Flowchart: Connector 1046"/>
          <p:cNvSpPr/>
          <p:nvPr/>
        </p:nvSpPr>
        <p:spPr>
          <a:xfrm>
            <a:off x="5492816" y="4965444"/>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8" name="Flowchart: Connector 1047"/>
          <p:cNvSpPr/>
          <p:nvPr/>
        </p:nvSpPr>
        <p:spPr>
          <a:xfrm>
            <a:off x="4189224" y="4183901"/>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9" name="Flowchart: Connector 1048"/>
          <p:cNvSpPr/>
          <p:nvPr/>
        </p:nvSpPr>
        <p:spPr>
          <a:xfrm>
            <a:off x="5202547" y="4893109"/>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0" name="Flowchart: Connector 1049"/>
          <p:cNvSpPr/>
          <p:nvPr/>
        </p:nvSpPr>
        <p:spPr>
          <a:xfrm>
            <a:off x="6244550" y="4858079"/>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1" name="Flowchart: Connector 1050"/>
          <p:cNvSpPr/>
          <p:nvPr/>
        </p:nvSpPr>
        <p:spPr>
          <a:xfrm>
            <a:off x="5560800" y="5263160"/>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2" name="Flowchart: Connector 1051"/>
          <p:cNvSpPr/>
          <p:nvPr/>
        </p:nvSpPr>
        <p:spPr>
          <a:xfrm>
            <a:off x="5978682" y="5319521"/>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3" name="Flowchart: Connector 1052"/>
          <p:cNvSpPr/>
          <p:nvPr/>
        </p:nvSpPr>
        <p:spPr>
          <a:xfrm>
            <a:off x="5712870" y="5247243"/>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4" name="Flowchart: Connector 1053"/>
          <p:cNvSpPr/>
          <p:nvPr/>
        </p:nvSpPr>
        <p:spPr>
          <a:xfrm>
            <a:off x="5801118" y="5339695"/>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5" name="Flowchart: Connector 1054"/>
          <p:cNvSpPr/>
          <p:nvPr/>
        </p:nvSpPr>
        <p:spPr>
          <a:xfrm>
            <a:off x="5789461" y="4922889"/>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6" name="Flowchart: Connector 1055"/>
          <p:cNvSpPr/>
          <p:nvPr/>
        </p:nvSpPr>
        <p:spPr>
          <a:xfrm>
            <a:off x="6624135" y="4475291"/>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7" name="Flowchart: Connector 1056"/>
          <p:cNvSpPr/>
          <p:nvPr/>
        </p:nvSpPr>
        <p:spPr>
          <a:xfrm>
            <a:off x="5393921" y="4893166"/>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8" name="Flowchart: Connector 1057"/>
          <p:cNvSpPr/>
          <p:nvPr/>
        </p:nvSpPr>
        <p:spPr>
          <a:xfrm>
            <a:off x="5736296" y="4826138"/>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9" name="Flowchart: Connector 1058"/>
          <p:cNvSpPr/>
          <p:nvPr/>
        </p:nvSpPr>
        <p:spPr>
          <a:xfrm>
            <a:off x="5701209" y="5006899"/>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0" name="Flowchart: Connector 1059"/>
          <p:cNvSpPr/>
          <p:nvPr/>
        </p:nvSpPr>
        <p:spPr>
          <a:xfrm>
            <a:off x="5584205" y="4829326"/>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1" name="Flowchart: Connector 1060"/>
          <p:cNvSpPr/>
          <p:nvPr/>
        </p:nvSpPr>
        <p:spPr>
          <a:xfrm>
            <a:off x="5560800" y="5013275"/>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2" name="Flowchart: Connector 1061"/>
          <p:cNvSpPr/>
          <p:nvPr/>
        </p:nvSpPr>
        <p:spPr>
          <a:xfrm>
            <a:off x="5401325" y="5016543"/>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3" name="Flowchart: Connector 1062"/>
          <p:cNvSpPr/>
          <p:nvPr/>
        </p:nvSpPr>
        <p:spPr>
          <a:xfrm>
            <a:off x="5506586" y="4899500"/>
            <a:ext cx="91440" cy="91440"/>
          </a:xfrm>
          <a:prstGeom prst="flowChartConnector">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5978682" y="6485849"/>
            <a:ext cx="1096775" cy="369332"/>
          </a:xfrm>
          <a:prstGeom prst="rect">
            <a:avLst/>
          </a:prstGeom>
          <a:noFill/>
        </p:spPr>
        <p:txBody>
          <a:bodyPr wrap="none" rtlCol="0">
            <a:spAutoFit/>
          </a:bodyPr>
          <a:lstStyle/>
          <a:p>
            <a:r>
              <a:rPr lang="en-GB" dirty="0" smtClean="0"/>
              <a:t>SITE NO 2</a:t>
            </a:r>
            <a:endParaRPr lang="en-GB" dirty="0"/>
          </a:p>
        </p:txBody>
      </p:sp>
      <p:sp>
        <p:nvSpPr>
          <p:cNvPr id="23" name="TextBox 22"/>
          <p:cNvSpPr txBox="1"/>
          <p:nvPr/>
        </p:nvSpPr>
        <p:spPr>
          <a:xfrm>
            <a:off x="7204621" y="4380625"/>
            <a:ext cx="2065694" cy="369332"/>
          </a:xfrm>
          <a:prstGeom prst="rect">
            <a:avLst/>
          </a:prstGeom>
          <a:noFill/>
        </p:spPr>
        <p:txBody>
          <a:bodyPr wrap="none" rtlCol="0">
            <a:spAutoFit/>
          </a:bodyPr>
          <a:lstStyle/>
          <a:p>
            <a:r>
              <a:rPr lang="en-GB" dirty="0" err="1" smtClean="0"/>
              <a:t>PORTMORE</a:t>
            </a:r>
            <a:r>
              <a:rPr lang="en-GB" dirty="0" smtClean="0"/>
              <a:t>  LOUGH</a:t>
            </a:r>
            <a:endParaRPr lang="en-GB" dirty="0"/>
          </a:p>
        </p:txBody>
      </p:sp>
      <p:sp>
        <p:nvSpPr>
          <p:cNvPr id="31" name="Flowchart: Connector 30"/>
          <p:cNvSpPr/>
          <p:nvPr/>
        </p:nvSpPr>
        <p:spPr>
          <a:xfrm>
            <a:off x="11483163" y="4061637"/>
            <a:ext cx="457200" cy="457200"/>
          </a:xfrm>
          <a:prstGeom prst="flowChartConnector">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4" name="TextBox 1023"/>
          <p:cNvSpPr txBox="1"/>
          <p:nvPr/>
        </p:nvSpPr>
        <p:spPr>
          <a:xfrm>
            <a:off x="10919637" y="3827721"/>
            <a:ext cx="961995" cy="369332"/>
          </a:xfrm>
          <a:prstGeom prst="rect">
            <a:avLst/>
          </a:prstGeom>
          <a:noFill/>
        </p:spPr>
        <p:txBody>
          <a:bodyPr wrap="none" rtlCol="0">
            <a:spAutoFit/>
          </a:bodyPr>
          <a:lstStyle/>
          <a:p>
            <a:r>
              <a:rPr lang="en-GB" dirty="0" smtClean="0"/>
              <a:t>BELFAST</a:t>
            </a:r>
            <a:endParaRPr lang="en-GB" dirty="0"/>
          </a:p>
        </p:txBody>
      </p:sp>
      <p:cxnSp>
        <p:nvCxnSpPr>
          <p:cNvPr id="1032" name="Straight Arrow Connector 1031"/>
          <p:cNvCxnSpPr/>
          <p:nvPr/>
        </p:nvCxnSpPr>
        <p:spPr>
          <a:xfrm>
            <a:off x="7279064" y="4262593"/>
            <a:ext cx="4726274" cy="132947"/>
          </a:xfrm>
          <a:prstGeom prst="straightConnector1">
            <a:avLst/>
          </a:prstGeom>
          <a:ln w="571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066" name="TextBox 1065"/>
          <p:cNvSpPr txBox="1"/>
          <p:nvPr/>
        </p:nvSpPr>
        <p:spPr>
          <a:xfrm>
            <a:off x="9559851" y="3966984"/>
            <a:ext cx="707245" cy="369332"/>
          </a:xfrm>
          <a:prstGeom prst="rect">
            <a:avLst/>
          </a:prstGeom>
          <a:noFill/>
        </p:spPr>
        <p:txBody>
          <a:bodyPr wrap="none" rtlCol="0">
            <a:spAutoFit/>
          </a:bodyPr>
          <a:lstStyle/>
          <a:p>
            <a:r>
              <a:rPr lang="en-GB" dirty="0" err="1" smtClean="0"/>
              <a:t>13km</a:t>
            </a:r>
            <a:endParaRPr lang="en-GB" dirty="0"/>
          </a:p>
        </p:txBody>
      </p:sp>
      <p:sp>
        <p:nvSpPr>
          <p:cNvPr id="1071" name="TextBox 1070"/>
          <p:cNvSpPr txBox="1"/>
          <p:nvPr/>
        </p:nvSpPr>
        <p:spPr>
          <a:xfrm>
            <a:off x="10267096" y="4795284"/>
            <a:ext cx="2321591" cy="1754326"/>
          </a:xfrm>
          <a:prstGeom prst="rect">
            <a:avLst/>
          </a:prstGeom>
          <a:noFill/>
        </p:spPr>
        <p:txBody>
          <a:bodyPr wrap="square" rtlCol="0">
            <a:spAutoFit/>
          </a:bodyPr>
          <a:lstStyle/>
          <a:p>
            <a:r>
              <a:rPr lang="en-GB" dirty="0" smtClean="0"/>
              <a:t>Golf club</a:t>
            </a:r>
          </a:p>
          <a:p>
            <a:r>
              <a:rPr lang="en-GB" dirty="0" smtClean="0"/>
              <a:t>River Lagan</a:t>
            </a:r>
          </a:p>
          <a:p>
            <a:r>
              <a:rPr lang="en-GB" dirty="0" smtClean="0"/>
              <a:t>3 Reservoirs</a:t>
            </a:r>
          </a:p>
          <a:p>
            <a:r>
              <a:rPr lang="en-GB" dirty="0" smtClean="0"/>
              <a:t>River </a:t>
            </a:r>
          </a:p>
          <a:p>
            <a:r>
              <a:rPr lang="en-GB" dirty="0" err="1" smtClean="0"/>
              <a:t>Portmore</a:t>
            </a:r>
            <a:r>
              <a:rPr lang="en-GB" dirty="0" smtClean="0"/>
              <a:t>  Lough </a:t>
            </a:r>
          </a:p>
          <a:p>
            <a:r>
              <a:rPr lang="en-GB" dirty="0" smtClean="0"/>
              <a:t>Lough Neagh</a:t>
            </a:r>
            <a:endParaRPr lang="en-GB" dirty="0"/>
          </a:p>
        </p:txBody>
      </p:sp>
      <p:sp>
        <p:nvSpPr>
          <p:cNvPr id="1072" name="Flowchart: Connector 1071"/>
          <p:cNvSpPr/>
          <p:nvPr/>
        </p:nvSpPr>
        <p:spPr>
          <a:xfrm>
            <a:off x="11610753" y="427534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3" name="Flowchart: Connector 1072"/>
          <p:cNvSpPr/>
          <p:nvPr/>
        </p:nvSpPr>
        <p:spPr>
          <a:xfrm>
            <a:off x="11408763" y="4242398"/>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4" name="Flowchart: Connector 1073"/>
          <p:cNvSpPr/>
          <p:nvPr/>
        </p:nvSpPr>
        <p:spPr>
          <a:xfrm>
            <a:off x="11196084" y="4290237"/>
            <a:ext cx="91440" cy="91440"/>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5" name="Flowchart: Connector 1074"/>
          <p:cNvSpPr/>
          <p:nvPr/>
        </p:nvSpPr>
        <p:spPr>
          <a:xfrm>
            <a:off x="10919637" y="4242398"/>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6" name="Flowchart: Connector 1075"/>
          <p:cNvSpPr/>
          <p:nvPr/>
        </p:nvSpPr>
        <p:spPr>
          <a:xfrm>
            <a:off x="10749516" y="4308313"/>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7" name="Flowchart: Connector 1076"/>
          <p:cNvSpPr/>
          <p:nvPr/>
        </p:nvSpPr>
        <p:spPr>
          <a:xfrm>
            <a:off x="10568763" y="4262593"/>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8" name="Flowchart: Connector 1077"/>
          <p:cNvSpPr/>
          <p:nvPr/>
        </p:nvSpPr>
        <p:spPr>
          <a:xfrm>
            <a:off x="10320809" y="427534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9" name="Flowchart: Connector 1078"/>
          <p:cNvSpPr/>
          <p:nvPr/>
        </p:nvSpPr>
        <p:spPr>
          <a:xfrm>
            <a:off x="9484242" y="427534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0" name="Flowchart: Connector 1079"/>
          <p:cNvSpPr/>
          <p:nvPr/>
        </p:nvSpPr>
        <p:spPr>
          <a:xfrm>
            <a:off x="9175898" y="4242398"/>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1" name="Flowchart: Connector 1080"/>
          <p:cNvSpPr/>
          <p:nvPr/>
        </p:nvSpPr>
        <p:spPr>
          <a:xfrm>
            <a:off x="8941981" y="427534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2" name="Flowchart: Connector 1081"/>
          <p:cNvSpPr/>
          <p:nvPr/>
        </p:nvSpPr>
        <p:spPr>
          <a:xfrm>
            <a:off x="8740556" y="4242398"/>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3" name="Flowchart: Connector 1082"/>
          <p:cNvSpPr/>
          <p:nvPr/>
        </p:nvSpPr>
        <p:spPr>
          <a:xfrm>
            <a:off x="8408612" y="4216873"/>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5" name="Flowchart: Connector 1084"/>
          <p:cNvSpPr/>
          <p:nvPr/>
        </p:nvSpPr>
        <p:spPr>
          <a:xfrm>
            <a:off x="7921261" y="4247347"/>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6" name="Flowchart: Connector 1085"/>
          <p:cNvSpPr/>
          <p:nvPr/>
        </p:nvSpPr>
        <p:spPr>
          <a:xfrm>
            <a:off x="7233344" y="4262593"/>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7" name="Flowchart: Connector 1086"/>
          <p:cNvSpPr/>
          <p:nvPr/>
        </p:nvSpPr>
        <p:spPr>
          <a:xfrm>
            <a:off x="7279064" y="418390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8" name="Flowchart: Connector 1087"/>
          <p:cNvSpPr/>
          <p:nvPr/>
        </p:nvSpPr>
        <p:spPr>
          <a:xfrm>
            <a:off x="7262064" y="422962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9" name="Flowchart: Connector 1088"/>
          <p:cNvSpPr/>
          <p:nvPr/>
        </p:nvSpPr>
        <p:spPr>
          <a:xfrm>
            <a:off x="7233344" y="4183901"/>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0" name="Flowchart: Connector 1089"/>
          <p:cNvSpPr/>
          <p:nvPr/>
        </p:nvSpPr>
        <p:spPr>
          <a:xfrm>
            <a:off x="6183951" y="4674092"/>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1" name="Flowchart: Connector 1090"/>
          <p:cNvSpPr/>
          <p:nvPr/>
        </p:nvSpPr>
        <p:spPr>
          <a:xfrm>
            <a:off x="6459279" y="4628372"/>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2" name="Flowchart: Connector 1091"/>
          <p:cNvSpPr/>
          <p:nvPr/>
        </p:nvSpPr>
        <p:spPr>
          <a:xfrm>
            <a:off x="6290270" y="4628372"/>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3" name="Flowchart: Connector 1092"/>
          <p:cNvSpPr/>
          <p:nvPr/>
        </p:nvSpPr>
        <p:spPr>
          <a:xfrm>
            <a:off x="6138231" y="4774046"/>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4" name="Flowchart: Connector 1093"/>
          <p:cNvSpPr/>
          <p:nvPr/>
        </p:nvSpPr>
        <p:spPr>
          <a:xfrm>
            <a:off x="6335990" y="4799664"/>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5" name="Flowchart: Connector 1094"/>
          <p:cNvSpPr/>
          <p:nvPr/>
        </p:nvSpPr>
        <p:spPr>
          <a:xfrm>
            <a:off x="6375329" y="4774046"/>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6" name="Flowchart: Connector 1095"/>
          <p:cNvSpPr/>
          <p:nvPr/>
        </p:nvSpPr>
        <p:spPr>
          <a:xfrm>
            <a:off x="6375329" y="4774046"/>
            <a:ext cx="91440" cy="91440"/>
          </a:xfrm>
          <a:prstGeom prst="flowChartConnec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3281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2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025"/>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27"/>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028"/>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1029"/>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030"/>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1033"/>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1034"/>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1035"/>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1036"/>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1037"/>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1038"/>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040"/>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1041"/>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1042"/>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104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1044"/>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1045"/>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46"/>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1047"/>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1048"/>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1049"/>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1050"/>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1051"/>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1052"/>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1053"/>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1054"/>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1055"/>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056"/>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grpId="0" nodeType="clickEffect">
                                  <p:stCondLst>
                                    <p:cond delay="0"/>
                                  </p:stCondLst>
                                  <p:childTnLst>
                                    <p:set>
                                      <p:cBhvr>
                                        <p:cTn id="214" dur="1" fill="hold">
                                          <p:stCondLst>
                                            <p:cond delay="0"/>
                                          </p:stCondLst>
                                        </p:cTn>
                                        <p:tgtEl>
                                          <p:spTgt spid="1057"/>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1058"/>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grpId="0" nodeType="clickEffect">
                                  <p:stCondLst>
                                    <p:cond delay="0"/>
                                  </p:stCondLst>
                                  <p:childTnLst>
                                    <p:set>
                                      <p:cBhvr>
                                        <p:cTn id="222" dur="1" fill="hold">
                                          <p:stCondLst>
                                            <p:cond delay="0"/>
                                          </p:stCondLst>
                                        </p:cTn>
                                        <p:tgtEl>
                                          <p:spTgt spid="1059"/>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1060"/>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1061"/>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presetSubtype="0" fill="hold" grpId="0" nodeType="clickEffect">
                                  <p:stCondLst>
                                    <p:cond delay="0"/>
                                  </p:stCondLst>
                                  <p:childTnLst>
                                    <p:set>
                                      <p:cBhvr>
                                        <p:cTn id="234" dur="1" fill="hold">
                                          <p:stCondLst>
                                            <p:cond delay="0"/>
                                          </p:stCondLst>
                                        </p:cTn>
                                        <p:tgtEl>
                                          <p:spTgt spid="1062"/>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1063"/>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2" presetClass="entr" presetSubtype="4" fill="hold" grpId="0" nodeType="clickEffect">
                                  <p:stCondLst>
                                    <p:cond delay="0"/>
                                  </p:stCondLst>
                                  <p:childTnLst>
                                    <p:set>
                                      <p:cBhvr>
                                        <p:cTn id="242" dur="1" fill="hold">
                                          <p:stCondLst>
                                            <p:cond delay="0"/>
                                          </p:stCondLst>
                                        </p:cTn>
                                        <p:tgtEl>
                                          <p:spTgt spid="1072"/>
                                        </p:tgtEl>
                                        <p:attrNameLst>
                                          <p:attrName>style.visibility</p:attrName>
                                        </p:attrNameLst>
                                      </p:cBhvr>
                                      <p:to>
                                        <p:strVal val="visible"/>
                                      </p:to>
                                    </p:set>
                                    <p:anim calcmode="lin" valueType="num">
                                      <p:cBhvr additive="base">
                                        <p:cTn id="243" dur="500" fill="hold"/>
                                        <p:tgtEl>
                                          <p:spTgt spid="1072"/>
                                        </p:tgtEl>
                                        <p:attrNameLst>
                                          <p:attrName>ppt_x</p:attrName>
                                        </p:attrNameLst>
                                      </p:cBhvr>
                                      <p:tavLst>
                                        <p:tav tm="0">
                                          <p:val>
                                            <p:strVal val="#ppt_x"/>
                                          </p:val>
                                        </p:tav>
                                        <p:tav tm="100000">
                                          <p:val>
                                            <p:strVal val="#ppt_x"/>
                                          </p:val>
                                        </p:tav>
                                      </p:tavLst>
                                    </p:anim>
                                    <p:anim calcmode="lin" valueType="num">
                                      <p:cBhvr additive="base">
                                        <p:cTn id="244" dur="500" fill="hold"/>
                                        <p:tgtEl>
                                          <p:spTgt spid="1072"/>
                                        </p:tgtEl>
                                        <p:attrNameLst>
                                          <p:attrName>ppt_y</p:attrName>
                                        </p:attrNameLst>
                                      </p:cBhvr>
                                      <p:tavLst>
                                        <p:tav tm="0">
                                          <p:val>
                                            <p:strVal val="1+#ppt_h/2"/>
                                          </p:val>
                                        </p:tav>
                                        <p:tav tm="100000">
                                          <p:val>
                                            <p:strVal val="#ppt_y"/>
                                          </p:val>
                                        </p:tav>
                                      </p:tavLst>
                                    </p:anim>
                                  </p:childTnLst>
                                </p:cTn>
                              </p:par>
                            </p:childTnLst>
                          </p:cTn>
                        </p:par>
                      </p:childTnLst>
                    </p:cTn>
                  </p:par>
                  <p:par>
                    <p:cTn id="245" fill="hold">
                      <p:stCondLst>
                        <p:cond delay="indefinite"/>
                      </p:stCondLst>
                      <p:childTnLst>
                        <p:par>
                          <p:cTn id="246" fill="hold">
                            <p:stCondLst>
                              <p:cond delay="0"/>
                            </p:stCondLst>
                            <p:childTnLst>
                              <p:par>
                                <p:cTn id="247" presetID="2" presetClass="entr" presetSubtype="4" fill="hold" grpId="0" nodeType="clickEffect">
                                  <p:stCondLst>
                                    <p:cond delay="0"/>
                                  </p:stCondLst>
                                  <p:childTnLst>
                                    <p:set>
                                      <p:cBhvr>
                                        <p:cTn id="248" dur="1" fill="hold">
                                          <p:stCondLst>
                                            <p:cond delay="0"/>
                                          </p:stCondLst>
                                        </p:cTn>
                                        <p:tgtEl>
                                          <p:spTgt spid="1073"/>
                                        </p:tgtEl>
                                        <p:attrNameLst>
                                          <p:attrName>style.visibility</p:attrName>
                                        </p:attrNameLst>
                                      </p:cBhvr>
                                      <p:to>
                                        <p:strVal val="visible"/>
                                      </p:to>
                                    </p:set>
                                    <p:anim calcmode="lin" valueType="num">
                                      <p:cBhvr additive="base">
                                        <p:cTn id="249" dur="500" fill="hold"/>
                                        <p:tgtEl>
                                          <p:spTgt spid="1073"/>
                                        </p:tgtEl>
                                        <p:attrNameLst>
                                          <p:attrName>ppt_x</p:attrName>
                                        </p:attrNameLst>
                                      </p:cBhvr>
                                      <p:tavLst>
                                        <p:tav tm="0">
                                          <p:val>
                                            <p:strVal val="#ppt_x"/>
                                          </p:val>
                                        </p:tav>
                                        <p:tav tm="100000">
                                          <p:val>
                                            <p:strVal val="#ppt_x"/>
                                          </p:val>
                                        </p:tav>
                                      </p:tavLst>
                                    </p:anim>
                                    <p:anim calcmode="lin" valueType="num">
                                      <p:cBhvr additive="base">
                                        <p:cTn id="250" dur="500" fill="hold"/>
                                        <p:tgtEl>
                                          <p:spTgt spid="1073"/>
                                        </p:tgtEl>
                                        <p:attrNameLst>
                                          <p:attrName>ppt_y</p:attrName>
                                        </p:attrNameLst>
                                      </p:cBhvr>
                                      <p:tavLst>
                                        <p:tav tm="0">
                                          <p:val>
                                            <p:strVal val="1+#ppt_h/2"/>
                                          </p:val>
                                        </p:tav>
                                        <p:tav tm="100000">
                                          <p:val>
                                            <p:strVal val="#ppt_y"/>
                                          </p:val>
                                        </p:tav>
                                      </p:tavLst>
                                    </p:anim>
                                  </p:childTnLst>
                                </p:cTn>
                              </p:par>
                            </p:childTnLst>
                          </p:cTn>
                        </p:par>
                      </p:childTnLst>
                    </p:cTn>
                  </p:par>
                  <p:par>
                    <p:cTn id="251" fill="hold">
                      <p:stCondLst>
                        <p:cond delay="indefinite"/>
                      </p:stCondLst>
                      <p:childTnLst>
                        <p:par>
                          <p:cTn id="252" fill="hold">
                            <p:stCondLst>
                              <p:cond delay="0"/>
                            </p:stCondLst>
                            <p:childTnLst>
                              <p:par>
                                <p:cTn id="253" presetID="2" presetClass="entr" presetSubtype="4" fill="hold" grpId="0" nodeType="clickEffect">
                                  <p:stCondLst>
                                    <p:cond delay="0"/>
                                  </p:stCondLst>
                                  <p:childTnLst>
                                    <p:set>
                                      <p:cBhvr>
                                        <p:cTn id="254" dur="1" fill="hold">
                                          <p:stCondLst>
                                            <p:cond delay="0"/>
                                          </p:stCondLst>
                                        </p:cTn>
                                        <p:tgtEl>
                                          <p:spTgt spid="1074"/>
                                        </p:tgtEl>
                                        <p:attrNameLst>
                                          <p:attrName>style.visibility</p:attrName>
                                        </p:attrNameLst>
                                      </p:cBhvr>
                                      <p:to>
                                        <p:strVal val="visible"/>
                                      </p:to>
                                    </p:set>
                                    <p:anim calcmode="lin" valueType="num">
                                      <p:cBhvr additive="base">
                                        <p:cTn id="255" dur="500" fill="hold"/>
                                        <p:tgtEl>
                                          <p:spTgt spid="1074"/>
                                        </p:tgtEl>
                                        <p:attrNameLst>
                                          <p:attrName>ppt_x</p:attrName>
                                        </p:attrNameLst>
                                      </p:cBhvr>
                                      <p:tavLst>
                                        <p:tav tm="0">
                                          <p:val>
                                            <p:strVal val="#ppt_x"/>
                                          </p:val>
                                        </p:tav>
                                        <p:tav tm="100000">
                                          <p:val>
                                            <p:strVal val="#ppt_x"/>
                                          </p:val>
                                        </p:tav>
                                      </p:tavLst>
                                    </p:anim>
                                    <p:anim calcmode="lin" valueType="num">
                                      <p:cBhvr additive="base">
                                        <p:cTn id="256" dur="500" fill="hold"/>
                                        <p:tgtEl>
                                          <p:spTgt spid="1074"/>
                                        </p:tgtEl>
                                        <p:attrNameLst>
                                          <p:attrName>ppt_y</p:attrName>
                                        </p:attrNameLst>
                                      </p:cBhvr>
                                      <p:tavLst>
                                        <p:tav tm="0">
                                          <p:val>
                                            <p:strVal val="1+#ppt_h/2"/>
                                          </p:val>
                                        </p:tav>
                                        <p:tav tm="100000">
                                          <p:val>
                                            <p:strVal val="#ppt_y"/>
                                          </p:val>
                                        </p:tav>
                                      </p:tavLst>
                                    </p:anim>
                                  </p:childTnLst>
                                </p:cTn>
                              </p:par>
                            </p:childTnLst>
                          </p:cTn>
                        </p:par>
                      </p:childTnLst>
                    </p:cTn>
                  </p:par>
                  <p:par>
                    <p:cTn id="257" fill="hold">
                      <p:stCondLst>
                        <p:cond delay="indefinite"/>
                      </p:stCondLst>
                      <p:childTnLst>
                        <p:par>
                          <p:cTn id="258" fill="hold">
                            <p:stCondLst>
                              <p:cond delay="0"/>
                            </p:stCondLst>
                            <p:childTnLst>
                              <p:par>
                                <p:cTn id="259" presetID="2" presetClass="entr" presetSubtype="4" fill="hold" grpId="0" nodeType="clickEffect">
                                  <p:stCondLst>
                                    <p:cond delay="0"/>
                                  </p:stCondLst>
                                  <p:childTnLst>
                                    <p:set>
                                      <p:cBhvr>
                                        <p:cTn id="260" dur="1" fill="hold">
                                          <p:stCondLst>
                                            <p:cond delay="0"/>
                                          </p:stCondLst>
                                        </p:cTn>
                                        <p:tgtEl>
                                          <p:spTgt spid="1075"/>
                                        </p:tgtEl>
                                        <p:attrNameLst>
                                          <p:attrName>style.visibility</p:attrName>
                                        </p:attrNameLst>
                                      </p:cBhvr>
                                      <p:to>
                                        <p:strVal val="visible"/>
                                      </p:to>
                                    </p:set>
                                    <p:anim calcmode="lin" valueType="num">
                                      <p:cBhvr additive="base">
                                        <p:cTn id="261" dur="500" fill="hold"/>
                                        <p:tgtEl>
                                          <p:spTgt spid="1075"/>
                                        </p:tgtEl>
                                        <p:attrNameLst>
                                          <p:attrName>ppt_x</p:attrName>
                                        </p:attrNameLst>
                                      </p:cBhvr>
                                      <p:tavLst>
                                        <p:tav tm="0">
                                          <p:val>
                                            <p:strVal val="#ppt_x"/>
                                          </p:val>
                                        </p:tav>
                                        <p:tav tm="100000">
                                          <p:val>
                                            <p:strVal val="#ppt_x"/>
                                          </p:val>
                                        </p:tav>
                                      </p:tavLst>
                                    </p:anim>
                                    <p:anim calcmode="lin" valueType="num">
                                      <p:cBhvr additive="base">
                                        <p:cTn id="262" dur="500" fill="hold"/>
                                        <p:tgtEl>
                                          <p:spTgt spid="1075"/>
                                        </p:tgtEl>
                                        <p:attrNameLst>
                                          <p:attrName>ppt_y</p:attrName>
                                        </p:attrNameLst>
                                      </p:cBhvr>
                                      <p:tavLst>
                                        <p:tav tm="0">
                                          <p:val>
                                            <p:strVal val="1+#ppt_h/2"/>
                                          </p:val>
                                        </p:tav>
                                        <p:tav tm="100000">
                                          <p:val>
                                            <p:strVal val="#ppt_y"/>
                                          </p:val>
                                        </p:tav>
                                      </p:tavLst>
                                    </p:anim>
                                  </p:childTnLst>
                                </p:cTn>
                              </p:par>
                            </p:childTnLst>
                          </p:cTn>
                        </p:par>
                      </p:childTnLst>
                    </p:cTn>
                  </p:par>
                  <p:par>
                    <p:cTn id="263" fill="hold">
                      <p:stCondLst>
                        <p:cond delay="indefinite"/>
                      </p:stCondLst>
                      <p:childTnLst>
                        <p:par>
                          <p:cTn id="264" fill="hold">
                            <p:stCondLst>
                              <p:cond delay="0"/>
                            </p:stCondLst>
                            <p:childTnLst>
                              <p:par>
                                <p:cTn id="265" presetID="2" presetClass="entr" presetSubtype="4" fill="hold" grpId="0" nodeType="clickEffect">
                                  <p:stCondLst>
                                    <p:cond delay="0"/>
                                  </p:stCondLst>
                                  <p:childTnLst>
                                    <p:set>
                                      <p:cBhvr>
                                        <p:cTn id="266" dur="1" fill="hold">
                                          <p:stCondLst>
                                            <p:cond delay="0"/>
                                          </p:stCondLst>
                                        </p:cTn>
                                        <p:tgtEl>
                                          <p:spTgt spid="1076"/>
                                        </p:tgtEl>
                                        <p:attrNameLst>
                                          <p:attrName>style.visibility</p:attrName>
                                        </p:attrNameLst>
                                      </p:cBhvr>
                                      <p:to>
                                        <p:strVal val="visible"/>
                                      </p:to>
                                    </p:set>
                                    <p:anim calcmode="lin" valueType="num">
                                      <p:cBhvr additive="base">
                                        <p:cTn id="267" dur="500" fill="hold"/>
                                        <p:tgtEl>
                                          <p:spTgt spid="1076"/>
                                        </p:tgtEl>
                                        <p:attrNameLst>
                                          <p:attrName>ppt_x</p:attrName>
                                        </p:attrNameLst>
                                      </p:cBhvr>
                                      <p:tavLst>
                                        <p:tav tm="0">
                                          <p:val>
                                            <p:strVal val="#ppt_x"/>
                                          </p:val>
                                        </p:tav>
                                        <p:tav tm="100000">
                                          <p:val>
                                            <p:strVal val="#ppt_x"/>
                                          </p:val>
                                        </p:tav>
                                      </p:tavLst>
                                    </p:anim>
                                    <p:anim calcmode="lin" valueType="num">
                                      <p:cBhvr additive="base">
                                        <p:cTn id="268" dur="500" fill="hold"/>
                                        <p:tgtEl>
                                          <p:spTgt spid="1076"/>
                                        </p:tgtEl>
                                        <p:attrNameLst>
                                          <p:attrName>ppt_y</p:attrName>
                                        </p:attrNameLst>
                                      </p:cBhvr>
                                      <p:tavLst>
                                        <p:tav tm="0">
                                          <p:val>
                                            <p:strVal val="1+#ppt_h/2"/>
                                          </p:val>
                                        </p:tav>
                                        <p:tav tm="100000">
                                          <p:val>
                                            <p:strVal val="#ppt_y"/>
                                          </p:val>
                                        </p:tav>
                                      </p:tavLst>
                                    </p:anim>
                                  </p:childTnLst>
                                </p:cTn>
                              </p:par>
                            </p:childTnLst>
                          </p:cTn>
                        </p:par>
                      </p:childTnLst>
                    </p:cTn>
                  </p:par>
                  <p:par>
                    <p:cTn id="269" fill="hold">
                      <p:stCondLst>
                        <p:cond delay="indefinite"/>
                      </p:stCondLst>
                      <p:childTnLst>
                        <p:par>
                          <p:cTn id="270" fill="hold">
                            <p:stCondLst>
                              <p:cond delay="0"/>
                            </p:stCondLst>
                            <p:childTnLst>
                              <p:par>
                                <p:cTn id="271" presetID="2" presetClass="entr" presetSubtype="4" fill="hold" grpId="0" nodeType="clickEffect">
                                  <p:stCondLst>
                                    <p:cond delay="0"/>
                                  </p:stCondLst>
                                  <p:childTnLst>
                                    <p:set>
                                      <p:cBhvr>
                                        <p:cTn id="272" dur="1" fill="hold">
                                          <p:stCondLst>
                                            <p:cond delay="0"/>
                                          </p:stCondLst>
                                        </p:cTn>
                                        <p:tgtEl>
                                          <p:spTgt spid="1077"/>
                                        </p:tgtEl>
                                        <p:attrNameLst>
                                          <p:attrName>style.visibility</p:attrName>
                                        </p:attrNameLst>
                                      </p:cBhvr>
                                      <p:to>
                                        <p:strVal val="visible"/>
                                      </p:to>
                                    </p:set>
                                    <p:anim calcmode="lin" valueType="num">
                                      <p:cBhvr additive="base">
                                        <p:cTn id="273" dur="500" fill="hold"/>
                                        <p:tgtEl>
                                          <p:spTgt spid="1077"/>
                                        </p:tgtEl>
                                        <p:attrNameLst>
                                          <p:attrName>ppt_x</p:attrName>
                                        </p:attrNameLst>
                                      </p:cBhvr>
                                      <p:tavLst>
                                        <p:tav tm="0">
                                          <p:val>
                                            <p:strVal val="#ppt_x"/>
                                          </p:val>
                                        </p:tav>
                                        <p:tav tm="100000">
                                          <p:val>
                                            <p:strVal val="#ppt_x"/>
                                          </p:val>
                                        </p:tav>
                                      </p:tavLst>
                                    </p:anim>
                                    <p:anim calcmode="lin" valueType="num">
                                      <p:cBhvr additive="base">
                                        <p:cTn id="274" dur="500" fill="hold"/>
                                        <p:tgtEl>
                                          <p:spTgt spid="1077"/>
                                        </p:tgtEl>
                                        <p:attrNameLst>
                                          <p:attrName>ppt_y</p:attrName>
                                        </p:attrNameLst>
                                      </p:cBhvr>
                                      <p:tavLst>
                                        <p:tav tm="0">
                                          <p:val>
                                            <p:strVal val="1+#ppt_h/2"/>
                                          </p:val>
                                        </p:tav>
                                        <p:tav tm="100000">
                                          <p:val>
                                            <p:strVal val="#ppt_y"/>
                                          </p:val>
                                        </p:tav>
                                      </p:tavLst>
                                    </p:anim>
                                  </p:childTnLst>
                                </p:cTn>
                              </p:par>
                            </p:childTnLst>
                          </p:cTn>
                        </p:par>
                      </p:childTnLst>
                    </p:cTn>
                  </p:par>
                  <p:par>
                    <p:cTn id="275" fill="hold">
                      <p:stCondLst>
                        <p:cond delay="indefinite"/>
                      </p:stCondLst>
                      <p:childTnLst>
                        <p:par>
                          <p:cTn id="276" fill="hold">
                            <p:stCondLst>
                              <p:cond delay="0"/>
                            </p:stCondLst>
                            <p:childTnLst>
                              <p:par>
                                <p:cTn id="277" presetID="2" presetClass="entr" presetSubtype="4" fill="hold" grpId="0" nodeType="clickEffect">
                                  <p:stCondLst>
                                    <p:cond delay="0"/>
                                  </p:stCondLst>
                                  <p:childTnLst>
                                    <p:set>
                                      <p:cBhvr>
                                        <p:cTn id="278" dur="1" fill="hold">
                                          <p:stCondLst>
                                            <p:cond delay="0"/>
                                          </p:stCondLst>
                                        </p:cTn>
                                        <p:tgtEl>
                                          <p:spTgt spid="1078"/>
                                        </p:tgtEl>
                                        <p:attrNameLst>
                                          <p:attrName>style.visibility</p:attrName>
                                        </p:attrNameLst>
                                      </p:cBhvr>
                                      <p:to>
                                        <p:strVal val="visible"/>
                                      </p:to>
                                    </p:set>
                                    <p:anim calcmode="lin" valueType="num">
                                      <p:cBhvr additive="base">
                                        <p:cTn id="279" dur="500" fill="hold"/>
                                        <p:tgtEl>
                                          <p:spTgt spid="1078"/>
                                        </p:tgtEl>
                                        <p:attrNameLst>
                                          <p:attrName>ppt_x</p:attrName>
                                        </p:attrNameLst>
                                      </p:cBhvr>
                                      <p:tavLst>
                                        <p:tav tm="0">
                                          <p:val>
                                            <p:strVal val="#ppt_x"/>
                                          </p:val>
                                        </p:tav>
                                        <p:tav tm="100000">
                                          <p:val>
                                            <p:strVal val="#ppt_x"/>
                                          </p:val>
                                        </p:tav>
                                      </p:tavLst>
                                    </p:anim>
                                    <p:anim calcmode="lin" valueType="num">
                                      <p:cBhvr additive="base">
                                        <p:cTn id="280" dur="500" fill="hold"/>
                                        <p:tgtEl>
                                          <p:spTgt spid="1078"/>
                                        </p:tgtEl>
                                        <p:attrNameLst>
                                          <p:attrName>ppt_y</p:attrName>
                                        </p:attrNameLst>
                                      </p:cBhvr>
                                      <p:tavLst>
                                        <p:tav tm="0">
                                          <p:val>
                                            <p:strVal val="1+#ppt_h/2"/>
                                          </p:val>
                                        </p:tav>
                                        <p:tav tm="100000">
                                          <p:val>
                                            <p:strVal val="#ppt_y"/>
                                          </p:val>
                                        </p:tav>
                                      </p:tavLst>
                                    </p:anim>
                                  </p:childTnLst>
                                </p:cTn>
                              </p:par>
                            </p:childTnLst>
                          </p:cTn>
                        </p:par>
                      </p:childTnLst>
                    </p:cTn>
                  </p:par>
                  <p:par>
                    <p:cTn id="281" fill="hold">
                      <p:stCondLst>
                        <p:cond delay="indefinite"/>
                      </p:stCondLst>
                      <p:childTnLst>
                        <p:par>
                          <p:cTn id="282" fill="hold">
                            <p:stCondLst>
                              <p:cond delay="0"/>
                            </p:stCondLst>
                            <p:childTnLst>
                              <p:par>
                                <p:cTn id="283" presetID="2" presetClass="entr" presetSubtype="4" fill="hold" grpId="0" nodeType="clickEffect">
                                  <p:stCondLst>
                                    <p:cond delay="0"/>
                                  </p:stCondLst>
                                  <p:childTnLst>
                                    <p:set>
                                      <p:cBhvr>
                                        <p:cTn id="284" dur="1" fill="hold">
                                          <p:stCondLst>
                                            <p:cond delay="0"/>
                                          </p:stCondLst>
                                        </p:cTn>
                                        <p:tgtEl>
                                          <p:spTgt spid="1079"/>
                                        </p:tgtEl>
                                        <p:attrNameLst>
                                          <p:attrName>style.visibility</p:attrName>
                                        </p:attrNameLst>
                                      </p:cBhvr>
                                      <p:to>
                                        <p:strVal val="visible"/>
                                      </p:to>
                                    </p:set>
                                    <p:anim calcmode="lin" valueType="num">
                                      <p:cBhvr additive="base">
                                        <p:cTn id="285" dur="500" fill="hold"/>
                                        <p:tgtEl>
                                          <p:spTgt spid="1079"/>
                                        </p:tgtEl>
                                        <p:attrNameLst>
                                          <p:attrName>ppt_x</p:attrName>
                                        </p:attrNameLst>
                                      </p:cBhvr>
                                      <p:tavLst>
                                        <p:tav tm="0">
                                          <p:val>
                                            <p:strVal val="#ppt_x"/>
                                          </p:val>
                                        </p:tav>
                                        <p:tav tm="100000">
                                          <p:val>
                                            <p:strVal val="#ppt_x"/>
                                          </p:val>
                                        </p:tav>
                                      </p:tavLst>
                                    </p:anim>
                                    <p:anim calcmode="lin" valueType="num">
                                      <p:cBhvr additive="base">
                                        <p:cTn id="286" dur="500" fill="hold"/>
                                        <p:tgtEl>
                                          <p:spTgt spid="1079"/>
                                        </p:tgtEl>
                                        <p:attrNameLst>
                                          <p:attrName>ppt_y</p:attrName>
                                        </p:attrNameLst>
                                      </p:cBhvr>
                                      <p:tavLst>
                                        <p:tav tm="0">
                                          <p:val>
                                            <p:strVal val="1+#ppt_h/2"/>
                                          </p:val>
                                        </p:tav>
                                        <p:tav tm="100000">
                                          <p:val>
                                            <p:strVal val="#ppt_y"/>
                                          </p:val>
                                        </p:tav>
                                      </p:tavLst>
                                    </p:anim>
                                  </p:childTnLst>
                                </p:cTn>
                              </p:par>
                            </p:childTnLst>
                          </p:cTn>
                        </p:par>
                      </p:childTnLst>
                    </p:cTn>
                  </p:par>
                  <p:par>
                    <p:cTn id="287" fill="hold">
                      <p:stCondLst>
                        <p:cond delay="indefinite"/>
                      </p:stCondLst>
                      <p:childTnLst>
                        <p:par>
                          <p:cTn id="288" fill="hold">
                            <p:stCondLst>
                              <p:cond delay="0"/>
                            </p:stCondLst>
                            <p:childTnLst>
                              <p:par>
                                <p:cTn id="289" presetID="2" presetClass="entr" presetSubtype="4" fill="hold" grpId="0" nodeType="clickEffect">
                                  <p:stCondLst>
                                    <p:cond delay="0"/>
                                  </p:stCondLst>
                                  <p:childTnLst>
                                    <p:set>
                                      <p:cBhvr>
                                        <p:cTn id="290" dur="1" fill="hold">
                                          <p:stCondLst>
                                            <p:cond delay="0"/>
                                          </p:stCondLst>
                                        </p:cTn>
                                        <p:tgtEl>
                                          <p:spTgt spid="1080"/>
                                        </p:tgtEl>
                                        <p:attrNameLst>
                                          <p:attrName>style.visibility</p:attrName>
                                        </p:attrNameLst>
                                      </p:cBhvr>
                                      <p:to>
                                        <p:strVal val="visible"/>
                                      </p:to>
                                    </p:set>
                                    <p:anim calcmode="lin" valueType="num">
                                      <p:cBhvr additive="base">
                                        <p:cTn id="291" dur="500" fill="hold"/>
                                        <p:tgtEl>
                                          <p:spTgt spid="1080"/>
                                        </p:tgtEl>
                                        <p:attrNameLst>
                                          <p:attrName>ppt_x</p:attrName>
                                        </p:attrNameLst>
                                      </p:cBhvr>
                                      <p:tavLst>
                                        <p:tav tm="0">
                                          <p:val>
                                            <p:strVal val="#ppt_x"/>
                                          </p:val>
                                        </p:tav>
                                        <p:tav tm="100000">
                                          <p:val>
                                            <p:strVal val="#ppt_x"/>
                                          </p:val>
                                        </p:tav>
                                      </p:tavLst>
                                    </p:anim>
                                    <p:anim calcmode="lin" valueType="num">
                                      <p:cBhvr additive="base">
                                        <p:cTn id="292" dur="500" fill="hold"/>
                                        <p:tgtEl>
                                          <p:spTgt spid="1080"/>
                                        </p:tgtEl>
                                        <p:attrNameLst>
                                          <p:attrName>ppt_y</p:attrName>
                                        </p:attrNameLst>
                                      </p:cBhvr>
                                      <p:tavLst>
                                        <p:tav tm="0">
                                          <p:val>
                                            <p:strVal val="1+#ppt_h/2"/>
                                          </p:val>
                                        </p:tav>
                                        <p:tav tm="100000">
                                          <p:val>
                                            <p:strVal val="#ppt_y"/>
                                          </p:val>
                                        </p:tav>
                                      </p:tavLst>
                                    </p:anim>
                                  </p:childTnLst>
                                </p:cTn>
                              </p:par>
                            </p:childTnLst>
                          </p:cTn>
                        </p:par>
                      </p:childTnLst>
                    </p:cTn>
                  </p:par>
                  <p:par>
                    <p:cTn id="293" fill="hold">
                      <p:stCondLst>
                        <p:cond delay="indefinite"/>
                      </p:stCondLst>
                      <p:childTnLst>
                        <p:par>
                          <p:cTn id="294" fill="hold">
                            <p:stCondLst>
                              <p:cond delay="0"/>
                            </p:stCondLst>
                            <p:childTnLst>
                              <p:par>
                                <p:cTn id="295" presetID="2" presetClass="entr" presetSubtype="4" fill="hold" grpId="0" nodeType="clickEffect">
                                  <p:stCondLst>
                                    <p:cond delay="0"/>
                                  </p:stCondLst>
                                  <p:childTnLst>
                                    <p:set>
                                      <p:cBhvr>
                                        <p:cTn id="296" dur="1" fill="hold">
                                          <p:stCondLst>
                                            <p:cond delay="0"/>
                                          </p:stCondLst>
                                        </p:cTn>
                                        <p:tgtEl>
                                          <p:spTgt spid="1081"/>
                                        </p:tgtEl>
                                        <p:attrNameLst>
                                          <p:attrName>style.visibility</p:attrName>
                                        </p:attrNameLst>
                                      </p:cBhvr>
                                      <p:to>
                                        <p:strVal val="visible"/>
                                      </p:to>
                                    </p:set>
                                    <p:anim calcmode="lin" valueType="num">
                                      <p:cBhvr additive="base">
                                        <p:cTn id="297" dur="500" fill="hold"/>
                                        <p:tgtEl>
                                          <p:spTgt spid="1081"/>
                                        </p:tgtEl>
                                        <p:attrNameLst>
                                          <p:attrName>ppt_x</p:attrName>
                                        </p:attrNameLst>
                                      </p:cBhvr>
                                      <p:tavLst>
                                        <p:tav tm="0">
                                          <p:val>
                                            <p:strVal val="#ppt_x"/>
                                          </p:val>
                                        </p:tav>
                                        <p:tav tm="100000">
                                          <p:val>
                                            <p:strVal val="#ppt_x"/>
                                          </p:val>
                                        </p:tav>
                                      </p:tavLst>
                                    </p:anim>
                                    <p:anim calcmode="lin" valueType="num">
                                      <p:cBhvr additive="base">
                                        <p:cTn id="298" dur="500" fill="hold"/>
                                        <p:tgtEl>
                                          <p:spTgt spid="1081"/>
                                        </p:tgtEl>
                                        <p:attrNameLst>
                                          <p:attrName>ppt_y</p:attrName>
                                        </p:attrNameLst>
                                      </p:cBhvr>
                                      <p:tavLst>
                                        <p:tav tm="0">
                                          <p:val>
                                            <p:strVal val="1+#ppt_h/2"/>
                                          </p:val>
                                        </p:tav>
                                        <p:tav tm="100000">
                                          <p:val>
                                            <p:strVal val="#ppt_y"/>
                                          </p:val>
                                        </p:tav>
                                      </p:tavLst>
                                    </p:anim>
                                  </p:childTnLst>
                                </p:cTn>
                              </p:par>
                            </p:childTnLst>
                          </p:cTn>
                        </p:par>
                      </p:childTnLst>
                    </p:cTn>
                  </p:par>
                  <p:par>
                    <p:cTn id="299" fill="hold">
                      <p:stCondLst>
                        <p:cond delay="indefinite"/>
                      </p:stCondLst>
                      <p:childTnLst>
                        <p:par>
                          <p:cTn id="300" fill="hold">
                            <p:stCondLst>
                              <p:cond delay="0"/>
                            </p:stCondLst>
                            <p:childTnLst>
                              <p:par>
                                <p:cTn id="301" presetID="2" presetClass="entr" presetSubtype="4" fill="hold" grpId="0" nodeType="clickEffect">
                                  <p:stCondLst>
                                    <p:cond delay="0"/>
                                  </p:stCondLst>
                                  <p:childTnLst>
                                    <p:set>
                                      <p:cBhvr>
                                        <p:cTn id="302" dur="1" fill="hold">
                                          <p:stCondLst>
                                            <p:cond delay="0"/>
                                          </p:stCondLst>
                                        </p:cTn>
                                        <p:tgtEl>
                                          <p:spTgt spid="1082"/>
                                        </p:tgtEl>
                                        <p:attrNameLst>
                                          <p:attrName>style.visibility</p:attrName>
                                        </p:attrNameLst>
                                      </p:cBhvr>
                                      <p:to>
                                        <p:strVal val="visible"/>
                                      </p:to>
                                    </p:set>
                                    <p:anim calcmode="lin" valueType="num">
                                      <p:cBhvr additive="base">
                                        <p:cTn id="303" dur="500" fill="hold"/>
                                        <p:tgtEl>
                                          <p:spTgt spid="1082"/>
                                        </p:tgtEl>
                                        <p:attrNameLst>
                                          <p:attrName>ppt_x</p:attrName>
                                        </p:attrNameLst>
                                      </p:cBhvr>
                                      <p:tavLst>
                                        <p:tav tm="0">
                                          <p:val>
                                            <p:strVal val="#ppt_x"/>
                                          </p:val>
                                        </p:tav>
                                        <p:tav tm="100000">
                                          <p:val>
                                            <p:strVal val="#ppt_x"/>
                                          </p:val>
                                        </p:tav>
                                      </p:tavLst>
                                    </p:anim>
                                    <p:anim calcmode="lin" valueType="num">
                                      <p:cBhvr additive="base">
                                        <p:cTn id="304" dur="500" fill="hold"/>
                                        <p:tgtEl>
                                          <p:spTgt spid="1082"/>
                                        </p:tgtEl>
                                        <p:attrNameLst>
                                          <p:attrName>ppt_y</p:attrName>
                                        </p:attrNameLst>
                                      </p:cBhvr>
                                      <p:tavLst>
                                        <p:tav tm="0">
                                          <p:val>
                                            <p:strVal val="1+#ppt_h/2"/>
                                          </p:val>
                                        </p:tav>
                                        <p:tav tm="100000">
                                          <p:val>
                                            <p:strVal val="#ppt_y"/>
                                          </p:val>
                                        </p:tav>
                                      </p:tavLst>
                                    </p:anim>
                                  </p:childTnLst>
                                </p:cTn>
                              </p:par>
                            </p:childTnLst>
                          </p:cTn>
                        </p:par>
                      </p:childTnLst>
                    </p:cTn>
                  </p:par>
                  <p:par>
                    <p:cTn id="305" fill="hold">
                      <p:stCondLst>
                        <p:cond delay="indefinite"/>
                      </p:stCondLst>
                      <p:childTnLst>
                        <p:par>
                          <p:cTn id="306" fill="hold">
                            <p:stCondLst>
                              <p:cond delay="0"/>
                            </p:stCondLst>
                            <p:childTnLst>
                              <p:par>
                                <p:cTn id="307" presetID="2" presetClass="entr" presetSubtype="4" fill="hold" grpId="0" nodeType="clickEffect">
                                  <p:stCondLst>
                                    <p:cond delay="0"/>
                                  </p:stCondLst>
                                  <p:childTnLst>
                                    <p:set>
                                      <p:cBhvr>
                                        <p:cTn id="308" dur="1" fill="hold">
                                          <p:stCondLst>
                                            <p:cond delay="0"/>
                                          </p:stCondLst>
                                        </p:cTn>
                                        <p:tgtEl>
                                          <p:spTgt spid="1083"/>
                                        </p:tgtEl>
                                        <p:attrNameLst>
                                          <p:attrName>style.visibility</p:attrName>
                                        </p:attrNameLst>
                                      </p:cBhvr>
                                      <p:to>
                                        <p:strVal val="visible"/>
                                      </p:to>
                                    </p:set>
                                    <p:anim calcmode="lin" valueType="num">
                                      <p:cBhvr additive="base">
                                        <p:cTn id="309" dur="500" fill="hold"/>
                                        <p:tgtEl>
                                          <p:spTgt spid="1083"/>
                                        </p:tgtEl>
                                        <p:attrNameLst>
                                          <p:attrName>ppt_x</p:attrName>
                                        </p:attrNameLst>
                                      </p:cBhvr>
                                      <p:tavLst>
                                        <p:tav tm="0">
                                          <p:val>
                                            <p:strVal val="#ppt_x"/>
                                          </p:val>
                                        </p:tav>
                                        <p:tav tm="100000">
                                          <p:val>
                                            <p:strVal val="#ppt_x"/>
                                          </p:val>
                                        </p:tav>
                                      </p:tavLst>
                                    </p:anim>
                                    <p:anim calcmode="lin" valueType="num">
                                      <p:cBhvr additive="base">
                                        <p:cTn id="310" dur="500" fill="hold"/>
                                        <p:tgtEl>
                                          <p:spTgt spid="1083"/>
                                        </p:tgtEl>
                                        <p:attrNameLst>
                                          <p:attrName>ppt_y</p:attrName>
                                        </p:attrNameLst>
                                      </p:cBhvr>
                                      <p:tavLst>
                                        <p:tav tm="0">
                                          <p:val>
                                            <p:strVal val="1+#ppt_h/2"/>
                                          </p:val>
                                        </p:tav>
                                        <p:tav tm="100000">
                                          <p:val>
                                            <p:strVal val="#ppt_y"/>
                                          </p:val>
                                        </p:tav>
                                      </p:tavLst>
                                    </p:anim>
                                  </p:childTnLst>
                                </p:cTn>
                              </p:par>
                            </p:childTnLst>
                          </p:cTn>
                        </p:par>
                      </p:childTnLst>
                    </p:cTn>
                  </p:par>
                  <p:par>
                    <p:cTn id="311" fill="hold">
                      <p:stCondLst>
                        <p:cond delay="indefinite"/>
                      </p:stCondLst>
                      <p:childTnLst>
                        <p:par>
                          <p:cTn id="312" fill="hold">
                            <p:stCondLst>
                              <p:cond delay="0"/>
                            </p:stCondLst>
                            <p:childTnLst>
                              <p:par>
                                <p:cTn id="313" presetID="2" presetClass="entr" presetSubtype="4" fill="hold" grpId="0" nodeType="clickEffect">
                                  <p:stCondLst>
                                    <p:cond delay="0"/>
                                  </p:stCondLst>
                                  <p:childTnLst>
                                    <p:set>
                                      <p:cBhvr>
                                        <p:cTn id="314" dur="1" fill="hold">
                                          <p:stCondLst>
                                            <p:cond delay="0"/>
                                          </p:stCondLst>
                                        </p:cTn>
                                        <p:tgtEl>
                                          <p:spTgt spid="1085"/>
                                        </p:tgtEl>
                                        <p:attrNameLst>
                                          <p:attrName>style.visibility</p:attrName>
                                        </p:attrNameLst>
                                      </p:cBhvr>
                                      <p:to>
                                        <p:strVal val="visible"/>
                                      </p:to>
                                    </p:set>
                                    <p:anim calcmode="lin" valueType="num">
                                      <p:cBhvr additive="base">
                                        <p:cTn id="315" dur="500" fill="hold"/>
                                        <p:tgtEl>
                                          <p:spTgt spid="1085"/>
                                        </p:tgtEl>
                                        <p:attrNameLst>
                                          <p:attrName>ppt_x</p:attrName>
                                        </p:attrNameLst>
                                      </p:cBhvr>
                                      <p:tavLst>
                                        <p:tav tm="0">
                                          <p:val>
                                            <p:strVal val="#ppt_x"/>
                                          </p:val>
                                        </p:tav>
                                        <p:tav tm="100000">
                                          <p:val>
                                            <p:strVal val="#ppt_x"/>
                                          </p:val>
                                        </p:tav>
                                      </p:tavLst>
                                    </p:anim>
                                    <p:anim calcmode="lin" valueType="num">
                                      <p:cBhvr additive="base">
                                        <p:cTn id="316" dur="500" fill="hold"/>
                                        <p:tgtEl>
                                          <p:spTgt spid="1085"/>
                                        </p:tgtEl>
                                        <p:attrNameLst>
                                          <p:attrName>ppt_y</p:attrName>
                                        </p:attrNameLst>
                                      </p:cBhvr>
                                      <p:tavLst>
                                        <p:tav tm="0">
                                          <p:val>
                                            <p:strVal val="1+#ppt_h/2"/>
                                          </p:val>
                                        </p:tav>
                                        <p:tav tm="100000">
                                          <p:val>
                                            <p:strVal val="#ppt_y"/>
                                          </p:val>
                                        </p:tav>
                                      </p:tavLst>
                                    </p:anim>
                                  </p:childTnLst>
                                </p:cTn>
                              </p:par>
                            </p:childTnLst>
                          </p:cTn>
                        </p:par>
                      </p:childTnLst>
                    </p:cTn>
                  </p:par>
                  <p:par>
                    <p:cTn id="317" fill="hold">
                      <p:stCondLst>
                        <p:cond delay="indefinite"/>
                      </p:stCondLst>
                      <p:childTnLst>
                        <p:par>
                          <p:cTn id="318" fill="hold">
                            <p:stCondLst>
                              <p:cond delay="0"/>
                            </p:stCondLst>
                            <p:childTnLst>
                              <p:par>
                                <p:cTn id="319" presetID="2" presetClass="entr" presetSubtype="4" fill="hold" grpId="0" nodeType="clickEffect">
                                  <p:stCondLst>
                                    <p:cond delay="0"/>
                                  </p:stCondLst>
                                  <p:childTnLst>
                                    <p:set>
                                      <p:cBhvr>
                                        <p:cTn id="320" dur="1" fill="hold">
                                          <p:stCondLst>
                                            <p:cond delay="0"/>
                                          </p:stCondLst>
                                        </p:cTn>
                                        <p:tgtEl>
                                          <p:spTgt spid="1086"/>
                                        </p:tgtEl>
                                        <p:attrNameLst>
                                          <p:attrName>style.visibility</p:attrName>
                                        </p:attrNameLst>
                                      </p:cBhvr>
                                      <p:to>
                                        <p:strVal val="visible"/>
                                      </p:to>
                                    </p:set>
                                    <p:anim calcmode="lin" valueType="num">
                                      <p:cBhvr additive="base">
                                        <p:cTn id="321" dur="500" fill="hold"/>
                                        <p:tgtEl>
                                          <p:spTgt spid="1086"/>
                                        </p:tgtEl>
                                        <p:attrNameLst>
                                          <p:attrName>ppt_x</p:attrName>
                                        </p:attrNameLst>
                                      </p:cBhvr>
                                      <p:tavLst>
                                        <p:tav tm="0">
                                          <p:val>
                                            <p:strVal val="#ppt_x"/>
                                          </p:val>
                                        </p:tav>
                                        <p:tav tm="100000">
                                          <p:val>
                                            <p:strVal val="#ppt_x"/>
                                          </p:val>
                                        </p:tav>
                                      </p:tavLst>
                                    </p:anim>
                                    <p:anim calcmode="lin" valueType="num">
                                      <p:cBhvr additive="base">
                                        <p:cTn id="322" dur="500" fill="hold"/>
                                        <p:tgtEl>
                                          <p:spTgt spid="1086"/>
                                        </p:tgtEl>
                                        <p:attrNameLst>
                                          <p:attrName>ppt_y</p:attrName>
                                        </p:attrNameLst>
                                      </p:cBhvr>
                                      <p:tavLst>
                                        <p:tav tm="0">
                                          <p:val>
                                            <p:strVal val="1+#ppt_h/2"/>
                                          </p:val>
                                        </p:tav>
                                        <p:tav tm="100000">
                                          <p:val>
                                            <p:strVal val="#ppt_y"/>
                                          </p:val>
                                        </p:tav>
                                      </p:tavLst>
                                    </p:anim>
                                  </p:childTnLst>
                                </p:cTn>
                              </p:par>
                            </p:childTnLst>
                          </p:cTn>
                        </p:par>
                      </p:childTnLst>
                    </p:cTn>
                  </p:par>
                  <p:par>
                    <p:cTn id="323" fill="hold">
                      <p:stCondLst>
                        <p:cond delay="indefinite"/>
                      </p:stCondLst>
                      <p:childTnLst>
                        <p:par>
                          <p:cTn id="324" fill="hold">
                            <p:stCondLst>
                              <p:cond delay="0"/>
                            </p:stCondLst>
                            <p:childTnLst>
                              <p:par>
                                <p:cTn id="325" presetID="2" presetClass="entr" presetSubtype="4" fill="hold" grpId="0" nodeType="clickEffect">
                                  <p:stCondLst>
                                    <p:cond delay="0"/>
                                  </p:stCondLst>
                                  <p:childTnLst>
                                    <p:set>
                                      <p:cBhvr>
                                        <p:cTn id="326" dur="1" fill="hold">
                                          <p:stCondLst>
                                            <p:cond delay="0"/>
                                          </p:stCondLst>
                                        </p:cTn>
                                        <p:tgtEl>
                                          <p:spTgt spid="1087"/>
                                        </p:tgtEl>
                                        <p:attrNameLst>
                                          <p:attrName>style.visibility</p:attrName>
                                        </p:attrNameLst>
                                      </p:cBhvr>
                                      <p:to>
                                        <p:strVal val="visible"/>
                                      </p:to>
                                    </p:set>
                                    <p:anim calcmode="lin" valueType="num">
                                      <p:cBhvr additive="base">
                                        <p:cTn id="327" dur="500" fill="hold"/>
                                        <p:tgtEl>
                                          <p:spTgt spid="1087"/>
                                        </p:tgtEl>
                                        <p:attrNameLst>
                                          <p:attrName>ppt_x</p:attrName>
                                        </p:attrNameLst>
                                      </p:cBhvr>
                                      <p:tavLst>
                                        <p:tav tm="0">
                                          <p:val>
                                            <p:strVal val="#ppt_x"/>
                                          </p:val>
                                        </p:tav>
                                        <p:tav tm="100000">
                                          <p:val>
                                            <p:strVal val="#ppt_x"/>
                                          </p:val>
                                        </p:tav>
                                      </p:tavLst>
                                    </p:anim>
                                    <p:anim calcmode="lin" valueType="num">
                                      <p:cBhvr additive="base">
                                        <p:cTn id="328" dur="500" fill="hold"/>
                                        <p:tgtEl>
                                          <p:spTgt spid="1087"/>
                                        </p:tgtEl>
                                        <p:attrNameLst>
                                          <p:attrName>ppt_y</p:attrName>
                                        </p:attrNameLst>
                                      </p:cBhvr>
                                      <p:tavLst>
                                        <p:tav tm="0">
                                          <p:val>
                                            <p:strVal val="1+#ppt_h/2"/>
                                          </p:val>
                                        </p:tav>
                                        <p:tav tm="100000">
                                          <p:val>
                                            <p:strVal val="#ppt_y"/>
                                          </p:val>
                                        </p:tav>
                                      </p:tavLst>
                                    </p:anim>
                                  </p:childTnLst>
                                </p:cTn>
                              </p:par>
                            </p:childTnLst>
                          </p:cTn>
                        </p:par>
                      </p:childTnLst>
                    </p:cTn>
                  </p:par>
                  <p:par>
                    <p:cTn id="329" fill="hold">
                      <p:stCondLst>
                        <p:cond delay="indefinite"/>
                      </p:stCondLst>
                      <p:childTnLst>
                        <p:par>
                          <p:cTn id="330" fill="hold">
                            <p:stCondLst>
                              <p:cond delay="0"/>
                            </p:stCondLst>
                            <p:childTnLst>
                              <p:par>
                                <p:cTn id="331" presetID="2" presetClass="entr" presetSubtype="4" fill="hold" grpId="0" nodeType="clickEffect">
                                  <p:stCondLst>
                                    <p:cond delay="0"/>
                                  </p:stCondLst>
                                  <p:childTnLst>
                                    <p:set>
                                      <p:cBhvr>
                                        <p:cTn id="332" dur="1" fill="hold">
                                          <p:stCondLst>
                                            <p:cond delay="0"/>
                                          </p:stCondLst>
                                        </p:cTn>
                                        <p:tgtEl>
                                          <p:spTgt spid="1088"/>
                                        </p:tgtEl>
                                        <p:attrNameLst>
                                          <p:attrName>style.visibility</p:attrName>
                                        </p:attrNameLst>
                                      </p:cBhvr>
                                      <p:to>
                                        <p:strVal val="visible"/>
                                      </p:to>
                                    </p:set>
                                    <p:anim calcmode="lin" valueType="num">
                                      <p:cBhvr additive="base">
                                        <p:cTn id="333" dur="500" fill="hold"/>
                                        <p:tgtEl>
                                          <p:spTgt spid="1088"/>
                                        </p:tgtEl>
                                        <p:attrNameLst>
                                          <p:attrName>ppt_x</p:attrName>
                                        </p:attrNameLst>
                                      </p:cBhvr>
                                      <p:tavLst>
                                        <p:tav tm="0">
                                          <p:val>
                                            <p:strVal val="#ppt_x"/>
                                          </p:val>
                                        </p:tav>
                                        <p:tav tm="100000">
                                          <p:val>
                                            <p:strVal val="#ppt_x"/>
                                          </p:val>
                                        </p:tav>
                                      </p:tavLst>
                                    </p:anim>
                                    <p:anim calcmode="lin" valueType="num">
                                      <p:cBhvr additive="base">
                                        <p:cTn id="334" dur="500" fill="hold"/>
                                        <p:tgtEl>
                                          <p:spTgt spid="1088"/>
                                        </p:tgtEl>
                                        <p:attrNameLst>
                                          <p:attrName>ppt_y</p:attrName>
                                        </p:attrNameLst>
                                      </p:cBhvr>
                                      <p:tavLst>
                                        <p:tav tm="0">
                                          <p:val>
                                            <p:strVal val="1+#ppt_h/2"/>
                                          </p:val>
                                        </p:tav>
                                        <p:tav tm="100000">
                                          <p:val>
                                            <p:strVal val="#ppt_y"/>
                                          </p:val>
                                        </p:tav>
                                      </p:tavLst>
                                    </p:anim>
                                  </p:childTnLst>
                                </p:cTn>
                              </p:par>
                            </p:childTnLst>
                          </p:cTn>
                        </p:par>
                      </p:childTnLst>
                    </p:cTn>
                  </p:par>
                  <p:par>
                    <p:cTn id="335" fill="hold">
                      <p:stCondLst>
                        <p:cond delay="indefinite"/>
                      </p:stCondLst>
                      <p:childTnLst>
                        <p:par>
                          <p:cTn id="336" fill="hold">
                            <p:stCondLst>
                              <p:cond delay="0"/>
                            </p:stCondLst>
                            <p:childTnLst>
                              <p:par>
                                <p:cTn id="337" presetID="2" presetClass="entr" presetSubtype="4" fill="hold" grpId="0" nodeType="clickEffect">
                                  <p:stCondLst>
                                    <p:cond delay="0"/>
                                  </p:stCondLst>
                                  <p:childTnLst>
                                    <p:set>
                                      <p:cBhvr>
                                        <p:cTn id="338" dur="1" fill="hold">
                                          <p:stCondLst>
                                            <p:cond delay="0"/>
                                          </p:stCondLst>
                                        </p:cTn>
                                        <p:tgtEl>
                                          <p:spTgt spid="1089"/>
                                        </p:tgtEl>
                                        <p:attrNameLst>
                                          <p:attrName>style.visibility</p:attrName>
                                        </p:attrNameLst>
                                      </p:cBhvr>
                                      <p:to>
                                        <p:strVal val="visible"/>
                                      </p:to>
                                    </p:set>
                                    <p:anim calcmode="lin" valueType="num">
                                      <p:cBhvr additive="base">
                                        <p:cTn id="339" dur="500" fill="hold"/>
                                        <p:tgtEl>
                                          <p:spTgt spid="1089"/>
                                        </p:tgtEl>
                                        <p:attrNameLst>
                                          <p:attrName>ppt_x</p:attrName>
                                        </p:attrNameLst>
                                      </p:cBhvr>
                                      <p:tavLst>
                                        <p:tav tm="0">
                                          <p:val>
                                            <p:strVal val="#ppt_x"/>
                                          </p:val>
                                        </p:tav>
                                        <p:tav tm="100000">
                                          <p:val>
                                            <p:strVal val="#ppt_x"/>
                                          </p:val>
                                        </p:tav>
                                      </p:tavLst>
                                    </p:anim>
                                    <p:anim calcmode="lin" valueType="num">
                                      <p:cBhvr additive="base">
                                        <p:cTn id="340" dur="500" fill="hold"/>
                                        <p:tgtEl>
                                          <p:spTgt spid="1089"/>
                                        </p:tgtEl>
                                        <p:attrNameLst>
                                          <p:attrName>ppt_y</p:attrName>
                                        </p:attrNameLst>
                                      </p:cBhvr>
                                      <p:tavLst>
                                        <p:tav tm="0">
                                          <p:val>
                                            <p:strVal val="1+#ppt_h/2"/>
                                          </p:val>
                                        </p:tav>
                                        <p:tav tm="100000">
                                          <p:val>
                                            <p:strVal val="#ppt_y"/>
                                          </p:val>
                                        </p:tav>
                                      </p:tavLst>
                                    </p:anim>
                                  </p:childTnLst>
                                </p:cTn>
                              </p:par>
                            </p:childTnLst>
                          </p:cTn>
                        </p:par>
                      </p:childTnLst>
                    </p:cTn>
                  </p:par>
                  <p:par>
                    <p:cTn id="341" fill="hold">
                      <p:stCondLst>
                        <p:cond delay="indefinite"/>
                      </p:stCondLst>
                      <p:childTnLst>
                        <p:par>
                          <p:cTn id="342" fill="hold">
                            <p:stCondLst>
                              <p:cond delay="0"/>
                            </p:stCondLst>
                            <p:childTnLst>
                              <p:par>
                                <p:cTn id="343" presetID="2" presetClass="entr" presetSubtype="4" fill="hold" grpId="0" nodeType="clickEffect">
                                  <p:stCondLst>
                                    <p:cond delay="0"/>
                                  </p:stCondLst>
                                  <p:childTnLst>
                                    <p:set>
                                      <p:cBhvr>
                                        <p:cTn id="344" dur="1" fill="hold">
                                          <p:stCondLst>
                                            <p:cond delay="0"/>
                                          </p:stCondLst>
                                        </p:cTn>
                                        <p:tgtEl>
                                          <p:spTgt spid="1090"/>
                                        </p:tgtEl>
                                        <p:attrNameLst>
                                          <p:attrName>style.visibility</p:attrName>
                                        </p:attrNameLst>
                                      </p:cBhvr>
                                      <p:to>
                                        <p:strVal val="visible"/>
                                      </p:to>
                                    </p:set>
                                    <p:anim calcmode="lin" valueType="num">
                                      <p:cBhvr additive="base">
                                        <p:cTn id="345" dur="500" fill="hold"/>
                                        <p:tgtEl>
                                          <p:spTgt spid="1090"/>
                                        </p:tgtEl>
                                        <p:attrNameLst>
                                          <p:attrName>ppt_x</p:attrName>
                                        </p:attrNameLst>
                                      </p:cBhvr>
                                      <p:tavLst>
                                        <p:tav tm="0">
                                          <p:val>
                                            <p:strVal val="#ppt_x"/>
                                          </p:val>
                                        </p:tav>
                                        <p:tav tm="100000">
                                          <p:val>
                                            <p:strVal val="#ppt_x"/>
                                          </p:val>
                                        </p:tav>
                                      </p:tavLst>
                                    </p:anim>
                                    <p:anim calcmode="lin" valueType="num">
                                      <p:cBhvr additive="base">
                                        <p:cTn id="346" dur="500" fill="hold"/>
                                        <p:tgtEl>
                                          <p:spTgt spid="1090"/>
                                        </p:tgtEl>
                                        <p:attrNameLst>
                                          <p:attrName>ppt_y</p:attrName>
                                        </p:attrNameLst>
                                      </p:cBhvr>
                                      <p:tavLst>
                                        <p:tav tm="0">
                                          <p:val>
                                            <p:strVal val="1+#ppt_h/2"/>
                                          </p:val>
                                        </p:tav>
                                        <p:tav tm="100000">
                                          <p:val>
                                            <p:strVal val="#ppt_y"/>
                                          </p:val>
                                        </p:tav>
                                      </p:tavLst>
                                    </p:anim>
                                  </p:childTnLst>
                                </p:cTn>
                              </p:par>
                            </p:childTnLst>
                          </p:cTn>
                        </p:par>
                      </p:childTnLst>
                    </p:cTn>
                  </p:par>
                  <p:par>
                    <p:cTn id="347" fill="hold">
                      <p:stCondLst>
                        <p:cond delay="indefinite"/>
                      </p:stCondLst>
                      <p:childTnLst>
                        <p:par>
                          <p:cTn id="348" fill="hold">
                            <p:stCondLst>
                              <p:cond delay="0"/>
                            </p:stCondLst>
                            <p:childTnLst>
                              <p:par>
                                <p:cTn id="349" presetID="2" presetClass="entr" presetSubtype="4" fill="hold" grpId="0" nodeType="clickEffect">
                                  <p:stCondLst>
                                    <p:cond delay="0"/>
                                  </p:stCondLst>
                                  <p:childTnLst>
                                    <p:set>
                                      <p:cBhvr>
                                        <p:cTn id="350" dur="1" fill="hold">
                                          <p:stCondLst>
                                            <p:cond delay="0"/>
                                          </p:stCondLst>
                                        </p:cTn>
                                        <p:tgtEl>
                                          <p:spTgt spid="1091"/>
                                        </p:tgtEl>
                                        <p:attrNameLst>
                                          <p:attrName>style.visibility</p:attrName>
                                        </p:attrNameLst>
                                      </p:cBhvr>
                                      <p:to>
                                        <p:strVal val="visible"/>
                                      </p:to>
                                    </p:set>
                                    <p:anim calcmode="lin" valueType="num">
                                      <p:cBhvr additive="base">
                                        <p:cTn id="351" dur="500" fill="hold"/>
                                        <p:tgtEl>
                                          <p:spTgt spid="1091"/>
                                        </p:tgtEl>
                                        <p:attrNameLst>
                                          <p:attrName>ppt_x</p:attrName>
                                        </p:attrNameLst>
                                      </p:cBhvr>
                                      <p:tavLst>
                                        <p:tav tm="0">
                                          <p:val>
                                            <p:strVal val="#ppt_x"/>
                                          </p:val>
                                        </p:tav>
                                        <p:tav tm="100000">
                                          <p:val>
                                            <p:strVal val="#ppt_x"/>
                                          </p:val>
                                        </p:tav>
                                      </p:tavLst>
                                    </p:anim>
                                    <p:anim calcmode="lin" valueType="num">
                                      <p:cBhvr additive="base">
                                        <p:cTn id="352" dur="500" fill="hold"/>
                                        <p:tgtEl>
                                          <p:spTgt spid="1091"/>
                                        </p:tgtEl>
                                        <p:attrNameLst>
                                          <p:attrName>ppt_y</p:attrName>
                                        </p:attrNameLst>
                                      </p:cBhvr>
                                      <p:tavLst>
                                        <p:tav tm="0">
                                          <p:val>
                                            <p:strVal val="1+#ppt_h/2"/>
                                          </p:val>
                                        </p:tav>
                                        <p:tav tm="100000">
                                          <p:val>
                                            <p:strVal val="#ppt_y"/>
                                          </p:val>
                                        </p:tav>
                                      </p:tavLst>
                                    </p:anim>
                                  </p:childTnLst>
                                </p:cTn>
                              </p:par>
                            </p:childTnLst>
                          </p:cTn>
                        </p:par>
                      </p:childTnLst>
                    </p:cTn>
                  </p:par>
                  <p:par>
                    <p:cTn id="353" fill="hold">
                      <p:stCondLst>
                        <p:cond delay="indefinite"/>
                      </p:stCondLst>
                      <p:childTnLst>
                        <p:par>
                          <p:cTn id="354" fill="hold">
                            <p:stCondLst>
                              <p:cond delay="0"/>
                            </p:stCondLst>
                            <p:childTnLst>
                              <p:par>
                                <p:cTn id="355" presetID="2" presetClass="entr" presetSubtype="4" fill="hold" grpId="0" nodeType="clickEffect">
                                  <p:stCondLst>
                                    <p:cond delay="0"/>
                                  </p:stCondLst>
                                  <p:childTnLst>
                                    <p:set>
                                      <p:cBhvr>
                                        <p:cTn id="356" dur="1" fill="hold">
                                          <p:stCondLst>
                                            <p:cond delay="0"/>
                                          </p:stCondLst>
                                        </p:cTn>
                                        <p:tgtEl>
                                          <p:spTgt spid="1092"/>
                                        </p:tgtEl>
                                        <p:attrNameLst>
                                          <p:attrName>style.visibility</p:attrName>
                                        </p:attrNameLst>
                                      </p:cBhvr>
                                      <p:to>
                                        <p:strVal val="visible"/>
                                      </p:to>
                                    </p:set>
                                    <p:anim calcmode="lin" valueType="num">
                                      <p:cBhvr additive="base">
                                        <p:cTn id="357" dur="500" fill="hold"/>
                                        <p:tgtEl>
                                          <p:spTgt spid="1092"/>
                                        </p:tgtEl>
                                        <p:attrNameLst>
                                          <p:attrName>ppt_x</p:attrName>
                                        </p:attrNameLst>
                                      </p:cBhvr>
                                      <p:tavLst>
                                        <p:tav tm="0">
                                          <p:val>
                                            <p:strVal val="#ppt_x"/>
                                          </p:val>
                                        </p:tav>
                                        <p:tav tm="100000">
                                          <p:val>
                                            <p:strVal val="#ppt_x"/>
                                          </p:val>
                                        </p:tav>
                                      </p:tavLst>
                                    </p:anim>
                                    <p:anim calcmode="lin" valueType="num">
                                      <p:cBhvr additive="base">
                                        <p:cTn id="358" dur="500" fill="hold"/>
                                        <p:tgtEl>
                                          <p:spTgt spid="1092"/>
                                        </p:tgtEl>
                                        <p:attrNameLst>
                                          <p:attrName>ppt_y</p:attrName>
                                        </p:attrNameLst>
                                      </p:cBhvr>
                                      <p:tavLst>
                                        <p:tav tm="0">
                                          <p:val>
                                            <p:strVal val="1+#ppt_h/2"/>
                                          </p:val>
                                        </p:tav>
                                        <p:tav tm="100000">
                                          <p:val>
                                            <p:strVal val="#ppt_y"/>
                                          </p:val>
                                        </p:tav>
                                      </p:tavLst>
                                    </p:anim>
                                  </p:childTnLst>
                                </p:cTn>
                              </p:par>
                            </p:childTnLst>
                          </p:cTn>
                        </p:par>
                      </p:childTnLst>
                    </p:cTn>
                  </p:par>
                  <p:par>
                    <p:cTn id="359" fill="hold">
                      <p:stCondLst>
                        <p:cond delay="indefinite"/>
                      </p:stCondLst>
                      <p:childTnLst>
                        <p:par>
                          <p:cTn id="360" fill="hold">
                            <p:stCondLst>
                              <p:cond delay="0"/>
                            </p:stCondLst>
                            <p:childTnLst>
                              <p:par>
                                <p:cTn id="361" presetID="2" presetClass="entr" presetSubtype="4" fill="hold" grpId="0" nodeType="clickEffect">
                                  <p:stCondLst>
                                    <p:cond delay="0"/>
                                  </p:stCondLst>
                                  <p:childTnLst>
                                    <p:set>
                                      <p:cBhvr>
                                        <p:cTn id="362" dur="1" fill="hold">
                                          <p:stCondLst>
                                            <p:cond delay="0"/>
                                          </p:stCondLst>
                                        </p:cTn>
                                        <p:tgtEl>
                                          <p:spTgt spid="1093"/>
                                        </p:tgtEl>
                                        <p:attrNameLst>
                                          <p:attrName>style.visibility</p:attrName>
                                        </p:attrNameLst>
                                      </p:cBhvr>
                                      <p:to>
                                        <p:strVal val="visible"/>
                                      </p:to>
                                    </p:set>
                                    <p:anim calcmode="lin" valueType="num">
                                      <p:cBhvr additive="base">
                                        <p:cTn id="363" dur="500" fill="hold"/>
                                        <p:tgtEl>
                                          <p:spTgt spid="1093"/>
                                        </p:tgtEl>
                                        <p:attrNameLst>
                                          <p:attrName>ppt_x</p:attrName>
                                        </p:attrNameLst>
                                      </p:cBhvr>
                                      <p:tavLst>
                                        <p:tav tm="0">
                                          <p:val>
                                            <p:strVal val="#ppt_x"/>
                                          </p:val>
                                        </p:tav>
                                        <p:tav tm="100000">
                                          <p:val>
                                            <p:strVal val="#ppt_x"/>
                                          </p:val>
                                        </p:tav>
                                      </p:tavLst>
                                    </p:anim>
                                    <p:anim calcmode="lin" valueType="num">
                                      <p:cBhvr additive="base">
                                        <p:cTn id="364" dur="500" fill="hold"/>
                                        <p:tgtEl>
                                          <p:spTgt spid="1093"/>
                                        </p:tgtEl>
                                        <p:attrNameLst>
                                          <p:attrName>ppt_y</p:attrName>
                                        </p:attrNameLst>
                                      </p:cBhvr>
                                      <p:tavLst>
                                        <p:tav tm="0">
                                          <p:val>
                                            <p:strVal val="1+#ppt_h/2"/>
                                          </p:val>
                                        </p:tav>
                                        <p:tav tm="100000">
                                          <p:val>
                                            <p:strVal val="#ppt_y"/>
                                          </p:val>
                                        </p:tav>
                                      </p:tavLst>
                                    </p:anim>
                                  </p:childTnLst>
                                </p:cTn>
                              </p:par>
                            </p:childTnLst>
                          </p:cTn>
                        </p:par>
                      </p:childTnLst>
                    </p:cTn>
                  </p:par>
                  <p:par>
                    <p:cTn id="365" fill="hold">
                      <p:stCondLst>
                        <p:cond delay="indefinite"/>
                      </p:stCondLst>
                      <p:childTnLst>
                        <p:par>
                          <p:cTn id="366" fill="hold">
                            <p:stCondLst>
                              <p:cond delay="0"/>
                            </p:stCondLst>
                            <p:childTnLst>
                              <p:par>
                                <p:cTn id="367" presetID="2" presetClass="entr" presetSubtype="4" fill="hold" grpId="0" nodeType="clickEffect">
                                  <p:stCondLst>
                                    <p:cond delay="0"/>
                                  </p:stCondLst>
                                  <p:childTnLst>
                                    <p:set>
                                      <p:cBhvr>
                                        <p:cTn id="368" dur="1" fill="hold">
                                          <p:stCondLst>
                                            <p:cond delay="0"/>
                                          </p:stCondLst>
                                        </p:cTn>
                                        <p:tgtEl>
                                          <p:spTgt spid="1094"/>
                                        </p:tgtEl>
                                        <p:attrNameLst>
                                          <p:attrName>style.visibility</p:attrName>
                                        </p:attrNameLst>
                                      </p:cBhvr>
                                      <p:to>
                                        <p:strVal val="visible"/>
                                      </p:to>
                                    </p:set>
                                    <p:anim calcmode="lin" valueType="num">
                                      <p:cBhvr additive="base">
                                        <p:cTn id="369" dur="500" fill="hold"/>
                                        <p:tgtEl>
                                          <p:spTgt spid="1094"/>
                                        </p:tgtEl>
                                        <p:attrNameLst>
                                          <p:attrName>ppt_x</p:attrName>
                                        </p:attrNameLst>
                                      </p:cBhvr>
                                      <p:tavLst>
                                        <p:tav tm="0">
                                          <p:val>
                                            <p:strVal val="#ppt_x"/>
                                          </p:val>
                                        </p:tav>
                                        <p:tav tm="100000">
                                          <p:val>
                                            <p:strVal val="#ppt_x"/>
                                          </p:val>
                                        </p:tav>
                                      </p:tavLst>
                                    </p:anim>
                                    <p:anim calcmode="lin" valueType="num">
                                      <p:cBhvr additive="base">
                                        <p:cTn id="370" dur="500" fill="hold"/>
                                        <p:tgtEl>
                                          <p:spTgt spid="1094"/>
                                        </p:tgtEl>
                                        <p:attrNameLst>
                                          <p:attrName>ppt_y</p:attrName>
                                        </p:attrNameLst>
                                      </p:cBhvr>
                                      <p:tavLst>
                                        <p:tav tm="0">
                                          <p:val>
                                            <p:strVal val="1+#ppt_h/2"/>
                                          </p:val>
                                        </p:tav>
                                        <p:tav tm="100000">
                                          <p:val>
                                            <p:strVal val="#ppt_y"/>
                                          </p:val>
                                        </p:tav>
                                      </p:tavLst>
                                    </p:anim>
                                  </p:childTnLst>
                                </p:cTn>
                              </p:par>
                            </p:childTnLst>
                          </p:cTn>
                        </p:par>
                      </p:childTnLst>
                    </p:cTn>
                  </p:par>
                  <p:par>
                    <p:cTn id="371" fill="hold">
                      <p:stCondLst>
                        <p:cond delay="indefinite"/>
                      </p:stCondLst>
                      <p:childTnLst>
                        <p:par>
                          <p:cTn id="372" fill="hold">
                            <p:stCondLst>
                              <p:cond delay="0"/>
                            </p:stCondLst>
                            <p:childTnLst>
                              <p:par>
                                <p:cTn id="373" presetID="2" presetClass="entr" presetSubtype="4" fill="hold" grpId="0" nodeType="clickEffect">
                                  <p:stCondLst>
                                    <p:cond delay="0"/>
                                  </p:stCondLst>
                                  <p:childTnLst>
                                    <p:set>
                                      <p:cBhvr>
                                        <p:cTn id="374" dur="1" fill="hold">
                                          <p:stCondLst>
                                            <p:cond delay="0"/>
                                          </p:stCondLst>
                                        </p:cTn>
                                        <p:tgtEl>
                                          <p:spTgt spid="1095"/>
                                        </p:tgtEl>
                                        <p:attrNameLst>
                                          <p:attrName>style.visibility</p:attrName>
                                        </p:attrNameLst>
                                      </p:cBhvr>
                                      <p:to>
                                        <p:strVal val="visible"/>
                                      </p:to>
                                    </p:set>
                                    <p:anim calcmode="lin" valueType="num">
                                      <p:cBhvr additive="base">
                                        <p:cTn id="375" dur="500" fill="hold"/>
                                        <p:tgtEl>
                                          <p:spTgt spid="1095"/>
                                        </p:tgtEl>
                                        <p:attrNameLst>
                                          <p:attrName>ppt_x</p:attrName>
                                        </p:attrNameLst>
                                      </p:cBhvr>
                                      <p:tavLst>
                                        <p:tav tm="0">
                                          <p:val>
                                            <p:strVal val="#ppt_x"/>
                                          </p:val>
                                        </p:tav>
                                        <p:tav tm="100000">
                                          <p:val>
                                            <p:strVal val="#ppt_x"/>
                                          </p:val>
                                        </p:tav>
                                      </p:tavLst>
                                    </p:anim>
                                    <p:anim calcmode="lin" valueType="num">
                                      <p:cBhvr additive="base">
                                        <p:cTn id="376" dur="500" fill="hold"/>
                                        <p:tgtEl>
                                          <p:spTgt spid="1095"/>
                                        </p:tgtEl>
                                        <p:attrNameLst>
                                          <p:attrName>ppt_y</p:attrName>
                                        </p:attrNameLst>
                                      </p:cBhvr>
                                      <p:tavLst>
                                        <p:tav tm="0">
                                          <p:val>
                                            <p:strVal val="1+#ppt_h/2"/>
                                          </p:val>
                                        </p:tav>
                                        <p:tav tm="100000">
                                          <p:val>
                                            <p:strVal val="#ppt_y"/>
                                          </p:val>
                                        </p:tav>
                                      </p:tavLst>
                                    </p:anim>
                                  </p:childTnLst>
                                </p:cTn>
                              </p:par>
                            </p:childTnLst>
                          </p:cTn>
                        </p:par>
                      </p:childTnLst>
                    </p:cTn>
                  </p:par>
                  <p:par>
                    <p:cTn id="377" fill="hold">
                      <p:stCondLst>
                        <p:cond delay="indefinite"/>
                      </p:stCondLst>
                      <p:childTnLst>
                        <p:par>
                          <p:cTn id="378" fill="hold">
                            <p:stCondLst>
                              <p:cond delay="0"/>
                            </p:stCondLst>
                            <p:childTnLst>
                              <p:par>
                                <p:cTn id="379" presetID="2" presetClass="entr" presetSubtype="4" fill="hold" grpId="0" nodeType="clickEffect">
                                  <p:stCondLst>
                                    <p:cond delay="0"/>
                                  </p:stCondLst>
                                  <p:childTnLst>
                                    <p:set>
                                      <p:cBhvr>
                                        <p:cTn id="380" dur="1" fill="hold">
                                          <p:stCondLst>
                                            <p:cond delay="0"/>
                                          </p:stCondLst>
                                        </p:cTn>
                                        <p:tgtEl>
                                          <p:spTgt spid="1096"/>
                                        </p:tgtEl>
                                        <p:attrNameLst>
                                          <p:attrName>style.visibility</p:attrName>
                                        </p:attrNameLst>
                                      </p:cBhvr>
                                      <p:to>
                                        <p:strVal val="visible"/>
                                      </p:to>
                                    </p:set>
                                    <p:anim calcmode="lin" valueType="num">
                                      <p:cBhvr additive="base">
                                        <p:cTn id="381" dur="500" fill="hold"/>
                                        <p:tgtEl>
                                          <p:spTgt spid="1096"/>
                                        </p:tgtEl>
                                        <p:attrNameLst>
                                          <p:attrName>ppt_x</p:attrName>
                                        </p:attrNameLst>
                                      </p:cBhvr>
                                      <p:tavLst>
                                        <p:tav tm="0">
                                          <p:val>
                                            <p:strVal val="#ppt_x"/>
                                          </p:val>
                                        </p:tav>
                                        <p:tav tm="100000">
                                          <p:val>
                                            <p:strVal val="#ppt_x"/>
                                          </p:val>
                                        </p:tav>
                                      </p:tavLst>
                                    </p:anim>
                                    <p:anim calcmode="lin" valueType="num">
                                      <p:cBhvr additive="base">
                                        <p:cTn id="382" dur="500" fill="hold"/>
                                        <p:tgtEl>
                                          <p:spTgt spid="10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animBg="1"/>
      <p:bldP spid="30" grpId="0" animBg="1"/>
      <p:bldP spid="1025" grpId="0" animBg="1"/>
      <p:bldP spid="1027" grpId="0" animBg="1"/>
      <p:bldP spid="1028" grpId="0" animBg="1"/>
      <p:bldP spid="1029" grpId="0" animBg="1"/>
      <p:bldP spid="1030" grpId="0" animBg="1"/>
      <p:bldP spid="1033" grpId="0" animBg="1"/>
      <p:bldP spid="1034" grpId="0" animBg="1"/>
      <p:bldP spid="1035" grpId="0" animBg="1"/>
      <p:bldP spid="1036" grpId="0" animBg="1"/>
      <p:bldP spid="1037" grpId="0" animBg="1"/>
      <p:bldP spid="1038" grpId="0" animBg="1"/>
      <p:bldP spid="1040" grpId="0" animBg="1"/>
      <p:bldP spid="1041" grpId="0" animBg="1"/>
      <p:bldP spid="1042" grpId="0" animBg="1"/>
      <p:bldP spid="1043" grpId="0" animBg="1"/>
      <p:bldP spid="1044" grpId="0" animBg="1"/>
      <p:bldP spid="1045" grpId="0" animBg="1"/>
      <p:bldP spid="1046" grpId="0" animBg="1"/>
      <p:bldP spid="1047" grpId="0" animBg="1"/>
      <p:bldP spid="1048" grpId="0" animBg="1"/>
      <p:bldP spid="1049" grpId="0" animBg="1"/>
      <p:bldP spid="1050" grpId="0" animBg="1"/>
      <p:bldP spid="1051" grpId="0" animBg="1"/>
      <p:bldP spid="1052" grpId="0" animBg="1"/>
      <p:bldP spid="1053" grpId="0" animBg="1"/>
      <p:bldP spid="1054" grpId="0" animBg="1"/>
      <p:bldP spid="1055" grpId="0" animBg="1"/>
      <p:bldP spid="1056" grpId="0" animBg="1"/>
      <p:bldP spid="1057" grpId="0" animBg="1"/>
      <p:bldP spid="1058" grpId="0" animBg="1"/>
      <p:bldP spid="1059" grpId="0" animBg="1"/>
      <p:bldP spid="1060" grpId="0" animBg="1"/>
      <p:bldP spid="1061" grpId="0" animBg="1"/>
      <p:bldP spid="1062" grpId="0" animBg="1"/>
      <p:bldP spid="1063" grpId="0" animBg="1"/>
      <p:bldP spid="1072" grpId="0" animBg="1"/>
      <p:bldP spid="1073" grpId="0" animBg="1"/>
      <p:bldP spid="1074" grpId="0" animBg="1"/>
      <p:bldP spid="1075" grpId="0" animBg="1"/>
      <p:bldP spid="1076" grpId="0" animBg="1"/>
      <p:bldP spid="1077" grpId="0" animBg="1"/>
      <p:bldP spid="1078" grpId="0" animBg="1"/>
      <p:bldP spid="1079" grpId="0" animBg="1"/>
      <p:bldP spid="1080" grpId="0" animBg="1"/>
      <p:bldP spid="1081" grpId="0" animBg="1"/>
      <p:bldP spid="1082" grpId="0" animBg="1"/>
      <p:bldP spid="1083" grpId="0" animBg="1"/>
      <p:bldP spid="1085" grpId="0" animBg="1"/>
      <p:bldP spid="1086" grpId="0" animBg="1"/>
      <p:bldP spid="1087" grpId="0" animBg="1"/>
      <p:bldP spid="1088" grpId="0" animBg="1"/>
      <p:bldP spid="1089" grpId="0" animBg="1"/>
      <p:bldP spid="1090" grpId="0" animBg="1"/>
      <p:bldP spid="1091" grpId="0" animBg="1"/>
      <p:bldP spid="1092" grpId="0" animBg="1"/>
      <p:bldP spid="1093" grpId="0" animBg="1"/>
      <p:bldP spid="1094" grpId="0" animBg="1"/>
      <p:bldP spid="1095" grpId="0" animBg="1"/>
      <p:bldP spid="10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871531" y="1556792"/>
          <a:ext cx="9456000" cy="4896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335361" y="2564904"/>
            <a:ext cx="1306383" cy="1569660"/>
          </a:xfrm>
          <a:prstGeom prst="rect">
            <a:avLst/>
          </a:prstGeom>
          <a:noFill/>
        </p:spPr>
        <p:txBody>
          <a:bodyPr wrap="none" rtlCol="0">
            <a:spAutoFit/>
          </a:bodyPr>
          <a:lstStyle/>
          <a:p>
            <a:r>
              <a:rPr lang="en-GB" sz="3200" dirty="0">
                <a:solidFill>
                  <a:prstClr val="black"/>
                </a:solidFill>
              </a:rPr>
              <a:t>NO</a:t>
            </a:r>
          </a:p>
          <a:p>
            <a:r>
              <a:rPr lang="en-GB" sz="3200" dirty="0">
                <a:solidFill>
                  <a:prstClr val="black"/>
                </a:solidFill>
              </a:rPr>
              <a:t>OF</a:t>
            </a:r>
          </a:p>
          <a:p>
            <a:r>
              <a:rPr lang="en-GB" sz="3200" dirty="0">
                <a:solidFill>
                  <a:prstClr val="black"/>
                </a:solidFill>
              </a:rPr>
              <a:t>VISITS.</a:t>
            </a:r>
          </a:p>
        </p:txBody>
      </p:sp>
      <p:sp>
        <p:nvSpPr>
          <p:cNvPr id="5" name="TextBox 4"/>
          <p:cNvSpPr txBox="1"/>
          <p:nvPr/>
        </p:nvSpPr>
        <p:spPr>
          <a:xfrm>
            <a:off x="2835585" y="476672"/>
            <a:ext cx="7912744" cy="523220"/>
          </a:xfrm>
          <a:prstGeom prst="rect">
            <a:avLst/>
          </a:prstGeom>
          <a:noFill/>
          <a:ln w="57150">
            <a:solidFill>
              <a:srgbClr val="FFFF00"/>
            </a:solidFill>
          </a:ln>
        </p:spPr>
        <p:txBody>
          <a:bodyPr wrap="none" rtlCol="0">
            <a:spAutoFit/>
          </a:bodyPr>
          <a:lstStyle/>
          <a:p>
            <a:r>
              <a:rPr lang="en-GB" sz="2800" dirty="0">
                <a:solidFill>
                  <a:prstClr val="black">
                    <a:lumMod val="95000"/>
                    <a:lumOff val="5000"/>
                  </a:prstClr>
                </a:solidFill>
                <a:latin typeface="Lucida Sans" pitchFamily="34" charset="0"/>
                <a:ea typeface="Verdana" pitchFamily="34" charset="0"/>
                <a:cs typeface="Verdana" pitchFamily="34" charset="0"/>
              </a:rPr>
              <a:t>TOTAL   NO   OF   VISITS   JUNE    23</a:t>
            </a:r>
            <a:r>
              <a:rPr lang="en-GB" sz="2800" baseline="30000" dirty="0">
                <a:solidFill>
                  <a:prstClr val="black">
                    <a:lumMod val="95000"/>
                    <a:lumOff val="5000"/>
                  </a:prstClr>
                </a:solidFill>
                <a:latin typeface="Lucida Sans" pitchFamily="34" charset="0"/>
                <a:ea typeface="Verdana" pitchFamily="34" charset="0"/>
                <a:cs typeface="Verdana" pitchFamily="34" charset="0"/>
              </a:rPr>
              <a:t>rd</a:t>
            </a:r>
            <a:r>
              <a:rPr lang="en-GB" sz="2800" dirty="0">
                <a:solidFill>
                  <a:prstClr val="black">
                    <a:lumMod val="95000"/>
                    <a:lumOff val="5000"/>
                  </a:prstClr>
                </a:solidFill>
                <a:latin typeface="Lucida Sans" pitchFamily="34" charset="0"/>
                <a:ea typeface="Verdana" pitchFamily="34" charset="0"/>
                <a:cs typeface="Verdana" pitchFamily="34" charset="0"/>
              </a:rPr>
              <a:t>  2011</a:t>
            </a:r>
          </a:p>
        </p:txBody>
      </p:sp>
      <p:sp>
        <p:nvSpPr>
          <p:cNvPr id="7" name="TextBox 6"/>
          <p:cNvSpPr txBox="1"/>
          <p:nvPr/>
        </p:nvSpPr>
        <p:spPr>
          <a:xfrm>
            <a:off x="393609" y="5898979"/>
            <a:ext cx="1474506" cy="584775"/>
          </a:xfrm>
          <a:prstGeom prst="rect">
            <a:avLst/>
          </a:prstGeom>
          <a:noFill/>
        </p:spPr>
        <p:txBody>
          <a:bodyPr wrap="none" rtlCol="0">
            <a:spAutoFit/>
          </a:bodyPr>
          <a:lstStyle/>
          <a:p>
            <a:r>
              <a:rPr lang="en-GB" sz="3200" dirty="0">
                <a:solidFill>
                  <a:prstClr val="black"/>
                </a:solidFill>
              </a:rPr>
              <a:t>HOURS</a:t>
            </a:r>
            <a:r>
              <a:rPr lang="en-GB" sz="2800" dirty="0">
                <a:solidFill>
                  <a:prstClr val="black"/>
                </a:solidFill>
              </a:rPr>
              <a:t>.</a:t>
            </a:r>
          </a:p>
        </p:txBody>
      </p:sp>
      <p:sp>
        <p:nvSpPr>
          <p:cNvPr id="8" name="TextBox 7"/>
          <p:cNvSpPr txBox="1"/>
          <p:nvPr/>
        </p:nvSpPr>
        <p:spPr>
          <a:xfrm>
            <a:off x="2639617" y="6237312"/>
            <a:ext cx="8431091" cy="369332"/>
          </a:xfrm>
          <a:prstGeom prst="rect">
            <a:avLst/>
          </a:prstGeom>
          <a:noFill/>
        </p:spPr>
        <p:txBody>
          <a:bodyPr wrap="none" rtlCol="0">
            <a:spAutoFit/>
          </a:bodyPr>
          <a:lstStyle/>
          <a:p>
            <a:r>
              <a:rPr lang="en-GB" dirty="0">
                <a:solidFill>
                  <a:prstClr val="white"/>
                </a:solidFill>
              </a:rPr>
              <a:t>4    </a:t>
            </a:r>
            <a:r>
              <a:rPr lang="en-GB" dirty="0" smtClean="0">
                <a:solidFill>
                  <a:prstClr val="white"/>
                </a:solidFill>
              </a:rPr>
              <a:t>   5      6       7     8      9      10    11    12     1      2      3      4      SIESTA      7      8       9     10</a:t>
            </a:r>
            <a:endParaRPr lang="en-GB" dirty="0">
              <a:solidFill>
                <a:prstClr val="white"/>
              </a:solidFill>
            </a:endParaRPr>
          </a:p>
        </p:txBody>
      </p:sp>
      <p:sp>
        <p:nvSpPr>
          <p:cNvPr id="9" name="TextBox 8"/>
          <p:cNvSpPr txBox="1"/>
          <p:nvPr/>
        </p:nvSpPr>
        <p:spPr>
          <a:xfrm>
            <a:off x="6617778" y="1988840"/>
            <a:ext cx="550151" cy="523220"/>
          </a:xfrm>
          <a:prstGeom prst="rect">
            <a:avLst/>
          </a:prstGeom>
          <a:noFill/>
        </p:spPr>
        <p:txBody>
          <a:bodyPr wrap="none" rtlCol="0">
            <a:spAutoFit/>
          </a:bodyPr>
          <a:lstStyle/>
          <a:p>
            <a:r>
              <a:rPr lang="en-GB" sz="2800" dirty="0">
                <a:solidFill>
                  <a:prstClr val="white"/>
                </a:solidFill>
              </a:rPr>
              <a:t>33</a:t>
            </a:r>
          </a:p>
        </p:txBody>
      </p:sp>
      <p:sp>
        <p:nvSpPr>
          <p:cNvPr id="4" name="TextBox 3"/>
          <p:cNvSpPr txBox="1"/>
          <p:nvPr/>
        </p:nvSpPr>
        <p:spPr>
          <a:xfrm>
            <a:off x="2817608" y="2512060"/>
            <a:ext cx="3285579" cy="646331"/>
          </a:xfrm>
          <a:prstGeom prst="rect">
            <a:avLst/>
          </a:prstGeom>
          <a:solidFill>
            <a:srgbClr val="FFFF00"/>
          </a:solidFill>
        </p:spPr>
        <p:txBody>
          <a:bodyPr wrap="none" rtlCol="0">
            <a:spAutoFit/>
          </a:bodyPr>
          <a:lstStyle/>
          <a:p>
            <a:r>
              <a:rPr lang="en-GB" sz="3600" dirty="0" smtClean="0"/>
              <a:t>WARM  DRY DAY</a:t>
            </a:r>
            <a:endParaRPr lang="en-GB" sz="3600" dirty="0"/>
          </a:p>
        </p:txBody>
      </p:sp>
    </p:spTree>
    <p:extLst>
      <p:ext uri="{BB962C8B-B14F-4D97-AF65-F5344CB8AC3E}">
        <p14:creationId xmlns:p14="http://schemas.microsoft.com/office/powerpoint/2010/main" val="40396539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1642841765"/>
              </p:ext>
            </p:extLst>
          </p:nvPr>
        </p:nvGraphicFramePr>
        <p:xfrm>
          <a:off x="1871531" y="1556792"/>
          <a:ext cx="9456000" cy="4896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335361" y="2564904"/>
            <a:ext cx="1306383" cy="1569660"/>
          </a:xfrm>
          <a:prstGeom prst="rect">
            <a:avLst/>
          </a:prstGeom>
          <a:noFill/>
        </p:spPr>
        <p:txBody>
          <a:bodyPr wrap="none" rtlCol="0">
            <a:spAutoFit/>
          </a:bodyPr>
          <a:lstStyle/>
          <a:p>
            <a:r>
              <a:rPr lang="en-GB" sz="3200" dirty="0">
                <a:solidFill>
                  <a:prstClr val="black"/>
                </a:solidFill>
              </a:rPr>
              <a:t>NO</a:t>
            </a:r>
          </a:p>
          <a:p>
            <a:r>
              <a:rPr lang="en-GB" sz="3200" dirty="0">
                <a:solidFill>
                  <a:prstClr val="black"/>
                </a:solidFill>
              </a:rPr>
              <a:t>OF</a:t>
            </a:r>
          </a:p>
          <a:p>
            <a:r>
              <a:rPr lang="en-GB" sz="3200" dirty="0">
                <a:solidFill>
                  <a:prstClr val="black"/>
                </a:solidFill>
              </a:rPr>
              <a:t>VISITS.</a:t>
            </a:r>
          </a:p>
        </p:txBody>
      </p:sp>
      <p:sp>
        <p:nvSpPr>
          <p:cNvPr id="5" name="TextBox 4"/>
          <p:cNvSpPr txBox="1"/>
          <p:nvPr/>
        </p:nvSpPr>
        <p:spPr>
          <a:xfrm>
            <a:off x="2754358" y="476672"/>
            <a:ext cx="8021748" cy="523220"/>
          </a:xfrm>
          <a:prstGeom prst="rect">
            <a:avLst/>
          </a:prstGeom>
          <a:noFill/>
          <a:ln w="57150">
            <a:solidFill>
              <a:srgbClr val="FFFF00"/>
            </a:solidFill>
          </a:ln>
        </p:spPr>
        <p:txBody>
          <a:bodyPr wrap="none" rtlCol="0">
            <a:spAutoFit/>
          </a:bodyPr>
          <a:lstStyle/>
          <a:p>
            <a:r>
              <a:rPr lang="en-GB" sz="2800" dirty="0">
                <a:solidFill>
                  <a:prstClr val="black"/>
                </a:solidFill>
                <a:latin typeface="Lucida Sans Unicode" pitchFamily="34" charset="0"/>
                <a:cs typeface="Lucida Sans Unicode" pitchFamily="34" charset="0"/>
              </a:rPr>
              <a:t>TOTAL   NO   OF   VISITS   JUNE    24th  2011</a:t>
            </a:r>
          </a:p>
        </p:txBody>
      </p:sp>
      <p:sp>
        <p:nvSpPr>
          <p:cNvPr id="7" name="TextBox 6"/>
          <p:cNvSpPr txBox="1"/>
          <p:nvPr/>
        </p:nvSpPr>
        <p:spPr>
          <a:xfrm>
            <a:off x="393609" y="6228602"/>
            <a:ext cx="1474506" cy="584775"/>
          </a:xfrm>
          <a:prstGeom prst="rect">
            <a:avLst/>
          </a:prstGeom>
          <a:noFill/>
        </p:spPr>
        <p:txBody>
          <a:bodyPr wrap="none" rtlCol="0">
            <a:spAutoFit/>
          </a:bodyPr>
          <a:lstStyle/>
          <a:p>
            <a:r>
              <a:rPr lang="en-GB" sz="3200" dirty="0">
                <a:solidFill>
                  <a:prstClr val="black"/>
                </a:solidFill>
              </a:rPr>
              <a:t>HOURS</a:t>
            </a:r>
            <a:r>
              <a:rPr lang="en-GB" sz="2800" dirty="0">
                <a:solidFill>
                  <a:prstClr val="black"/>
                </a:solidFill>
              </a:rPr>
              <a:t>.</a:t>
            </a:r>
          </a:p>
        </p:txBody>
      </p:sp>
      <p:sp>
        <p:nvSpPr>
          <p:cNvPr id="9" name="TextBox 8"/>
          <p:cNvSpPr txBox="1"/>
          <p:nvPr/>
        </p:nvSpPr>
        <p:spPr>
          <a:xfrm>
            <a:off x="6617778" y="1988840"/>
            <a:ext cx="550151" cy="523220"/>
          </a:xfrm>
          <a:prstGeom prst="rect">
            <a:avLst/>
          </a:prstGeom>
          <a:noFill/>
        </p:spPr>
        <p:txBody>
          <a:bodyPr wrap="none" rtlCol="0">
            <a:spAutoFit/>
          </a:bodyPr>
          <a:lstStyle/>
          <a:p>
            <a:r>
              <a:rPr lang="en-GB" sz="2800" dirty="0">
                <a:solidFill>
                  <a:prstClr val="white"/>
                </a:solidFill>
              </a:rPr>
              <a:t>31</a:t>
            </a:r>
          </a:p>
        </p:txBody>
      </p:sp>
      <p:sp>
        <p:nvSpPr>
          <p:cNvPr id="4" name="TextBox 3"/>
          <p:cNvSpPr txBox="1"/>
          <p:nvPr/>
        </p:nvSpPr>
        <p:spPr>
          <a:xfrm>
            <a:off x="2679402" y="6452792"/>
            <a:ext cx="301686" cy="369332"/>
          </a:xfrm>
          <a:prstGeom prst="rect">
            <a:avLst/>
          </a:prstGeom>
          <a:noFill/>
        </p:spPr>
        <p:txBody>
          <a:bodyPr wrap="none" rtlCol="0">
            <a:spAutoFit/>
          </a:bodyPr>
          <a:lstStyle/>
          <a:p>
            <a:r>
              <a:rPr lang="en-GB" dirty="0" smtClean="0"/>
              <a:t>4</a:t>
            </a:r>
            <a:endParaRPr lang="en-GB" dirty="0"/>
          </a:p>
        </p:txBody>
      </p:sp>
      <p:sp>
        <p:nvSpPr>
          <p:cNvPr id="6" name="TextBox 5"/>
          <p:cNvSpPr txBox="1"/>
          <p:nvPr/>
        </p:nvSpPr>
        <p:spPr>
          <a:xfrm>
            <a:off x="3115336" y="6435431"/>
            <a:ext cx="301686" cy="369332"/>
          </a:xfrm>
          <a:prstGeom prst="rect">
            <a:avLst/>
          </a:prstGeom>
          <a:noFill/>
        </p:spPr>
        <p:txBody>
          <a:bodyPr wrap="none" rtlCol="0">
            <a:spAutoFit/>
          </a:bodyPr>
          <a:lstStyle/>
          <a:p>
            <a:r>
              <a:rPr lang="en-GB" dirty="0" smtClean="0"/>
              <a:t>5</a:t>
            </a:r>
            <a:endParaRPr lang="en-GB" dirty="0"/>
          </a:p>
        </p:txBody>
      </p:sp>
      <p:sp>
        <p:nvSpPr>
          <p:cNvPr id="11" name="TextBox 10"/>
          <p:cNvSpPr txBox="1"/>
          <p:nvPr/>
        </p:nvSpPr>
        <p:spPr>
          <a:xfrm>
            <a:off x="3540636" y="6435925"/>
            <a:ext cx="301686" cy="369332"/>
          </a:xfrm>
          <a:prstGeom prst="rect">
            <a:avLst/>
          </a:prstGeom>
          <a:noFill/>
        </p:spPr>
        <p:txBody>
          <a:bodyPr wrap="none" rtlCol="0">
            <a:spAutoFit/>
          </a:bodyPr>
          <a:lstStyle/>
          <a:p>
            <a:r>
              <a:rPr lang="en-GB" dirty="0" smtClean="0"/>
              <a:t>6</a:t>
            </a:r>
            <a:endParaRPr lang="en-GB" dirty="0"/>
          </a:p>
        </p:txBody>
      </p:sp>
      <p:sp>
        <p:nvSpPr>
          <p:cNvPr id="12" name="TextBox 11"/>
          <p:cNvSpPr txBox="1"/>
          <p:nvPr/>
        </p:nvSpPr>
        <p:spPr>
          <a:xfrm>
            <a:off x="3987205" y="6425292"/>
            <a:ext cx="301686" cy="369332"/>
          </a:xfrm>
          <a:prstGeom prst="rect">
            <a:avLst/>
          </a:prstGeom>
          <a:noFill/>
        </p:spPr>
        <p:txBody>
          <a:bodyPr wrap="none" rtlCol="0">
            <a:spAutoFit/>
          </a:bodyPr>
          <a:lstStyle/>
          <a:p>
            <a:r>
              <a:rPr lang="en-GB" dirty="0" smtClean="0"/>
              <a:t>7</a:t>
            </a:r>
            <a:endParaRPr lang="en-GB" dirty="0"/>
          </a:p>
        </p:txBody>
      </p:sp>
      <p:sp>
        <p:nvSpPr>
          <p:cNvPr id="13" name="TextBox 12"/>
          <p:cNvSpPr txBox="1"/>
          <p:nvPr/>
        </p:nvSpPr>
        <p:spPr>
          <a:xfrm>
            <a:off x="4412503" y="6435431"/>
            <a:ext cx="301686" cy="369332"/>
          </a:xfrm>
          <a:prstGeom prst="rect">
            <a:avLst/>
          </a:prstGeom>
          <a:noFill/>
        </p:spPr>
        <p:txBody>
          <a:bodyPr wrap="none" rtlCol="0">
            <a:spAutoFit/>
          </a:bodyPr>
          <a:lstStyle/>
          <a:p>
            <a:r>
              <a:rPr lang="en-GB" dirty="0" smtClean="0"/>
              <a:t>8</a:t>
            </a:r>
            <a:endParaRPr lang="en-GB" dirty="0"/>
          </a:p>
        </p:txBody>
      </p:sp>
      <p:sp>
        <p:nvSpPr>
          <p:cNvPr id="14" name="TextBox 13"/>
          <p:cNvSpPr txBox="1"/>
          <p:nvPr/>
        </p:nvSpPr>
        <p:spPr>
          <a:xfrm>
            <a:off x="4880337" y="6429197"/>
            <a:ext cx="301686" cy="369332"/>
          </a:xfrm>
          <a:prstGeom prst="rect">
            <a:avLst/>
          </a:prstGeom>
          <a:noFill/>
        </p:spPr>
        <p:txBody>
          <a:bodyPr wrap="none" rtlCol="0">
            <a:spAutoFit/>
          </a:bodyPr>
          <a:lstStyle/>
          <a:p>
            <a:r>
              <a:rPr lang="en-GB" dirty="0" smtClean="0"/>
              <a:t>9</a:t>
            </a:r>
            <a:endParaRPr lang="en-GB" dirty="0"/>
          </a:p>
        </p:txBody>
      </p:sp>
      <p:sp>
        <p:nvSpPr>
          <p:cNvPr id="15" name="TextBox 14"/>
          <p:cNvSpPr txBox="1"/>
          <p:nvPr/>
        </p:nvSpPr>
        <p:spPr>
          <a:xfrm>
            <a:off x="5231212" y="6424798"/>
            <a:ext cx="418704" cy="369332"/>
          </a:xfrm>
          <a:prstGeom prst="rect">
            <a:avLst/>
          </a:prstGeom>
          <a:noFill/>
        </p:spPr>
        <p:txBody>
          <a:bodyPr wrap="none" rtlCol="0">
            <a:spAutoFit/>
          </a:bodyPr>
          <a:lstStyle/>
          <a:p>
            <a:r>
              <a:rPr lang="en-GB" dirty="0" smtClean="0"/>
              <a:t>10</a:t>
            </a:r>
            <a:endParaRPr lang="en-GB" dirty="0"/>
          </a:p>
        </p:txBody>
      </p:sp>
      <p:sp>
        <p:nvSpPr>
          <p:cNvPr id="16" name="TextBox 15"/>
          <p:cNvSpPr txBox="1"/>
          <p:nvPr/>
        </p:nvSpPr>
        <p:spPr>
          <a:xfrm>
            <a:off x="5720313" y="6424798"/>
            <a:ext cx="418704" cy="369332"/>
          </a:xfrm>
          <a:prstGeom prst="rect">
            <a:avLst/>
          </a:prstGeom>
          <a:noFill/>
        </p:spPr>
        <p:txBody>
          <a:bodyPr wrap="none" rtlCol="0">
            <a:spAutoFit/>
          </a:bodyPr>
          <a:lstStyle/>
          <a:p>
            <a:r>
              <a:rPr lang="en-GB" dirty="0" smtClean="0"/>
              <a:t>11</a:t>
            </a:r>
            <a:endParaRPr lang="en-GB" dirty="0"/>
          </a:p>
        </p:txBody>
      </p:sp>
      <p:sp>
        <p:nvSpPr>
          <p:cNvPr id="17" name="TextBox 16"/>
          <p:cNvSpPr txBox="1"/>
          <p:nvPr/>
        </p:nvSpPr>
        <p:spPr>
          <a:xfrm>
            <a:off x="6145613" y="6428703"/>
            <a:ext cx="418704" cy="369332"/>
          </a:xfrm>
          <a:prstGeom prst="rect">
            <a:avLst/>
          </a:prstGeom>
          <a:noFill/>
        </p:spPr>
        <p:txBody>
          <a:bodyPr wrap="none" rtlCol="0">
            <a:spAutoFit/>
          </a:bodyPr>
          <a:lstStyle/>
          <a:p>
            <a:r>
              <a:rPr lang="en-GB" dirty="0" smtClean="0"/>
              <a:t>12</a:t>
            </a:r>
            <a:endParaRPr lang="en-GB" dirty="0"/>
          </a:p>
        </p:txBody>
      </p:sp>
      <p:sp>
        <p:nvSpPr>
          <p:cNvPr id="18" name="TextBox 17"/>
          <p:cNvSpPr txBox="1"/>
          <p:nvPr/>
        </p:nvSpPr>
        <p:spPr>
          <a:xfrm>
            <a:off x="6651425" y="6414165"/>
            <a:ext cx="301686" cy="369332"/>
          </a:xfrm>
          <a:prstGeom prst="rect">
            <a:avLst/>
          </a:prstGeom>
          <a:noFill/>
        </p:spPr>
        <p:txBody>
          <a:bodyPr wrap="none" rtlCol="0">
            <a:spAutoFit/>
          </a:bodyPr>
          <a:lstStyle/>
          <a:p>
            <a:r>
              <a:rPr lang="en-GB" dirty="0" smtClean="0"/>
              <a:t>1</a:t>
            </a:r>
            <a:endParaRPr lang="en-GB" dirty="0"/>
          </a:p>
        </p:txBody>
      </p:sp>
      <p:sp>
        <p:nvSpPr>
          <p:cNvPr id="19" name="TextBox 18"/>
          <p:cNvSpPr txBox="1"/>
          <p:nvPr/>
        </p:nvSpPr>
        <p:spPr>
          <a:xfrm>
            <a:off x="7082865" y="6414659"/>
            <a:ext cx="301686" cy="369332"/>
          </a:xfrm>
          <a:prstGeom prst="rect">
            <a:avLst/>
          </a:prstGeom>
          <a:noFill/>
        </p:spPr>
        <p:txBody>
          <a:bodyPr wrap="none" rtlCol="0">
            <a:spAutoFit/>
          </a:bodyPr>
          <a:lstStyle/>
          <a:p>
            <a:r>
              <a:rPr lang="en-GB" dirty="0" smtClean="0"/>
              <a:t>2</a:t>
            </a:r>
            <a:endParaRPr lang="en-GB" dirty="0"/>
          </a:p>
        </p:txBody>
      </p:sp>
      <p:sp>
        <p:nvSpPr>
          <p:cNvPr id="20" name="TextBox 19"/>
          <p:cNvSpPr txBox="1"/>
          <p:nvPr/>
        </p:nvSpPr>
        <p:spPr>
          <a:xfrm>
            <a:off x="7527846" y="6424798"/>
            <a:ext cx="301686" cy="369332"/>
          </a:xfrm>
          <a:prstGeom prst="rect">
            <a:avLst/>
          </a:prstGeom>
          <a:noFill/>
        </p:spPr>
        <p:txBody>
          <a:bodyPr wrap="none" rtlCol="0">
            <a:spAutoFit/>
          </a:bodyPr>
          <a:lstStyle/>
          <a:p>
            <a:r>
              <a:rPr lang="en-GB" dirty="0" smtClean="0"/>
              <a:t>3</a:t>
            </a:r>
            <a:endParaRPr lang="en-GB" dirty="0"/>
          </a:p>
        </p:txBody>
      </p:sp>
      <p:sp>
        <p:nvSpPr>
          <p:cNvPr id="21" name="TextBox 20"/>
          <p:cNvSpPr txBox="1"/>
          <p:nvPr/>
        </p:nvSpPr>
        <p:spPr>
          <a:xfrm>
            <a:off x="7963783" y="6428703"/>
            <a:ext cx="301686" cy="369332"/>
          </a:xfrm>
          <a:prstGeom prst="rect">
            <a:avLst/>
          </a:prstGeom>
          <a:noFill/>
        </p:spPr>
        <p:txBody>
          <a:bodyPr wrap="none" rtlCol="0">
            <a:spAutoFit/>
          </a:bodyPr>
          <a:lstStyle/>
          <a:p>
            <a:r>
              <a:rPr lang="en-GB" dirty="0" smtClean="0"/>
              <a:t>4</a:t>
            </a:r>
            <a:endParaRPr lang="en-GB" dirty="0"/>
          </a:p>
        </p:txBody>
      </p:sp>
      <p:sp>
        <p:nvSpPr>
          <p:cNvPr id="22" name="TextBox 21"/>
          <p:cNvSpPr txBox="1"/>
          <p:nvPr/>
        </p:nvSpPr>
        <p:spPr>
          <a:xfrm>
            <a:off x="8399720" y="6418070"/>
            <a:ext cx="789575" cy="369332"/>
          </a:xfrm>
          <a:prstGeom prst="rect">
            <a:avLst/>
          </a:prstGeom>
          <a:noFill/>
        </p:spPr>
        <p:txBody>
          <a:bodyPr wrap="none" rtlCol="0">
            <a:spAutoFit/>
          </a:bodyPr>
          <a:lstStyle/>
          <a:p>
            <a:r>
              <a:rPr lang="en-GB" dirty="0" smtClean="0"/>
              <a:t>SIESTA</a:t>
            </a:r>
            <a:endParaRPr lang="en-GB" dirty="0"/>
          </a:p>
        </p:txBody>
      </p:sp>
      <p:sp>
        <p:nvSpPr>
          <p:cNvPr id="23" name="TextBox 22"/>
          <p:cNvSpPr txBox="1"/>
          <p:nvPr/>
        </p:nvSpPr>
        <p:spPr>
          <a:xfrm>
            <a:off x="9314118" y="6411342"/>
            <a:ext cx="301686" cy="369332"/>
          </a:xfrm>
          <a:prstGeom prst="rect">
            <a:avLst/>
          </a:prstGeom>
          <a:noFill/>
        </p:spPr>
        <p:txBody>
          <a:bodyPr wrap="none" rtlCol="0">
            <a:spAutoFit/>
          </a:bodyPr>
          <a:lstStyle/>
          <a:p>
            <a:r>
              <a:rPr lang="en-GB" dirty="0" smtClean="0"/>
              <a:t>7</a:t>
            </a:r>
            <a:endParaRPr lang="en-GB" dirty="0"/>
          </a:p>
        </p:txBody>
      </p:sp>
      <p:sp>
        <p:nvSpPr>
          <p:cNvPr id="24" name="TextBox 23"/>
          <p:cNvSpPr txBox="1"/>
          <p:nvPr/>
        </p:nvSpPr>
        <p:spPr>
          <a:xfrm>
            <a:off x="9750051" y="6421975"/>
            <a:ext cx="301686" cy="369332"/>
          </a:xfrm>
          <a:prstGeom prst="rect">
            <a:avLst/>
          </a:prstGeom>
          <a:noFill/>
        </p:spPr>
        <p:txBody>
          <a:bodyPr wrap="none" rtlCol="0">
            <a:spAutoFit/>
          </a:bodyPr>
          <a:lstStyle/>
          <a:p>
            <a:r>
              <a:rPr lang="en-GB" dirty="0" smtClean="0"/>
              <a:t>8</a:t>
            </a:r>
            <a:endParaRPr lang="en-GB" dirty="0"/>
          </a:p>
        </p:txBody>
      </p:sp>
      <p:sp>
        <p:nvSpPr>
          <p:cNvPr id="25" name="TextBox 24"/>
          <p:cNvSpPr txBox="1"/>
          <p:nvPr/>
        </p:nvSpPr>
        <p:spPr>
          <a:xfrm>
            <a:off x="10207250" y="6400709"/>
            <a:ext cx="301686" cy="369332"/>
          </a:xfrm>
          <a:prstGeom prst="rect">
            <a:avLst/>
          </a:prstGeom>
          <a:noFill/>
        </p:spPr>
        <p:txBody>
          <a:bodyPr wrap="none" rtlCol="0">
            <a:spAutoFit/>
          </a:bodyPr>
          <a:lstStyle/>
          <a:p>
            <a:r>
              <a:rPr lang="en-GB" dirty="0" smtClean="0"/>
              <a:t>9</a:t>
            </a:r>
            <a:endParaRPr lang="en-GB" dirty="0"/>
          </a:p>
        </p:txBody>
      </p:sp>
      <p:sp>
        <p:nvSpPr>
          <p:cNvPr id="26" name="TextBox 25"/>
          <p:cNvSpPr txBox="1"/>
          <p:nvPr/>
        </p:nvSpPr>
        <p:spPr>
          <a:xfrm>
            <a:off x="10590016" y="6393393"/>
            <a:ext cx="418704" cy="369332"/>
          </a:xfrm>
          <a:prstGeom prst="rect">
            <a:avLst/>
          </a:prstGeom>
          <a:noFill/>
        </p:spPr>
        <p:txBody>
          <a:bodyPr wrap="none" rtlCol="0">
            <a:spAutoFit/>
          </a:bodyPr>
          <a:lstStyle/>
          <a:p>
            <a:r>
              <a:rPr lang="en-GB" dirty="0" smtClean="0"/>
              <a:t>10</a:t>
            </a:r>
            <a:endParaRPr lang="en-GB" dirty="0"/>
          </a:p>
        </p:txBody>
      </p:sp>
      <p:sp>
        <p:nvSpPr>
          <p:cNvPr id="8" name="TextBox 7"/>
          <p:cNvSpPr txBox="1"/>
          <p:nvPr/>
        </p:nvSpPr>
        <p:spPr>
          <a:xfrm>
            <a:off x="7678689" y="2307239"/>
            <a:ext cx="2944268" cy="646331"/>
          </a:xfrm>
          <a:prstGeom prst="rect">
            <a:avLst/>
          </a:prstGeom>
          <a:solidFill>
            <a:srgbClr val="FFFF00"/>
          </a:solidFill>
        </p:spPr>
        <p:txBody>
          <a:bodyPr wrap="none" rtlCol="0">
            <a:spAutoFit/>
          </a:bodyPr>
          <a:lstStyle/>
          <a:p>
            <a:r>
              <a:rPr lang="en-GB" sz="3600" dirty="0" smtClean="0"/>
              <a:t>VERY WET DAY</a:t>
            </a:r>
            <a:endParaRPr lang="en-GB" sz="3600" dirty="0"/>
          </a:p>
        </p:txBody>
      </p:sp>
    </p:spTree>
    <p:extLst>
      <p:ext uri="{BB962C8B-B14F-4D97-AF65-F5344CB8AC3E}">
        <p14:creationId xmlns:p14="http://schemas.microsoft.com/office/powerpoint/2010/main" val="32137791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RIAN\Pictures\DSC_04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7474" y="1106801"/>
            <a:ext cx="7021598" cy="46634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285486" y="393364"/>
            <a:ext cx="4966616" cy="584775"/>
          </a:xfrm>
          <a:prstGeom prst="rect">
            <a:avLst/>
          </a:prstGeom>
          <a:noFill/>
          <a:ln w="57150">
            <a:solidFill>
              <a:srgbClr val="FFFF00"/>
            </a:solidFill>
          </a:ln>
        </p:spPr>
        <p:txBody>
          <a:bodyPr wrap="none" rtlCol="0">
            <a:spAutoFit/>
          </a:bodyPr>
          <a:lstStyle/>
          <a:p>
            <a:r>
              <a:rPr lang="en-GB" sz="3200" dirty="0" smtClean="0"/>
              <a:t>GPS LONG RANGE TRACKERS</a:t>
            </a:r>
            <a:endParaRPr lang="en-GB" sz="3200" dirty="0"/>
          </a:p>
        </p:txBody>
      </p:sp>
      <p:pic>
        <p:nvPicPr>
          <p:cNvPr id="1026" name="Picture 2" descr="1 Euro - YouTub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0788" y="2766338"/>
            <a:ext cx="457200" cy="432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8542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www.africaguide.com/image/maps/africa_ma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310" y="-186601"/>
            <a:ext cx="7620000" cy="7610476"/>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a:xfrm flipH="1">
            <a:off x="3455581" y="116958"/>
            <a:ext cx="606056" cy="1052623"/>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189767" y="1169581"/>
            <a:ext cx="265814" cy="1169582"/>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189767" y="2339163"/>
            <a:ext cx="568842" cy="202018"/>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758609" y="2541181"/>
            <a:ext cx="1706526" cy="318977"/>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465135" y="2860158"/>
            <a:ext cx="340242" cy="191386"/>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805377" y="3051544"/>
            <a:ext cx="701749"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507126" y="3051544"/>
            <a:ext cx="382772" cy="696432"/>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8" name="Flowchart: Connector 27"/>
          <p:cNvSpPr/>
          <p:nvPr/>
        </p:nvSpPr>
        <p:spPr>
          <a:xfrm>
            <a:off x="6981338" y="3399760"/>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lowchart: Connector 28"/>
          <p:cNvSpPr/>
          <p:nvPr/>
        </p:nvSpPr>
        <p:spPr>
          <a:xfrm>
            <a:off x="7085536" y="3572917"/>
            <a:ext cx="91440" cy="91440"/>
          </a:xfrm>
          <a:prstGeom prst="flowChartConnector">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4" name="Flowchart: Connector 1023"/>
          <p:cNvSpPr/>
          <p:nvPr/>
        </p:nvSpPr>
        <p:spPr>
          <a:xfrm>
            <a:off x="7176976" y="3455050"/>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5" name="Flowchart: Connector 1024"/>
          <p:cNvSpPr/>
          <p:nvPr/>
        </p:nvSpPr>
        <p:spPr>
          <a:xfrm>
            <a:off x="6889898" y="3656915"/>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7" name="Flowchart: Connector 1026"/>
          <p:cNvSpPr/>
          <p:nvPr/>
        </p:nvSpPr>
        <p:spPr>
          <a:xfrm>
            <a:off x="7131256" y="3664357"/>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9" name="Flowchart: Connector 1028"/>
          <p:cNvSpPr/>
          <p:nvPr/>
        </p:nvSpPr>
        <p:spPr>
          <a:xfrm>
            <a:off x="7019615" y="3740913"/>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0" name="Flowchart: Connector 1029"/>
          <p:cNvSpPr/>
          <p:nvPr/>
        </p:nvSpPr>
        <p:spPr>
          <a:xfrm>
            <a:off x="7085536" y="3755797"/>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32" name="Straight Connector 1031"/>
          <p:cNvCxnSpPr/>
          <p:nvPr/>
        </p:nvCxnSpPr>
        <p:spPr>
          <a:xfrm>
            <a:off x="6889898" y="3740913"/>
            <a:ext cx="189259" cy="873617"/>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39" name="Straight Connector 1038"/>
          <p:cNvCxnSpPr/>
          <p:nvPr/>
        </p:nvCxnSpPr>
        <p:spPr>
          <a:xfrm flipH="1" flipV="1">
            <a:off x="7072778" y="4614530"/>
            <a:ext cx="635827" cy="287079"/>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44" name="Straight Connector 1043"/>
          <p:cNvCxnSpPr/>
          <p:nvPr/>
        </p:nvCxnSpPr>
        <p:spPr>
          <a:xfrm flipH="1" flipV="1">
            <a:off x="7771867" y="4901609"/>
            <a:ext cx="138757" cy="563527"/>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50" name="Flowchart: Connector 1049"/>
          <p:cNvSpPr/>
          <p:nvPr/>
        </p:nvSpPr>
        <p:spPr>
          <a:xfrm>
            <a:off x="7771867" y="5465136"/>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1" name="Flowchart: Connector 1050"/>
          <p:cNvSpPr/>
          <p:nvPr/>
        </p:nvSpPr>
        <p:spPr>
          <a:xfrm>
            <a:off x="7817587" y="5556576"/>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2" name="Flowchart: Connector 1051"/>
          <p:cNvSpPr/>
          <p:nvPr/>
        </p:nvSpPr>
        <p:spPr>
          <a:xfrm>
            <a:off x="8016949" y="5390707"/>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3" name="Flowchart: Connector 1052"/>
          <p:cNvSpPr/>
          <p:nvPr/>
        </p:nvSpPr>
        <p:spPr>
          <a:xfrm>
            <a:off x="7910624" y="5390707"/>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4" name="Flowchart: Connector 1053"/>
          <p:cNvSpPr/>
          <p:nvPr/>
        </p:nvSpPr>
        <p:spPr>
          <a:xfrm>
            <a:off x="7925509" y="5329038"/>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56" name="Straight Connector 1055"/>
          <p:cNvCxnSpPr/>
          <p:nvPr/>
        </p:nvCxnSpPr>
        <p:spPr>
          <a:xfrm flipH="1">
            <a:off x="7611849" y="5465136"/>
            <a:ext cx="251458" cy="761291"/>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1059" name="Flowchart: Connector 1058"/>
          <p:cNvSpPr/>
          <p:nvPr/>
        </p:nvSpPr>
        <p:spPr>
          <a:xfrm>
            <a:off x="7611849" y="6145619"/>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0" name="Flowchart: Connector 1059"/>
          <p:cNvSpPr/>
          <p:nvPr/>
        </p:nvSpPr>
        <p:spPr>
          <a:xfrm>
            <a:off x="7611849" y="6145619"/>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1" name="Flowchart: Connector 1060"/>
          <p:cNvSpPr/>
          <p:nvPr/>
        </p:nvSpPr>
        <p:spPr>
          <a:xfrm>
            <a:off x="7611849" y="6018023"/>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2" name="Flowchart: Connector 1061"/>
          <p:cNvSpPr/>
          <p:nvPr/>
        </p:nvSpPr>
        <p:spPr>
          <a:xfrm>
            <a:off x="7506586" y="6049922"/>
            <a:ext cx="91440" cy="91440"/>
          </a:xfrm>
          <a:prstGeom prst="flowChartConnec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64" name="Straight Connector 1063"/>
          <p:cNvCxnSpPr/>
          <p:nvPr/>
        </p:nvCxnSpPr>
        <p:spPr>
          <a:xfrm flipH="1" flipV="1">
            <a:off x="7552306" y="5510856"/>
            <a:ext cx="45720" cy="634763"/>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6" name="Straight Connector 1065"/>
          <p:cNvCxnSpPr/>
          <p:nvPr/>
        </p:nvCxnSpPr>
        <p:spPr>
          <a:xfrm>
            <a:off x="7079157" y="5556576"/>
            <a:ext cx="427429"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1" name="Straight Connector 1070"/>
          <p:cNvCxnSpPr/>
          <p:nvPr/>
        </p:nvCxnSpPr>
        <p:spPr>
          <a:xfrm>
            <a:off x="6935618" y="4901609"/>
            <a:ext cx="149918" cy="70068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5" name="Straight Connector 1074"/>
          <p:cNvCxnSpPr/>
          <p:nvPr/>
        </p:nvCxnSpPr>
        <p:spPr>
          <a:xfrm>
            <a:off x="6889898" y="475806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7" name="Straight Connector 1076"/>
          <p:cNvCxnSpPr/>
          <p:nvPr/>
        </p:nvCxnSpPr>
        <p:spPr>
          <a:xfrm flipH="1" flipV="1">
            <a:off x="6698512" y="4177721"/>
            <a:ext cx="237106" cy="72388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lowchart: Connector 1"/>
          <p:cNvSpPr/>
          <p:nvPr/>
        </p:nvSpPr>
        <p:spPr>
          <a:xfrm>
            <a:off x="6698512" y="4061637"/>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lowchart: Connector 4"/>
          <p:cNvSpPr/>
          <p:nvPr/>
        </p:nvSpPr>
        <p:spPr>
          <a:xfrm>
            <a:off x="6624084" y="392341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lowchart: Connector 5"/>
          <p:cNvSpPr/>
          <p:nvPr/>
        </p:nvSpPr>
        <p:spPr>
          <a:xfrm>
            <a:off x="6507126" y="4153077"/>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6552846" y="401485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flipV="1">
            <a:off x="6744232" y="3801517"/>
            <a:ext cx="191386" cy="259057"/>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56251" y="3740913"/>
            <a:ext cx="678357" cy="9144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Flowchart: Connector 16"/>
          <p:cNvSpPr/>
          <p:nvPr/>
        </p:nvSpPr>
        <p:spPr>
          <a:xfrm>
            <a:off x="6156251" y="3777066"/>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p:cNvSpPr/>
          <p:nvPr/>
        </p:nvSpPr>
        <p:spPr>
          <a:xfrm>
            <a:off x="6081823" y="3582484"/>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lowchart: Connector 19"/>
          <p:cNvSpPr/>
          <p:nvPr/>
        </p:nvSpPr>
        <p:spPr>
          <a:xfrm>
            <a:off x="6212607" y="3618637"/>
            <a:ext cx="91440" cy="91440"/>
          </a:xfrm>
          <a:prstGeom prst="flowChartConnector">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p:cNvCxnSpPr/>
          <p:nvPr/>
        </p:nvCxnSpPr>
        <p:spPr>
          <a:xfrm>
            <a:off x="6081823" y="3572917"/>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5730949" y="3147237"/>
            <a:ext cx="452947" cy="56284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325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fill="hold"/>
                                        <p:tgtEl>
                                          <p:spTgt spid="29"/>
                                        </p:tgtEl>
                                        <p:attrNameLst>
                                          <p:attrName>ppt_x</p:attrName>
                                        </p:attrNameLst>
                                      </p:cBhvr>
                                      <p:tavLst>
                                        <p:tav tm="0">
                                          <p:val>
                                            <p:strVal val="#ppt_x"/>
                                          </p:val>
                                        </p:tav>
                                        <p:tav tm="100000">
                                          <p:val>
                                            <p:strVal val="#ppt_x"/>
                                          </p:val>
                                        </p:tav>
                                      </p:tavLst>
                                    </p:anim>
                                    <p:anim calcmode="lin" valueType="num">
                                      <p:cBhvr additive="base">
                                        <p:cTn id="5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24"/>
                                        </p:tgtEl>
                                        <p:attrNameLst>
                                          <p:attrName>style.visibility</p:attrName>
                                        </p:attrNameLst>
                                      </p:cBhvr>
                                      <p:to>
                                        <p:strVal val="visible"/>
                                      </p:to>
                                    </p:set>
                                    <p:anim calcmode="lin" valueType="num">
                                      <p:cBhvr additive="base">
                                        <p:cTn id="61" dur="500" fill="hold"/>
                                        <p:tgtEl>
                                          <p:spTgt spid="1024"/>
                                        </p:tgtEl>
                                        <p:attrNameLst>
                                          <p:attrName>ppt_x</p:attrName>
                                        </p:attrNameLst>
                                      </p:cBhvr>
                                      <p:tavLst>
                                        <p:tav tm="0">
                                          <p:val>
                                            <p:strVal val="#ppt_x"/>
                                          </p:val>
                                        </p:tav>
                                        <p:tav tm="100000">
                                          <p:val>
                                            <p:strVal val="#ppt_x"/>
                                          </p:val>
                                        </p:tav>
                                      </p:tavLst>
                                    </p:anim>
                                    <p:anim calcmode="lin" valueType="num">
                                      <p:cBhvr additive="base">
                                        <p:cTn id="62" dur="500" fill="hold"/>
                                        <p:tgtEl>
                                          <p:spTgt spid="10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25"/>
                                        </p:tgtEl>
                                        <p:attrNameLst>
                                          <p:attrName>style.visibility</p:attrName>
                                        </p:attrNameLst>
                                      </p:cBhvr>
                                      <p:to>
                                        <p:strVal val="visible"/>
                                      </p:to>
                                    </p:set>
                                    <p:anim calcmode="lin" valueType="num">
                                      <p:cBhvr additive="base">
                                        <p:cTn id="67" dur="500" fill="hold"/>
                                        <p:tgtEl>
                                          <p:spTgt spid="1025"/>
                                        </p:tgtEl>
                                        <p:attrNameLst>
                                          <p:attrName>ppt_x</p:attrName>
                                        </p:attrNameLst>
                                      </p:cBhvr>
                                      <p:tavLst>
                                        <p:tav tm="0">
                                          <p:val>
                                            <p:strVal val="#ppt_x"/>
                                          </p:val>
                                        </p:tav>
                                        <p:tav tm="100000">
                                          <p:val>
                                            <p:strVal val="#ppt_x"/>
                                          </p:val>
                                        </p:tav>
                                      </p:tavLst>
                                    </p:anim>
                                    <p:anim calcmode="lin" valueType="num">
                                      <p:cBhvr additive="base">
                                        <p:cTn id="68"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027"/>
                                        </p:tgtEl>
                                        <p:attrNameLst>
                                          <p:attrName>style.visibility</p:attrName>
                                        </p:attrNameLst>
                                      </p:cBhvr>
                                      <p:to>
                                        <p:strVal val="visible"/>
                                      </p:to>
                                    </p:set>
                                    <p:anim calcmode="lin" valueType="num">
                                      <p:cBhvr additive="base">
                                        <p:cTn id="73" dur="500" fill="hold"/>
                                        <p:tgtEl>
                                          <p:spTgt spid="1027"/>
                                        </p:tgtEl>
                                        <p:attrNameLst>
                                          <p:attrName>ppt_x</p:attrName>
                                        </p:attrNameLst>
                                      </p:cBhvr>
                                      <p:tavLst>
                                        <p:tav tm="0">
                                          <p:val>
                                            <p:strVal val="#ppt_x"/>
                                          </p:val>
                                        </p:tav>
                                        <p:tav tm="100000">
                                          <p:val>
                                            <p:strVal val="#ppt_x"/>
                                          </p:val>
                                        </p:tav>
                                      </p:tavLst>
                                    </p:anim>
                                    <p:anim calcmode="lin" valueType="num">
                                      <p:cBhvr additive="base">
                                        <p:cTn id="7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029"/>
                                        </p:tgtEl>
                                        <p:attrNameLst>
                                          <p:attrName>style.visibility</p:attrName>
                                        </p:attrNameLst>
                                      </p:cBhvr>
                                      <p:to>
                                        <p:strVal val="visible"/>
                                      </p:to>
                                    </p:set>
                                    <p:anim calcmode="lin" valueType="num">
                                      <p:cBhvr additive="base">
                                        <p:cTn id="79" dur="500" fill="hold"/>
                                        <p:tgtEl>
                                          <p:spTgt spid="1029"/>
                                        </p:tgtEl>
                                        <p:attrNameLst>
                                          <p:attrName>ppt_x</p:attrName>
                                        </p:attrNameLst>
                                      </p:cBhvr>
                                      <p:tavLst>
                                        <p:tav tm="0">
                                          <p:val>
                                            <p:strVal val="#ppt_x"/>
                                          </p:val>
                                        </p:tav>
                                        <p:tav tm="100000">
                                          <p:val>
                                            <p:strVal val="#ppt_x"/>
                                          </p:val>
                                        </p:tav>
                                      </p:tavLst>
                                    </p:anim>
                                    <p:anim calcmode="lin" valueType="num">
                                      <p:cBhvr additive="base">
                                        <p:cTn id="80"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030"/>
                                        </p:tgtEl>
                                        <p:attrNameLst>
                                          <p:attrName>style.visibility</p:attrName>
                                        </p:attrNameLst>
                                      </p:cBhvr>
                                      <p:to>
                                        <p:strVal val="visible"/>
                                      </p:to>
                                    </p:set>
                                    <p:anim calcmode="lin" valueType="num">
                                      <p:cBhvr additive="base">
                                        <p:cTn id="85" dur="500" fill="hold"/>
                                        <p:tgtEl>
                                          <p:spTgt spid="1030"/>
                                        </p:tgtEl>
                                        <p:attrNameLst>
                                          <p:attrName>ppt_x</p:attrName>
                                        </p:attrNameLst>
                                      </p:cBhvr>
                                      <p:tavLst>
                                        <p:tav tm="0">
                                          <p:val>
                                            <p:strVal val="#ppt_x"/>
                                          </p:val>
                                        </p:tav>
                                        <p:tav tm="100000">
                                          <p:val>
                                            <p:strVal val="#ppt_x"/>
                                          </p:val>
                                        </p:tav>
                                      </p:tavLst>
                                    </p:anim>
                                    <p:anim calcmode="lin" valueType="num">
                                      <p:cBhvr additive="base">
                                        <p:cTn id="86"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1032"/>
                                        </p:tgtEl>
                                        <p:attrNameLst>
                                          <p:attrName>style.visibility</p:attrName>
                                        </p:attrNameLst>
                                      </p:cBhvr>
                                      <p:to>
                                        <p:strVal val="visible"/>
                                      </p:to>
                                    </p:set>
                                    <p:anim calcmode="lin" valueType="num">
                                      <p:cBhvr additive="base">
                                        <p:cTn id="91" dur="500" fill="hold"/>
                                        <p:tgtEl>
                                          <p:spTgt spid="1032"/>
                                        </p:tgtEl>
                                        <p:attrNameLst>
                                          <p:attrName>ppt_x</p:attrName>
                                        </p:attrNameLst>
                                      </p:cBhvr>
                                      <p:tavLst>
                                        <p:tav tm="0">
                                          <p:val>
                                            <p:strVal val="#ppt_x"/>
                                          </p:val>
                                        </p:tav>
                                        <p:tav tm="100000">
                                          <p:val>
                                            <p:strVal val="#ppt_x"/>
                                          </p:val>
                                        </p:tav>
                                      </p:tavLst>
                                    </p:anim>
                                    <p:anim calcmode="lin" valueType="num">
                                      <p:cBhvr additive="base">
                                        <p:cTn id="92"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039"/>
                                        </p:tgtEl>
                                        <p:attrNameLst>
                                          <p:attrName>style.visibility</p:attrName>
                                        </p:attrNameLst>
                                      </p:cBhvr>
                                      <p:to>
                                        <p:strVal val="visible"/>
                                      </p:to>
                                    </p:set>
                                    <p:anim calcmode="lin" valueType="num">
                                      <p:cBhvr additive="base">
                                        <p:cTn id="97" dur="500" fill="hold"/>
                                        <p:tgtEl>
                                          <p:spTgt spid="1039"/>
                                        </p:tgtEl>
                                        <p:attrNameLst>
                                          <p:attrName>ppt_x</p:attrName>
                                        </p:attrNameLst>
                                      </p:cBhvr>
                                      <p:tavLst>
                                        <p:tav tm="0">
                                          <p:val>
                                            <p:strVal val="#ppt_x"/>
                                          </p:val>
                                        </p:tav>
                                        <p:tav tm="100000">
                                          <p:val>
                                            <p:strVal val="#ppt_x"/>
                                          </p:val>
                                        </p:tav>
                                      </p:tavLst>
                                    </p:anim>
                                    <p:anim calcmode="lin" valueType="num">
                                      <p:cBhvr additive="base">
                                        <p:cTn id="98" dur="500" fill="hold"/>
                                        <p:tgtEl>
                                          <p:spTgt spid="1039"/>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044"/>
                                        </p:tgtEl>
                                        <p:attrNameLst>
                                          <p:attrName>style.visibility</p:attrName>
                                        </p:attrNameLst>
                                      </p:cBhvr>
                                      <p:to>
                                        <p:strVal val="visible"/>
                                      </p:to>
                                    </p:set>
                                    <p:anim calcmode="lin" valueType="num">
                                      <p:cBhvr additive="base">
                                        <p:cTn id="103" dur="500" fill="hold"/>
                                        <p:tgtEl>
                                          <p:spTgt spid="1044"/>
                                        </p:tgtEl>
                                        <p:attrNameLst>
                                          <p:attrName>ppt_x</p:attrName>
                                        </p:attrNameLst>
                                      </p:cBhvr>
                                      <p:tavLst>
                                        <p:tav tm="0">
                                          <p:val>
                                            <p:strVal val="#ppt_x"/>
                                          </p:val>
                                        </p:tav>
                                        <p:tav tm="100000">
                                          <p:val>
                                            <p:strVal val="#ppt_x"/>
                                          </p:val>
                                        </p:tav>
                                      </p:tavLst>
                                    </p:anim>
                                    <p:anim calcmode="lin" valueType="num">
                                      <p:cBhvr additive="base">
                                        <p:cTn id="104" dur="500" fill="hold"/>
                                        <p:tgtEl>
                                          <p:spTgt spid="104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1050"/>
                                        </p:tgtEl>
                                        <p:attrNameLst>
                                          <p:attrName>style.visibility</p:attrName>
                                        </p:attrNameLst>
                                      </p:cBhvr>
                                      <p:to>
                                        <p:strVal val="visible"/>
                                      </p:to>
                                    </p:set>
                                    <p:anim calcmode="lin" valueType="num">
                                      <p:cBhvr additive="base">
                                        <p:cTn id="109" dur="500" fill="hold"/>
                                        <p:tgtEl>
                                          <p:spTgt spid="1050"/>
                                        </p:tgtEl>
                                        <p:attrNameLst>
                                          <p:attrName>ppt_x</p:attrName>
                                        </p:attrNameLst>
                                      </p:cBhvr>
                                      <p:tavLst>
                                        <p:tav tm="0">
                                          <p:val>
                                            <p:strVal val="#ppt_x"/>
                                          </p:val>
                                        </p:tav>
                                        <p:tav tm="100000">
                                          <p:val>
                                            <p:strVal val="#ppt_x"/>
                                          </p:val>
                                        </p:tav>
                                      </p:tavLst>
                                    </p:anim>
                                    <p:anim calcmode="lin" valueType="num">
                                      <p:cBhvr additive="base">
                                        <p:cTn id="110" dur="500" fill="hold"/>
                                        <p:tgtEl>
                                          <p:spTgt spid="1050"/>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051"/>
                                        </p:tgtEl>
                                        <p:attrNameLst>
                                          <p:attrName>style.visibility</p:attrName>
                                        </p:attrNameLst>
                                      </p:cBhvr>
                                      <p:to>
                                        <p:strVal val="visible"/>
                                      </p:to>
                                    </p:set>
                                    <p:anim calcmode="lin" valueType="num">
                                      <p:cBhvr additive="base">
                                        <p:cTn id="115" dur="500" fill="hold"/>
                                        <p:tgtEl>
                                          <p:spTgt spid="1051"/>
                                        </p:tgtEl>
                                        <p:attrNameLst>
                                          <p:attrName>ppt_x</p:attrName>
                                        </p:attrNameLst>
                                      </p:cBhvr>
                                      <p:tavLst>
                                        <p:tav tm="0">
                                          <p:val>
                                            <p:strVal val="#ppt_x"/>
                                          </p:val>
                                        </p:tav>
                                        <p:tav tm="100000">
                                          <p:val>
                                            <p:strVal val="#ppt_x"/>
                                          </p:val>
                                        </p:tav>
                                      </p:tavLst>
                                    </p:anim>
                                    <p:anim calcmode="lin" valueType="num">
                                      <p:cBhvr additive="base">
                                        <p:cTn id="116" dur="500" fill="hold"/>
                                        <p:tgtEl>
                                          <p:spTgt spid="1051"/>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grpId="0" nodeType="clickEffect">
                                  <p:stCondLst>
                                    <p:cond delay="0"/>
                                  </p:stCondLst>
                                  <p:childTnLst>
                                    <p:set>
                                      <p:cBhvr>
                                        <p:cTn id="120" dur="1" fill="hold">
                                          <p:stCondLst>
                                            <p:cond delay="0"/>
                                          </p:stCondLst>
                                        </p:cTn>
                                        <p:tgtEl>
                                          <p:spTgt spid="1052"/>
                                        </p:tgtEl>
                                        <p:attrNameLst>
                                          <p:attrName>style.visibility</p:attrName>
                                        </p:attrNameLst>
                                      </p:cBhvr>
                                      <p:to>
                                        <p:strVal val="visible"/>
                                      </p:to>
                                    </p:set>
                                    <p:anim calcmode="lin" valueType="num">
                                      <p:cBhvr additive="base">
                                        <p:cTn id="121" dur="500" fill="hold"/>
                                        <p:tgtEl>
                                          <p:spTgt spid="1052"/>
                                        </p:tgtEl>
                                        <p:attrNameLst>
                                          <p:attrName>ppt_x</p:attrName>
                                        </p:attrNameLst>
                                      </p:cBhvr>
                                      <p:tavLst>
                                        <p:tav tm="0">
                                          <p:val>
                                            <p:strVal val="#ppt_x"/>
                                          </p:val>
                                        </p:tav>
                                        <p:tav tm="100000">
                                          <p:val>
                                            <p:strVal val="#ppt_x"/>
                                          </p:val>
                                        </p:tav>
                                      </p:tavLst>
                                    </p:anim>
                                    <p:anim calcmode="lin" valueType="num">
                                      <p:cBhvr additive="base">
                                        <p:cTn id="122" dur="500" fill="hold"/>
                                        <p:tgtEl>
                                          <p:spTgt spid="1052"/>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1053"/>
                                        </p:tgtEl>
                                        <p:attrNameLst>
                                          <p:attrName>style.visibility</p:attrName>
                                        </p:attrNameLst>
                                      </p:cBhvr>
                                      <p:to>
                                        <p:strVal val="visible"/>
                                      </p:to>
                                    </p:set>
                                    <p:anim calcmode="lin" valueType="num">
                                      <p:cBhvr additive="base">
                                        <p:cTn id="127" dur="500" fill="hold"/>
                                        <p:tgtEl>
                                          <p:spTgt spid="1053"/>
                                        </p:tgtEl>
                                        <p:attrNameLst>
                                          <p:attrName>ppt_x</p:attrName>
                                        </p:attrNameLst>
                                      </p:cBhvr>
                                      <p:tavLst>
                                        <p:tav tm="0">
                                          <p:val>
                                            <p:strVal val="#ppt_x"/>
                                          </p:val>
                                        </p:tav>
                                        <p:tav tm="100000">
                                          <p:val>
                                            <p:strVal val="#ppt_x"/>
                                          </p:val>
                                        </p:tav>
                                      </p:tavLst>
                                    </p:anim>
                                    <p:anim calcmode="lin" valueType="num">
                                      <p:cBhvr additive="base">
                                        <p:cTn id="128" dur="500" fill="hold"/>
                                        <p:tgtEl>
                                          <p:spTgt spid="1053"/>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054"/>
                                        </p:tgtEl>
                                        <p:attrNameLst>
                                          <p:attrName>style.visibility</p:attrName>
                                        </p:attrNameLst>
                                      </p:cBhvr>
                                      <p:to>
                                        <p:strVal val="visible"/>
                                      </p:to>
                                    </p:set>
                                    <p:anim calcmode="lin" valueType="num">
                                      <p:cBhvr additive="base">
                                        <p:cTn id="133" dur="500" fill="hold"/>
                                        <p:tgtEl>
                                          <p:spTgt spid="1054"/>
                                        </p:tgtEl>
                                        <p:attrNameLst>
                                          <p:attrName>ppt_x</p:attrName>
                                        </p:attrNameLst>
                                      </p:cBhvr>
                                      <p:tavLst>
                                        <p:tav tm="0">
                                          <p:val>
                                            <p:strVal val="#ppt_x"/>
                                          </p:val>
                                        </p:tav>
                                        <p:tav tm="100000">
                                          <p:val>
                                            <p:strVal val="#ppt_x"/>
                                          </p:val>
                                        </p:tav>
                                      </p:tavLst>
                                    </p:anim>
                                    <p:anim calcmode="lin" valueType="num">
                                      <p:cBhvr additive="base">
                                        <p:cTn id="134" dur="500" fill="hold"/>
                                        <p:tgtEl>
                                          <p:spTgt spid="1054"/>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1056"/>
                                        </p:tgtEl>
                                        <p:attrNameLst>
                                          <p:attrName>style.visibility</p:attrName>
                                        </p:attrNameLst>
                                      </p:cBhvr>
                                      <p:to>
                                        <p:strVal val="visible"/>
                                      </p:to>
                                    </p:set>
                                    <p:anim calcmode="lin" valueType="num">
                                      <p:cBhvr additive="base">
                                        <p:cTn id="139" dur="500" fill="hold"/>
                                        <p:tgtEl>
                                          <p:spTgt spid="1056"/>
                                        </p:tgtEl>
                                        <p:attrNameLst>
                                          <p:attrName>ppt_x</p:attrName>
                                        </p:attrNameLst>
                                      </p:cBhvr>
                                      <p:tavLst>
                                        <p:tav tm="0">
                                          <p:val>
                                            <p:strVal val="#ppt_x"/>
                                          </p:val>
                                        </p:tav>
                                        <p:tav tm="100000">
                                          <p:val>
                                            <p:strVal val="#ppt_x"/>
                                          </p:val>
                                        </p:tav>
                                      </p:tavLst>
                                    </p:anim>
                                    <p:anim calcmode="lin" valueType="num">
                                      <p:cBhvr additive="base">
                                        <p:cTn id="140" dur="500" fill="hold"/>
                                        <p:tgtEl>
                                          <p:spTgt spid="1056"/>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1059"/>
                                        </p:tgtEl>
                                        <p:attrNameLst>
                                          <p:attrName>style.visibility</p:attrName>
                                        </p:attrNameLst>
                                      </p:cBhvr>
                                      <p:to>
                                        <p:strVal val="visible"/>
                                      </p:to>
                                    </p:set>
                                    <p:anim calcmode="lin" valueType="num">
                                      <p:cBhvr additive="base">
                                        <p:cTn id="145" dur="500" fill="hold"/>
                                        <p:tgtEl>
                                          <p:spTgt spid="1059"/>
                                        </p:tgtEl>
                                        <p:attrNameLst>
                                          <p:attrName>ppt_x</p:attrName>
                                        </p:attrNameLst>
                                      </p:cBhvr>
                                      <p:tavLst>
                                        <p:tav tm="0">
                                          <p:val>
                                            <p:strVal val="#ppt_x"/>
                                          </p:val>
                                        </p:tav>
                                        <p:tav tm="100000">
                                          <p:val>
                                            <p:strVal val="#ppt_x"/>
                                          </p:val>
                                        </p:tav>
                                      </p:tavLst>
                                    </p:anim>
                                    <p:anim calcmode="lin" valueType="num">
                                      <p:cBhvr additive="base">
                                        <p:cTn id="146" dur="500" fill="hold"/>
                                        <p:tgtEl>
                                          <p:spTgt spid="1059"/>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grpId="0" nodeType="clickEffect">
                                  <p:stCondLst>
                                    <p:cond delay="0"/>
                                  </p:stCondLst>
                                  <p:childTnLst>
                                    <p:set>
                                      <p:cBhvr>
                                        <p:cTn id="150" dur="1" fill="hold">
                                          <p:stCondLst>
                                            <p:cond delay="0"/>
                                          </p:stCondLst>
                                        </p:cTn>
                                        <p:tgtEl>
                                          <p:spTgt spid="1060"/>
                                        </p:tgtEl>
                                        <p:attrNameLst>
                                          <p:attrName>style.visibility</p:attrName>
                                        </p:attrNameLst>
                                      </p:cBhvr>
                                      <p:to>
                                        <p:strVal val="visible"/>
                                      </p:to>
                                    </p:set>
                                    <p:anim calcmode="lin" valueType="num">
                                      <p:cBhvr additive="base">
                                        <p:cTn id="151" dur="500" fill="hold"/>
                                        <p:tgtEl>
                                          <p:spTgt spid="1060"/>
                                        </p:tgtEl>
                                        <p:attrNameLst>
                                          <p:attrName>ppt_x</p:attrName>
                                        </p:attrNameLst>
                                      </p:cBhvr>
                                      <p:tavLst>
                                        <p:tav tm="0">
                                          <p:val>
                                            <p:strVal val="#ppt_x"/>
                                          </p:val>
                                        </p:tav>
                                        <p:tav tm="100000">
                                          <p:val>
                                            <p:strVal val="#ppt_x"/>
                                          </p:val>
                                        </p:tav>
                                      </p:tavLst>
                                    </p:anim>
                                    <p:anim calcmode="lin" valueType="num">
                                      <p:cBhvr additive="base">
                                        <p:cTn id="152" dur="500" fill="hold"/>
                                        <p:tgtEl>
                                          <p:spTgt spid="1060"/>
                                        </p:tgtEl>
                                        <p:attrNameLst>
                                          <p:attrName>ppt_y</p:attrName>
                                        </p:attrNameLst>
                                      </p:cBhvr>
                                      <p:tavLst>
                                        <p:tav tm="0">
                                          <p:val>
                                            <p:strVal val="1+#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4" fill="hold" grpId="0" nodeType="clickEffect">
                                  <p:stCondLst>
                                    <p:cond delay="0"/>
                                  </p:stCondLst>
                                  <p:childTnLst>
                                    <p:set>
                                      <p:cBhvr>
                                        <p:cTn id="156" dur="1" fill="hold">
                                          <p:stCondLst>
                                            <p:cond delay="0"/>
                                          </p:stCondLst>
                                        </p:cTn>
                                        <p:tgtEl>
                                          <p:spTgt spid="1061"/>
                                        </p:tgtEl>
                                        <p:attrNameLst>
                                          <p:attrName>style.visibility</p:attrName>
                                        </p:attrNameLst>
                                      </p:cBhvr>
                                      <p:to>
                                        <p:strVal val="visible"/>
                                      </p:to>
                                    </p:set>
                                    <p:anim calcmode="lin" valueType="num">
                                      <p:cBhvr additive="base">
                                        <p:cTn id="157" dur="500" fill="hold"/>
                                        <p:tgtEl>
                                          <p:spTgt spid="1061"/>
                                        </p:tgtEl>
                                        <p:attrNameLst>
                                          <p:attrName>ppt_x</p:attrName>
                                        </p:attrNameLst>
                                      </p:cBhvr>
                                      <p:tavLst>
                                        <p:tav tm="0">
                                          <p:val>
                                            <p:strVal val="#ppt_x"/>
                                          </p:val>
                                        </p:tav>
                                        <p:tav tm="100000">
                                          <p:val>
                                            <p:strVal val="#ppt_x"/>
                                          </p:val>
                                        </p:tav>
                                      </p:tavLst>
                                    </p:anim>
                                    <p:anim calcmode="lin" valueType="num">
                                      <p:cBhvr additive="base">
                                        <p:cTn id="158" dur="500" fill="hold"/>
                                        <p:tgtEl>
                                          <p:spTgt spid="1061"/>
                                        </p:tgtEl>
                                        <p:attrNameLst>
                                          <p:attrName>ppt_y</p:attrName>
                                        </p:attrNameLst>
                                      </p:cBhvr>
                                      <p:tavLst>
                                        <p:tav tm="0">
                                          <p:val>
                                            <p:strVal val="1+#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grpId="0" nodeType="clickEffect">
                                  <p:stCondLst>
                                    <p:cond delay="0"/>
                                  </p:stCondLst>
                                  <p:childTnLst>
                                    <p:set>
                                      <p:cBhvr>
                                        <p:cTn id="162" dur="1" fill="hold">
                                          <p:stCondLst>
                                            <p:cond delay="0"/>
                                          </p:stCondLst>
                                        </p:cTn>
                                        <p:tgtEl>
                                          <p:spTgt spid="1062"/>
                                        </p:tgtEl>
                                        <p:attrNameLst>
                                          <p:attrName>style.visibility</p:attrName>
                                        </p:attrNameLst>
                                      </p:cBhvr>
                                      <p:to>
                                        <p:strVal val="visible"/>
                                      </p:to>
                                    </p:set>
                                    <p:anim calcmode="lin" valueType="num">
                                      <p:cBhvr additive="base">
                                        <p:cTn id="163" dur="500" fill="hold"/>
                                        <p:tgtEl>
                                          <p:spTgt spid="1062"/>
                                        </p:tgtEl>
                                        <p:attrNameLst>
                                          <p:attrName>ppt_x</p:attrName>
                                        </p:attrNameLst>
                                      </p:cBhvr>
                                      <p:tavLst>
                                        <p:tav tm="0">
                                          <p:val>
                                            <p:strVal val="#ppt_x"/>
                                          </p:val>
                                        </p:tav>
                                        <p:tav tm="100000">
                                          <p:val>
                                            <p:strVal val="#ppt_x"/>
                                          </p:val>
                                        </p:tav>
                                      </p:tavLst>
                                    </p:anim>
                                    <p:anim calcmode="lin" valueType="num">
                                      <p:cBhvr additive="base">
                                        <p:cTn id="164" dur="500" fill="hold"/>
                                        <p:tgtEl>
                                          <p:spTgt spid="1062"/>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4" fill="hold" nodeType="clickEffect">
                                  <p:stCondLst>
                                    <p:cond delay="0"/>
                                  </p:stCondLst>
                                  <p:childTnLst>
                                    <p:set>
                                      <p:cBhvr>
                                        <p:cTn id="168" dur="1" fill="hold">
                                          <p:stCondLst>
                                            <p:cond delay="0"/>
                                          </p:stCondLst>
                                        </p:cTn>
                                        <p:tgtEl>
                                          <p:spTgt spid="1064"/>
                                        </p:tgtEl>
                                        <p:attrNameLst>
                                          <p:attrName>style.visibility</p:attrName>
                                        </p:attrNameLst>
                                      </p:cBhvr>
                                      <p:to>
                                        <p:strVal val="visible"/>
                                      </p:to>
                                    </p:set>
                                    <p:anim calcmode="lin" valueType="num">
                                      <p:cBhvr additive="base">
                                        <p:cTn id="169" dur="500" fill="hold"/>
                                        <p:tgtEl>
                                          <p:spTgt spid="1064"/>
                                        </p:tgtEl>
                                        <p:attrNameLst>
                                          <p:attrName>ppt_x</p:attrName>
                                        </p:attrNameLst>
                                      </p:cBhvr>
                                      <p:tavLst>
                                        <p:tav tm="0">
                                          <p:val>
                                            <p:strVal val="#ppt_x"/>
                                          </p:val>
                                        </p:tav>
                                        <p:tav tm="100000">
                                          <p:val>
                                            <p:strVal val="#ppt_x"/>
                                          </p:val>
                                        </p:tav>
                                      </p:tavLst>
                                    </p:anim>
                                    <p:anim calcmode="lin" valueType="num">
                                      <p:cBhvr additive="base">
                                        <p:cTn id="170" dur="500" fill="hold"/>
                                        <p:tgtEl>
                                          <p:spTgt spid="1064"/>
                                        </p:tgtEl>
                                        <p:attrNameLst>
                                          <p:attrName>ppt_y</p:attrName>
                                        </p:attrNameLst>
                                      </p:cBhvr>
                                      <p:tavLst>
                                        <p:tav tm="0">
                                          <p:val>
                                            <p:strVal val="1+#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4" fill="hold" nodeType="clickEffect">
                                  <p:stCondLst>
                                    <p:cond delay="0"/>
                                  </p:stCondLst>
                                  <p:childTnLst>
                                    <p:set>
                                      <p:cBhvr>
                                        <p:cTn id="174" dur="1" fill="hold">
                                          <p:stCondLst>
                                            <p:cond delay="0"/>
                                          </p:stCondLst>
                                        </p:cTn>
                                        <p:tgtEl>
                                          <p:spTgt spid="1066"/>
                                        </p:tgtEl>
                                        <p:attrNameLst>
                                          <p:attrName>style.visibility</p:attrName>
                                        </p:attrNameLst>
                                      </p:cBhvr>
                                      <p:to>
                                        <p:strVal val="visible"/>
                                      </p:to>
                                    </p:set>
                                    <p:anim calcmode="lin" valueType="num">
                                      <p:cBhvr additive="base">
                                        <p:cTn id="175" dur="500" fill="hold"/>
                                        <p:tgtEl>
                                          <p:spTgt spid="1066"/>
                                        </p:tgtEl>
                                        <p:attrNameLst>
                                          <p:attrName>ppt_x</p:attrName>
                                        </p:attrNameLst>
                                      </p:cBhvr>
                                      <p:tavLst>
                                        <p:tav tm="0">
                                          <p:val>
                                            <p:strVal val="#ppt_x"/>
                                          </p:val>
                                        </p:tav>
                                        <p:tav tm="100000">
                                          <p:val>
                                            <p:strVal val="#ppt_x"/>
                                          </p:val>
                                        </p:tav>
                                      </p:tavLst>
                                    </p:anim>
                                    <p:anim calcmode="lin" valueType="num">
                                      <p:cBhvr additive="base">
                                        <p:cTn id="176" dur="500" fill="hold"/>
                                        <p:tgtEl>
                                          <p:spTgt spid="1066"/>
                                        </p:tgtEl>
                                        <p:attrNameLst>
                                          <p:attrName>ppt_y</p:attrName>
                                        </p:attrNameLst>
                                      </p:cBhvr>
                                      <p:tavLst>
                                        <p:tav tm="0">
                                          <p:val>
                                            <p:strVal val="1+#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2" presetClass="entr" presetSubtype="4" fill="hold" nodeType="clickEffect">
                                  <p:stCondLst>
                                    <p:cond delay="0"/>
                                  </p:stCondLst>
                                  <p:childTnLst>
                                    <p:set>
                                      <p:cBhvr>
                                        <p:cTn id="180" dur="1" fill="hold">
                                          <p:stCondLst>
                                            <p:cond delay="0"/>
                                          </p:stCondLst>
                                        </p:cTn>
                                        <p:tgtEl>
                                          <p:spTgt spid="1071"/>
                                        </p:tgtEl>
                                        <p:attrNameLst>
                                          <p:attrName>style.visibility</p:attrName>
                                        </p:attrNameLst>
                                      </p:cBhvr>
                                      <p:to>
                                        <p:strVal val="visible"/>
                                      </p:to>
                                    </p:set>
                                    <p:anim calcmode="lin" valueType="num">
                                      <p:cBhvr additive="base">
                                        <p:cTn id="181" dur="500" fill="hold"/>
                                        <p:tgtEl>
                                          <p:spTgt spid="1071"/>
                                        </p:tgtEl>
                                        <p:attrNameLst>
                                          <p:attrName>ppt_x</p:attrName>
                                        </p:attrNameLst>
                                      </p:cBhvr>
                                      <p:tavLst>
                                        <p:tav tm="0">
                                          <p:val>
                                            <p:strVal val="#ppt_x"/>
                                          </p:val>
                                        </p:tav>
                                        <p:tav tm="100000">
                                          <p:val>
                                            <p:strVal val="#ppt_x"/>
                                          </p:val>
                                        </p:tav>
                                      </p:tavLst>
                                    </p:anim>
                                    <p:anim calcmode="lin" valueType="num">
                                      <p:cBhvr additive="base">
                                        <p:cTn id="182" dur="500" fill="hold"/>
                                        <p:tgtEl>
                                          <p:spTgt spid="1071"/>
                                        </p:tgtEl>
                                        <p:attrNameLst>
                                          <p:attrName>ppt_y</p:attrName>
                                        </p:attrNameLst>
                                      </p:cBhvr>
                                      <p:tavLst>
                                        <p:tav tm="0">
                                          <p:val>
                                            <p:strVal val="1+#ppt_h/2"/>
                                          </p:val>
                                        </p:tav>
                                        <p:tav tm="100000">
                                          <p:val>
                                            <p:strVal val="#ppt_y"/>
                                          </p:val>
                                        </p:tav>
                                      </p:tavLst>
                                    </p:anim>
                                  </p:childTnLst>
                                </p:cTn>
                              </p:par>
                            </p:childTnLst>
                          </p:cTn>
                        </p:par>
                      </p:childTnLst>
                    </p:cTn>
                  </p:par>
                  <p:par>
                    <p:cTn id="183" fill="hold">
                      <p:stCondLst>
                        <p:cond delay="indefinite"/>
                      </p:stCondLst>
                      <p:childTnLst>
                        <p:par>
                          <p:cTn id="184" fill="hold">
                            <p:stCondLst>
                              <p:cond delay="0"/>
                            </p:stCondLst>
                            <p:childTnLst>
                              <p:par>
                                <p:cTn id="185" presetID="2" presetClass="entr" presetSubtype="4" fill="hold" nodeType="clickEffect">
                                  <p:stCondLst>
                                    <p:cond delay="0"/>
                                  </p:stCondLst>
                                  <p:childTnLst>
                                    <p:set>
                                      <p:cBhvr>
                                        <p:cTn id="186" dur="1" fill="hold">
                                          <p:stCondLst>
                                            <p:cond delay="0"/>
                                          </p:stCondLst>
                                        </p:cTn>
                                        <p:tgtEl>
                                          <p:spTgt spid="1077"/>
                                        </p:tgtEl>
                                        <p:attrNameLst>
                                          <p:attrName>style.visibility</p:attrName>
                                        </p:attrNameLst>
                                      </p:cBhvr>
                                      <p:to>
                                        <p:strVal val="visible"/>
                                      </p:to>
                                    </p:set>
                                    <p:anim calcmode="lin" valueType="num">
                                      <p:cBhvr additive="base">
                                        <p:cTn id="187" dur="500" fill="hold"/>
                                        <p:tgtEl>
                                          <p:spTgt spid="1077"/>
                                        </p:tgtEl>
                                        <p:attrNameLst>
                                          <p:attrName>ppt_x</p:attrName>
                                        </p:attrNameLst>
                                      </p:cBhvr>
                                      <p:tavLst>
                                        <p:tav tm="0">
                                          <p:val>
                                            <p:strVal val="#ppt_x"/>
                                          </p:val>
                                        </p:tav>
                                        <p:tav tm="100000">
                                          <p:val>
                                            <p:strVal val="#ppt_x"/>
                                          </p:val>
                                        </p:tav>
                                      </p:tavLst>
                                    </p:anim>
                                    <p:anim calcmode="lin" valueType="num">
                                      <p:cBhvr additive="base">
                                        <p:cTn id="188" dur="500" fill="hold"/>
                                        <p:tgtEl>
                                          <p:spTgt spid="1077"/>
                                        </p:tgtEl>
                                        <p:attrNameLst>
                                          <p:attrName>ppt_y</p:attrName>
                                        </p:attrNameLst>
                                      </p:cBhvr>
                                      <p:tavLst>
                                        <p:tav tm="0">
                                          <p:val>
                                            <p:strVal val="1+#ppt_h/2"/>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2" presetClass="entr" presetSubtype="4" fill="hold" grpId="0" nodeType="clickEffect">
                                  <p:stCondLst>
                                    <p:cond delay="0"/>
                                  </p:stCondLst>
                                  <p:childTnLst>
                                    <p:set>
                                      <p:cBhvr>
                                        <p:cTn id="192" dur="1" fill="hold">
                                          <p:stCondLst>
                                            <p:cond delay="0"/>
                                          </p:stCondLst>
                                        </p:cTn>
                                        <p:tgtEl>
                                          <p:spTgt spid="2"/>
                                        </p:tgtEl>
                                        <p:attrNameLst>
                                          <p:attrName>style.visibility</p:attrName>
                                        </p:attrNameLst>
                                      </p:cBhvr>
                                      <p:to>
                                        <p:strVal val="visible"/>
                                      </p:to>
                                    </p:set>
                                    <p:anim calcmode="lin" valueType="num">
                                      <p:cBhvr additive="base">
                                        <p:cTn id="193" dur="500" fill="hold"/>
                                        <p:tgtEl>
                                          <p:spTgt spid="2"/>
                                        </p:tgtEl>
                                        <p:attrNameLst>
                                          <p:attrName>ppt_x</p:attrName>
                                        </p:attrNameLst>
                                      </p:cBhvr>
                                      <p:tavLst>
                                        <p:tav tm="0">
                                          <p:val>
                                            <p:strVal val="#ppt_x"/>
                                          </p:val>
                                        </p:tav>
                                        <p:tav tm="100000">
                                          <p:val>
                                            <p:strVal val="#ppt_x"/>
                                          </p:val>
                                        </p:tav>
                                      </p:tavLst>
                                    </p:anim>
                                    <p:anim calcmode="lin" valueType="num">
                                      <p:cBhvr additive="base">
                                        <p:cTn id="19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2" presetClass="entr" presetSubtype="4" fill="hold" grpId="0" nodeType="clickEffect">
                                  <p:stCondLst>
                                    <p:cond delay="0"/>
                                  </p:stCondLst>
                                  <p:childTnLst>
                                    <p:set>
                                      <p:cBhvr>
                                        <p:cTn id="198" dur="1" fill="hold">
                                          <p:stCondLst>
                                            <p:cond delay="0"/>
                                          </p:stCondLst>
                                        </p:cTn>
                                        <p:tgtEl>
                                          <p:spTgt spid="5"/>
                                        </p:tgtEl>
                                        <p:attrNameLst>
                                          <p:attrName>style.visibility</p:attrName>
                                        </p:attrNameLst>
                                      </p:cBhvr>
                                      <p:to>
                                        <p:strVal val="visible"/>
                                      </p:to>
                                    </p:set>
                                    <p:anim calcmode="lin" valueType="num">
                                      <p:cBhvr additive="base">
                                        <p:cTn id="199" dur="500" fill="hold"/>
                                        <p:tgtEl>
                                          <p:spTgt spid="5"/>
                                        </p:tgtEl>
                                        <p:attrNameLst>
                                          <p:attrName>ppt_x</p:attrName>
                                        </p:attrNameLst>
                                      </p:cBhvr>
                                      <p:tavLst>
                                        <p:tav tm="0">
                                          <p:val>
                                            <p:strVal val="#ppt_x"/>
                                          </p:val>
                                        </p:tav>
                                        <p:tav tm="100000">
                                          <p:val>
                                            <p:strVal val="#ppt_x"/>
                                          </p:val>
                                        </p:tav>
                                      </p:tavLst>
                                    </p:anim>
                                    <p:anim calcmode="lin" valueType="num">
                                      <p:cBhvr additive="base">
                                        <p:cTn id="20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1" fill="hold">
                      <p:stCondLst>
                        <p:cond delay="indefinite"/>
                      </p:stCondLst>
                      <p:childTnLst>
                        <p:par>
                          <p:cTn id="202" fill="hold">
                            <p:stCondLst>
                              <p:cond delay="0"/>
                            </p:stCondLst>
                            <p:childTnLst>
                              <p:par>
                                <p:cTn id="203" presetID="2" presetClass="entr" presetSubtype="4" fill="hold" grpId="0" nodeType="clickEffect">
                                  <p:stCondLst>
                                    <p:cond delay="0"/>
                                  </p:stCondLst>
                                  <p:childTnLst>
                                    <p:set>
                                      <p:cBhvr>
                                        <p:cTn id="204" dur="1" fill="hold">
                                          <p:stCondLst>
                                            <p:cond delay="0"/>
                                          </p:stCondLst>
                                        </p:cTn>
                                        <p:tgtEl>
                                          <p:spTgt spid="6"/>
                                        </p:tgtEl>
                                        <p:attrNameLst>
                                          <p:attrName>style.visibility</p:attrName>
                                        </p:attrNameLst>
                                      </p:cBhvr>
                                      <p:to>
                                        <p:strVal val="visible"/>
                                      </p:to>
                                    </p:set>
                                    <p:anim calcmode="lin" valueType="num">
                                      <p:cBhvr additive="base">
                                        <p:cTn id="205" dur="500" fill="hold"/>
                                        <p:tgtEl>
                                          <p:spTgt spid="6"/>
                                        </p:tgtEl>
                                        <p:attrNameLst>
                                          <p:attrName>ppt_x</p:attrName>
                                        </p:attrNameLst>
                                      </p:cBhvr>
                                      <p:tavLst>
                                        <p:tav tm="0">
                                          <p:val>
                                            <p:strVal val="#ppt_x"/>
                                          </p:val>
                                        </p:tav>
                                        <p:tav tm="100000">
                                          <p:val>
                                            <p:strVal val="#ppt_x"/>
                                          </p:val>
                                        </p:tav>
                                      </p:tavLst>
                                    </p:anim>
                                    <p:anim calcmode="lin" valueType="num">
                                      <p:cBhvr additive="base">
                                        <p:cTn id="20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7" fill="hold">
                      <p:stCondLst>
                        <p:cond delay="indefinite"/>
                      </p:stCondLst>
                      <p:childTnLst>
                        <p:par>
                          <p:cTn id="208" fill="hold">
                            <p:stCondLst>
                              <p:cond delay="0"/>
                            </p:stCondLst>
                            <p:childTnLst>
                              <p:par>
                                <p:cTn id="209" presetID="2" presetClass="entr" presetSubtype="4" fill="hold" grpId="0" nodeType="clickEffect">
                                  <p:stCondLst>
                                    <p:cond delay="0"/>
                                  </p:stCondLst>
                                  <p:childTnLst>
                                    <p:set>
                                      <p:cBhvr>
                                        <p:cTn id="210" dur="1" fill="hold">
                                          <p:stCondLst>
                                            <p:cond delay="0"/>
                                          </p:stCondLst>
                                        </p:cTn>
                                        <p:tgtEl>
                                          <p:spTgt spid="8"/>
                                        </p:tgtEl>
                                        <p:attrNameLst>
                                          <p:attrName>style.visibility</p:attrName>
                                        </p:attrNameLst>
                                      </p:cBhvr>
                                      <p:to>
                                        <p:strVal val="visible"/>
                                      </p:to>
                                    </p:set>
                                    <p:anim calcmode="lin" valueType="num">
                                      <p:cBhvr additive="base">
                                        <p:cTn id="211" dur="500" fill="hold"/>
                                        <p:tgtEl>
                                          <p:spTgt spid="8"/>
                                        </p:tgtEl>
                                        <p:attrNameLst>
                                          <p:attrName>ppt_x</p:attrName>
                                        </p:attrNameLst>
                                      </p:cBhvr>
                                      <p:tavLst>
                                        <p:tav tm="0">
                                          <p:val>
                                            <p:strVal val="#ppt_x"/>
                                          </p:val>
                                        </p:tav>
                                        <p:tav tm="100000">
                                          <p:val>
                                            <p:strVal val="#ppt_x"/>
                                          </p:val>
                                        </p:tav>
                                      </p:tavLst>
                                    </p:anim>
                                    <p:anim calcmode="lin" valueType="num">
                                      <p:cBhvr additive="base">
                                        <p:cTn id="2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2" presetClass="entr" presetSubtype="4" fill="hold" nodeType="clickEffect">
                                  <p:stCondLst>
                                    <p:cond delay="0"/>
                                  </p:stCondLst>
                                  <p:childTnLst>
                                    <p:set>
                                      <p:cBhvr>
                                        <p:cTn id="216" dur="1" fill="hold">
                                          <p:stCondLst>
                                            <p:cond delay="0"/>
                                          </p:stCondLst>
                                        </p:cTn>
                                        <p:tgtEl>
                                          <p:spTgt spid="9"/>
                                        </p:tgtEl>
                                        <p:attrNameLst>
                                          <p:attrName>style.visibility</p:attrName>
                                        </p:attrNameLst>
                                      </p:cBhvr>
                                      <p:to>
                                        <p:strVal val="visible"/>
                                      </p:to>
                                    </p:set>
                                    <p:anim calcmode="lin" valueType="num">
                                      <p:cBhvr additive="base">
                                        <p:cTn id="217" dur="500" fill="hold"/>
                                        <p:tgtEl>
                                          <p:spTgt spid="9"/>
                                        </p:tgtEl>
                                        <p:attrNameLst>
                                          <p:attrName>ppt_x</p:attrName>
                                        </p:attrNameLst>
                                      </p:cBhvr>
                                      <p:tavLst>
                                        <p:tav tm="0">
                                          <p:val>
                                            <p:strVal val="#ppt_x"/>
                                          </p:val>
                                        </p:tav>
                                        <p:tav tm="100000">
                                          <p:val>
                                            <p:strVal val="#ppt_x"/>
                                          </p:val>
                                        </p:tav>
                                      </p:tavLst>
                                    </p:anim>
                                    <p:anim calcmode="lin" valueType="num">
                                      <p:cBhvr additive="base">
                                        <p:cTn id="2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4" fill="hold" nodeType="clickEffect">
                                  <p:stCondLst>
                                    <p:cond delay="0"/>
                                  </p:stCondLst>
                                  <p:childTnLst>
                                    <p:set>
                                      <p:cBhvr>
                                        <p:cTn id="222" dur="1" fill="hold">
                                          <p:stCondLst>
                                            <p:cond delay="0"/>
                                          </p:stCondLst>
                                        </p:cTn>
                                        <p:tgtEl>
                                          <p:spTgt spid="13"/>
                                        </p:tgtEl>
                                        <p:attrNameLst>
                                          <p:attrName>style.visibility</p:attrName>
                                        </p:attrNameLst>
                                      </p:cBhvr>
                                      <p:to>
                                        <p:strVal val="visible"/>
                                      </p:to>
                                    </p:set>
                                    <p:anim calcmode="lin" valueType="num">
                                      <p:cBhvr additive="base">
                                        <p:cTn id="223" dur="500" fill="hold"/>
                                        <p:tgtEl>
                                          <p:spTgt spid="13"/>
                                        </p:tgtEl>
                                        <p:attrNameLst>
                                          <p:attrName>ppt_x</p:attrName>
                                        </p:attrNameLst>
                                      </p:cBhvr>
                                      <p:tavLst>
                                        <p:tav tm="0">
                                          <p:val>
                                            <p:strVal val="#ppt_x"/>
                                          </p:val>
                                        </p:tav>
                                        <p:tav tm="100000">
                                          <p:val>
                                            <p:strVal val="#ppt_x"/>
                                          </p:val>
                                        </p:tav>
                                      </p:tavLst>
                                    </p:anim>
                                    <p:anim calcmode="lin" valueType="num">
                                      <p:cBhvr additive="base">
                                        <p:cTn id="2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25" fill="hold">
                      <p:stCondLst>
                        <p:cond delay="indefinite"/>
                      </p:stCondLst>
                      <p:childTnLst>
                        <p:par>
                          <p:cTn id="226" fill="hold">
                            <p:stCondLst>
                              <p:cond delay="0"/>
                            </p:stCondLst>
                            <p:childTnLst>
                              <p:par>
                                <p:cTn id="227" presetID="2" presetClass="entr" presetSubtype="4" fill="hold" grpId="0" nodeType="clickEffect">
                                  <p:stCondLst>
                                    <p:cond delay="0"/>
                                  </p:stCondLst>
                                  <p:childTnLst>
                                    <p:set>
                                      <p:cBhvr>
                                        <p:cTn id="228" dur="1" fill="hold">
                                          <p:stCondLst>
                                            <p:cond delay="0"/>
                                          </p:stCondLst>
                                        </p:cTn>
                                        <p:tgtEl>
                                          <p:spTgt spid="17"/>
                                        </p:tgtEl>
                                        <p:attrNameLst>
                                          <p:attrName>style.visibility</p:attrName>
                                        </p:attrNameLst>
                                      </p:cBhvr>
                                      <p:to>
                                        <p:strVal val="visible"/>
                                      </p:to>
                                    </p:set>
                                    <p:anim calcmode="lin" valueType="num">
                                      <p:cBhvr additive="base">
                                        <p:cTn id="229" dur="500" fill="hold"/>
                                        <p:tgtEl>
                                          <p:spTgt spid="17"/>
                                        </p:tgtEl>
                                        <p:attrNameLst>
                                          <p:attrName>ppt_x</p:attrName>
                                        </p:attrNameLst>
                                      </p:cBhvr>
                                      <p:tavLst>
                                        <p:tav tm="0">
                                          <p:val>
                                            <p:strVal val="#ppt_x"/>
                                          </p:val>
                                        </p:tav>
                                        <p:tav tm="100000">
                                          <p:val>
                                            <p:strVal val="#ppt_x"/>
                                          </p:val>
                                        </p:tav>
                                      </p:tavLst>
                                    </p:anim>
                                    <p:anim calcmode="lin" valueType="num">
                                      <p:cBhvr additive="base">
                                        <p:cTn id="23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1" fill="hold">
                      <p:stCondLst>
                        <p:cond delay="indefinite"/>
                      </p:stCondLst>
                      <p:childTnLst>
                        <p:par>
                          <p:cTn id="232" fill="hold">
                            <p:stCondLst>
                              <p:cond delay="0"/>
                            </p:stCondLst>
                            <p:childTnLst>
                              <p:par>
                                <p:cTn id="233" presetID="2" presetClass="entr" presetSubtype="4" fill="hold" grpId="0" nodeType="clickEffect">
                                  <p:stCondLst>
                                    <p:cond delay="0"/>
                                  </p:stCondLst>
                                  <p:childTnLst>
                                    <p:set>
                                      <p:cBhvr>
                                        <p:cTn id="234" dur="1" fill="hold">
                                          <p:stCondLst>
                                            <p:cond delay="0"/>
                                          </p:stCondLst>
                                        </p:cTn>
                                        <p:tgtEl>
                                          <p:spTgt spid="18"/>
                                        </p:tgtEl>
                                        <p:attrNameLst>
                                          <p:attrName>style.visibility</p:attrName>
                                        </p:attrNameLst>
                                      </p:cBhvr>
                                      <p:to>
                                        <p:strVal val="visible"/>
                                      </p:to>
                                    </p:set>
                                    <p:anim calcmode="lin" valueType="num">
                                      <p:cBhvr additive="base">
                                        <p:cTn id="235" dur="500" fill="hold"/>
                                        <p:tgtEl>
                                          <p:spTgt spid="18"/>
                                        </p:tgtEl>
                                        <p:attrNameLst>
                                          <p:attrName>ppt_x</p:attrName>
                                        </p:attrNameLst>
                                      </p:cBhvr>
                                      <p:tavLst>
                                        <p:tav tm="0">
                                          <p:val>
                                            <p:strVal val="#ppt_x"/>
                                          </p:val>
                                        </p:tav>
                                        <p:tav tm="100000">
                                          <p:val>
                                            <p:strVal val="#ppt_x"/>
                                          </p:val>
                                        </p:tav>
                                      </p:tavLst>
                                    </p:anim>
                                    <p:anim calcmode="lin" valueType="num">
                                      <p:cBhvr additive="base">
                                        <p:cTn id="2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7" fill="hold">
                      <p:stCondLst>
                        <p:cond delay="indefinite"/>
                      </p:stCondLst>
                      <p:childTnLst>
                        <p:par>
                          <p:cTn id="238" fill="hold">
                            <p:stCondLst>
                              <p:cond delay="0"/>
                            </p:stCondLst>
                            <p:childTnLst>
                              <p:par>
                                <p:cTn id="239" presetID="2" presetClass="entr" presetSubtype="4" fill="hold" grpId="0" nodeType="clickEffect">
                                  <p:stCondLst>
                                    <p:cond delay="0"/>
                                  </p:stCondLst>
                                  <p:childTnLst>
                                    <p:set>
                                      <p:cBhvr>
                                        <p:cTn id="240" dur="1" fill="hold">
                                          <p:stCondLst>
                                            <p:cond delay="0"/>
                                          </p:stCondLst>
                                        </p:cTn>
                                        <p:tgtEl>
                                          <p:spTgt spid="20"/>
                                        </p:tgtEl>
                                        <p:attrNameLst>
                                          <p:attrName>style.visibility</p:attrName>
                                        </p:attrNameLst>
                                      </p:cBhvr>
                                      <p:to>
                                        <p:strVal val="visible"/>
                                      </p:to>
                                    </p:set>
                                    <p:anim calcmode="lin" valueType="num">
                                      <p:cBhvr additive="base">
                                        <p:cTn id="241" dur="500" fill="hold"/>
                                        <p:tgtEl>
                                          <p:spTgt spid="20"/>
                                        </p:tgtEl>
                                        <p:attrNameLst>
                                          <p:attrName>ppt_x</p:attrName>
                                        </p:attrNameLst>
                                      </p:cBhvr>
                                      <p:tavLst>
                                        <p:tav tm="0">
                                          <p:val>
                                            <p:strVal val="#ppt_x"/>
                                          </p:val>
                                        </p:tav>
                                        <p:tav tm="100000">
                                          <p:val>
                                            <p:strVal val="#ppt_x"/>
                                          </p:val>
                                        </p:tav>
                                      </p:tavLst>
                                    </p:anim>
                                    <p:anim calcmode="lin" valueType="num">
                                      <p:cBhvr additive="base">
                                        <p:cTn id="2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43" fill="hold">
                      <p:stCondLst>
                        <p:cond delay="indefinite"/>
                      </p:stCondLst>
                      <p:childTnLst>
                        <p:par>
                          <p:cTn id="244" fill="hold">
                            <p:stCondLst>
                              <p:cond delay="0"/>
                            </p:stCondLst>
                            <p:childTnLst>
                              <p:par>
                                <p:cTn id="245" presetID="2" presetClass="entr" presetSubtype="4" fill="hold" nodeType="clickEffect">
                                  <p:stCondLst>
                                    <p:cond delay="0"/>
                                  </p:stCondLst>
                                  <p:childTnLst>
                                    <p:set>
                                      <p:cBhvr>
                                        <p:cTn id="246" dur="1" fill="hold">
                                          <p:stCondLst>
                                            <p:cond delay="0"/>
                                          </p:stCondLst>
                                        </p:cTn>
                                        <p:tgtEl>
                                          <p:spTgt spid="31"/>
                                        </p:tgtEl>
                                        <p:attrNameLst>
                                          <p:attrName>style.visibility</p:attrName>
                                        </p:attrNameLst>
                                      </p:cBhvr>
                                      <p:to>
                                        <p:strVal val="visible"/>
                                      </p:to>
                                    </p:set>
                                    <p:anim calcmode="lin" valueType="num">
                                      <p:cBhvr additive="base">
                                        <p:cTn id="247" dur="500" fill="hold"/>
                                        <p:tgtEl>
                                          <p:spTgt spid="31"/>
                                        </p:tgtEl>
                                        <p:attrNameLst>
                                          <p:attrName>ppt_x</p:attrName>
                                        </p:attrNameLst>
                                      </p:cBhvr>
                                      <p:tavLst>
                                        <p:tav tm="0">
                                          <p:val>
                                            <p:strVal val="#ppt_x"/>
                                          </p:val>
                                        </p:tav>
                                        <p:tav tm="100000">
                                          <p:val>
                                            <p:strVal val="#ppt_x"/>
                                          </p:val>
                                        </p:tav>
                                      </p:tavLst>
                                    </p:anim>
                                    <p:anim calcmode="lin" valueType="num">
                                      <p:cBhvr additive="base">
                                        <p:cTn id="24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1024" grpId="0" animBg="1"/>
      <p:bldP spid="1025" grpId="0" animBg="1"/>
      <p:bldP spid="1027" grpId="0" animBg="1"/>
      <p:bldP spid="1029" grpId="0" animBg="1"/>
      <p:bldP spid="1030" grpId="0" animBg="1"/>
      <p:bldP spid="1050" grpId="0" animBg="1"/>
      <p:bldP spid="1051" grpId="0" animBg="1"/>
      <p:bldP spid="1052" grpId="0" animBg="1"/>
      <p:bldP spid="1053" grpId="0" animBg="1"/>
      <p:bldP spid="1054" grpId="0" animBg="1"/>
      <p:bldP spid="1059" grpId="0" animBg="1"/>
      <p:bldP spid="1060" grpId="0" animBg="1"/>
      <p:bldP spid="1061" grpId="0" animBg="1"/>
      <p:bldP spid="1062" grpId="0" animBg="1"/>
      <p:bldP spid="2" grpId="0" animBg="1"/>
      <p:bldP spid="5" grpId="0" animBg="1"/>
      <p:bldP spid="6" grpId="0" animBg="1"/>
      <p:bldP spid="8" grpId="0" animBg="1"/>
      <p:bldP spid="17" grpId="0" animBg="1"/>
      <p:bldP spid="18"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RIAN\Pictures\Nikon Transfer\131\DSC_03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236" y="0"/>
            <a:ext cx="1032552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541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SC_0399.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0" y="1409700"/>
            <a:ext cx="6096000" cy="4038600"/>
          </a:xfrm>
          <a:prstGeom prst="rect">
            <a:avLst/>
          </a:prstGeom>
        </p:spPr>
      </p:pic>
    </p:spTree>
    <p:extLst>
      <p:ext uri="{BB962C8B-B14F-4D97-AF65-F5344CB8AC3E}">
        <p14:creationId xmlns:p14="http://schemas.microsoft.com/office/powerpoint/2010/main" val="42412743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443783" y="365125"/>
            <a:ext cx="10515600" cy="1325563"/>
          </a:xfrm>
        </p:spPr>
        <p:txBody>
          <a:bodyPr/>
          <a:lstStyle/>
          <a:p>
            <a:r>
              <a:rPr lang="en-GB" dirty="0" smtClean="0"/>
              <a:t>Welcome back swifts to Antrim</a:t>
            </a:r>
            <a:endParaRPr lang="en-GB" dirty="0"/>
          </a:p>
        </p:txBody>
      </p:sp>
      <p:pic>
        <p:nvPicPr>
          <p:cNvPr id="7" name="Content Placeholder 6" descr="C:\Users\User\Pictures\Banner for Peter.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663528" y="1881964"/>
            <a:ext cx="8138160" cy="47330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BRIAN\Pictures\ibstock%20swift%20block[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06" y="482932"/>
            <a:ext cx="2468880" cy="2098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2972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 xmlns:a16="http://schemas.microsoft.com/office/drawing/2014/main" id="{6C9BED11-4647-734F-A9BA-3B6B09FFD3E3}"/>
              </a:ext>
            </a:extLst>
          </p:cNvPr>
          <p:cNvSpPr>
            <a:spLocks noGrp="1"/>
          </p:cNvSpPr>
          <p:nvPr>
            <p:ph type="ctrTitle"/>
          </p:nvPr>
        </p:nvSpPr>
        <p:spPr>
          <a:xfrm>
            <a:off x="1271016" y="201168"/>
            <a:ext cx="10561320" cy="721113"/>
          </a:xfrm>
        </p:spPr>
        <p:txBody>
          <a:bodyPr>
            <a:noAutofit/>
          </a:bodyPr>
          <a:lstStyle/>
          <a:p>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
            </a:r>
            <a:br>
              <a:rPr lang="en-IE" sz="4000" dirty="0">
                <a:latin typeface="Al Nile" pitchFamily="2" charset="-78"/>
                <a:cs typeface="Al Nile" pitchFamily="2" charset="-78"/>
              </a:rPr>
            </a:br>
            <a:r>
              <a:rPr lang="en-IE" sz="4000" dirty="0">
                <a:latin typeface="Al Nile" pitchFamily="2" charset="-78"/>
                <a:cs typeface="Al Nile" pitchFamily="2" charset="-78"/>
              </a:rPr>
              <a:t>Working Together for the Swifts</a:t>
            </a:r>
            <a:endParaRPr lang="en-US" sz="4000" dirty="0">
              <a:latin typeface="Al Nile" pitchFamily="2" charset="-78"/>
              <a:cs typeface="Al Nile" pitchFamily="2" charset="-78"/>
            </a:endParaRPr>
          </a:p>
        </p:txBody>
      </p:sp>
      <p:sp>
        <p:nvSpPr>
          <p:cNvPr id="9" name="TextBox 8">
            <a:extLst>
              <a:ext uri="{FF2B5EF4-FFF2-40B4-BE49-F238E27FC236}">
                <a16:creationId xmlns="" xmlns:a16="http://schemas.microsoft.com/office/drawing/2014/main" id="{1D5AF536-8482-6F44-AB37-2F62785A69D8}"/>
              </a:ext>
            </a:extLst>
          </p:cNvPr>
          <p:cNvSpPr txBox="1"/>
          <p:nvPr/>
        </p:nvSpPr>
        <p:spPr>
          <a:xfrm>
            <a:off x="10405872" y="530352"/>
            <a:ext cx="184731" cy="369332"/>
          </a:xfrm>
          <a:prstGeom prst="rect">
            <a:avLst/>
          </a:prstGeom>
          <a:noFill/>
        </p:spPr>
        <p:txBody>
          <a:bodyPr wrap="none" rtlCol="0">
            <a:spAutoFit/>
          </a:bodyPr>
          <a:lstStyle/>
          <a:p>
            <a:endParaRPr lang="en-US" dirty="0"/>
          </a:p>
        </p:txBody>
      </p:sp>
      <p:pic>
        <p:nvPicPr>
          <p:cNvPr id="7" name="Picture 2" descr="E:\SWIFTS\Breaffy NS\smaller.jpg">
            <a:extLst>
              <a:ext uri="{FF2B5EF4-FFF2-40B4-BE49-F238E27FC236}">
                <a16:creationId xmlns="" xmlns:a16="http://schemas.microsoft.com/office/drawing/2014/main" id="{4451917C-7640-9543-8E76-FC7625FF5EE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34421" y="1482528"/>
            <a:ext cx="5888736" cy="4413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63168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61" name="Rectangle 5"/>
          <p:cNvSpPr>
            <a:spLocks noGrp="1" noChangeArrowheads="1"/>
          </p:cNvSpPr>
          <p:nvPr>
            <p:ph type="body" sz="half" idx="1"/>
          </p:nvPr>
        </p:nvSpPr>
        <p:spPr>
          <a:xfrm>
            <a:off x="609600" y="-962352"/>
            <a:ext cx="5384800" cy="7288724"/>
          </a:xfrm>
        </p:spPr>
        <p:txBody>
          <a:bodyPr>
            <a:normAutofit/>
          </a:bodyPr>
          <a:lstStyle/>
          <a:p>
            <a:pPr>
              <a:buNone/>
            </a:pPr>
            <a:endParaRPr lang="en-US" sz="2800" b="1" i="1" dirty="0" smtClean="0"/>
          </a:p>
          <a:p>
            <a:pPr>
              <a:buNone/>
            </a:pPr>
            <a:endParaRPr lang="en-US" b="1" i="1" dirty="0" smtClean="0"/>
          </a:p>
          <a:p>
            <a:pPr>
              <a:buNone/>
            </a:pPr>
            <a:r>
              <a:rPr lang="en-US" b="1" i="1" dirty="0" smtClean="0"/>
              <a:t>DEPARTURE</a:t>
            </a:r>
          </a:p>
          <a:p>
            <a:pPr>
              <a:buNone/>
            </a:pPr>
            <a:r>
              <a:rPr lang="en-US" sz="2800" b="1" i="1" dirty="0" smtClean="0"/>
              <a:t>THOMAS GRAY</a:t>
            </a:r>
          </a:p>
          <a:p>
            <a:pPr>
              <a:buNone/>
            </a:pPr>
            <a:r>
              <a:rPr lang="en-US" b="1" i="1" dirty="0" smtClean="0"/>
              <a:t>“AND LEAVES THE WORLD TO DARKNESS AND TO ME”</a:t>
            </a:r>
          </a:p>
          <a:p>
            <a:pPr>
              <a:buNone/>
            </a:pPr>
            <a:r>
              <a:rPr lang="en-US" sz="2800" b="1" i="1" dirty="0"/>
              <a:t> </a:t>
            </a:r>
            <a:r>
              <a:rPr lang="en-US" sz="2800" b="1" i="1" dirty="0" smtClean="0"/>
              <a:t>        THANK YOU  </a:t>
            </a:r>
            <a:endParaRPr lang="en-GB" sz="2800" b="1" i="1" dirty="0"/>
          </a:p>
          <a:p>
            <a:endParaRPr lang="en-GB" sz="2800" dirty="0"/>
          </a:p>
        </p:txBody>
      </p:sp>
      <p:pic>
        <p:nvPicPr>
          <p:cNvPr id="173063" name="Picture 7" descr="BDU- Urban Wildlife Swift colony at Crescent - May  2006 006"/>
          <p:cNvPicPr>
            <a:picLocks noGrp="1" noChangeAspect="1" noChangeArrowheads="1"/>
          </p:cNvPicPr>
          <p:nvPr>
            <p:ph sz="half" idx="2"/>
          </p:nvPr>
        </p:nvPicPr>
        <p:blipFill>
          <a:blip r:embed="rId3" cstate="print"/>
          <a:srcRect/>
          <a:stretch>
            <a:fillRect/>
          </a:stretch>
        </p:blipFill>
        <p:spPr>
          <a:xfrm>
            <a:off x="6096001" y="1557338"/>
            <a:ext cx="5856817" cy="4608512"/>
          </a:xfrm>
          <a:noFill/>
          <a:ln/>
        </p:spPr>
      </p:pic>
      <p:pic>
        <p:nvPicPr>
          <p:cNvPr id="5" name="Picture 4" descr="swift (2)"/>
          <p:cNvPicPr>
            <a:picLocks noChangeAspect="1" noChangeArrowheads="1"/>
          </p:cNvPicPr>
          <p:nvPr/>
        </p:nvPicPr>
        <p:blipFill>
          <a:blip r:embed="rId4"/>
          <a:srcRect/>
          <a:stretch>
            <a:fillRect/>
          </a:stretch>
        </p:blipFill>
        <p:spPr bwMode="auto">
          <a:xfrm>
            <a:off x="11239536" y="0"/>
            <a:ext cx="952464" cy="1047750"/>
          </a:xfrm>
          <a:prstGeom prst="rect">
            <a:avLst/>
          </a:prstGeom>
          <a:noFill/>
        </p:spPr>
      </p:pic>
      <p:pic>
        <p:nvPicPr>
          <p:cNvPr id="3075" name="Picture 3" descr="C:\Users\BRIAN\Pictures\Nikon Transfer\072\DSC_059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1219" y="2825559"/>
            <a:ext cx="5029200" cy="334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2796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14925</TotalTime>
  <Words>1260</Words>
  <Application>Microsoft Office PowerPoint</Application>
  <PresentationFormat>Custom</PresentationFormat>
  <Paragraphs>161</Paragraphs>
  <Slides>27</Slides>
  <Notes>14</Notes>
  <HiddenSlides>0</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Acrobat Document</vt:lpstr>
      <vt:lpstr>PowerPoint Presentation</vt:lpstr>
      <vt:lpstr>PowerPoint Presentation</vt:lpstr>
      <vt:lpstr>  Ireland -  A Watery, Insect Rich Landscape</vt:lpstr>
      <vt:lpstr>PowerPoint Presentation</vt:lpstr>
      <vt:lpstr>IRELAND SWIFT POPULATION DECLINE</vt:lpstr>
      <vt:lpstr>CAUSES OF THE DECLINE?</vt:lpstr>
      <vt:lpstr>CAUSE OF THE DECLINE- 2?</vt:lpstr>
      <vt:lpstr>  RECOVERING THE POPULATION</vt:lpstr>
      <vt:lpstr>  COUNTY MAYO – next stop America!</vt:lpstr>
      <vt:lpstr>  </vt:lpstr>
      <vt:lpstr>PowerPoint Presentation</vt:lpstr>
      <vt:lpstr>Co Antrim and Belfast  </vt:lpstr>
      <vt:lpstr>PowerPoint Presentation</vt:lpstr>
      <vt:lpstr>PowerPoint Presentation</vt:lpstr>
      <vt:lpstr> Health Warning! - It can become an addiction!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 back swifts to Antrim</vt:lpstr>
      <vt:lpstr>  Working Together for the Swifts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SWIFTS IN IRELAND</dc:title>
  <dc:creator>Lynda Huxley</dc:creator>
  <cp:lastModifiedBy>BRIAN</cp:lastModifiedBy>
  <cp:revision>167</cp:revision>
  <dcterms:created xsi:type="dcterms:W3CDTF">2018-01-23T18:15:41Z</dcterms:created>
  <dcterms:modified xsi:type="dcterms:W3CDTF">2018-02-24T08:32:56Z</dcterms:modified>
</cp:coreProperties>
</file>