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4" r:id="rId1"/>
  </p:sldMasterIdLst>
  <p:sldIdLst>
    <p:sldId id="301" r:id="rId2"/>
    <p:sldId id="287" r:id="rId3"/>
    <p:sldId id="320" r:id="rId4"/>
    <p:sldId id="267" r:id="rId5"/>
    <p:sldId id="313" r:id="rId6"/>
    <p:sldId id="303" r:id="rId7"/>
    <p:sldId id="304" r:id="rId8"/>
    <p:sldId id="305" r:id="rId9"/>
    <p:sldId id="306" r:id="rId10"/>
    <p:sldId id="291" r:id="rId11"/>
    <p:sldId id="292" r:id="rId12"/>
    <p:sldId id="293" r:id="rId13"/>
    <p:sldId id="294" r:id="rId14"/>
    <p:sldId id="302" r:id="rId15"/>
    <p:sldId id="311" r:id="rId16"/>
    <p:sldId id="315" r:id="rId17"/>
    <p:sldId id="314" r:id="rId18"/>
    <p:sldId id="316" r:id="rId19"/>
    <p:sldId id="319" r:id="rId20"/>
    <p:sldId id="318" r:id="rId21"/>
    <p:sldId id="308" r:id="rId22"/>
    <p:sldId id="321" r:id="rId23"/>
    <p:sldId id="300" r:id="rId24"/>
    <p:sldId id="322" r:id="rId25"/>
    <p:sldId id="295" r:id="rId26"/>
    <p:sldId id="310" r:id="rId27"/>
    <p:sldId id="312" r:id="rId28"/>
    <p:sldId id="277" r:id="rId29"/>
    <p:sldId id="271" r:id="rId3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38F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60" d="100"/>
          <a:sy n="60" d="100"/>
        </p:scale>
        <p:origin x="2550" y="13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6F39992-09E1-4E18-8F59-266F82FBF423}" type="doc">
      <dgm:prSet loTypeId="urn:microsoft.com/office/officeart/2005/8/layout/cycle8" loCatId="cycle" qsTypeId="urn:microsoft.com/office/officeart/2005/8/quickstyle/simple2" qsCatId="simple" csTypeId="urn:microsoft.com/office/officeart/2005/8/colors/accent3_3" csCatId="accent3" phldr="1"/>
      <dgm:spPr/>
      <dgm:t>
        <a:bodyPr/>
        <a:lstStyle/>
        <a:p>
          <a:endParaRPr lang="en-US"/>
        </a:p>
      </dgm:t>
    </dgm:pt>
    <dgm:pt modelId="{14FDC2A3-0780-422E-BAF0-9C238E568BB5}">
      <dgm:prSet phldrT="[Text]" custT="1"/>
      <dgm:spPr/>
      <dgm:t>
        <a:bodyPr/>
        <a:lstStyle/>
        <a:p>
          <a:r>
            <a:rPr lang="en-US" sz="2400" b="1" dirty="0" smtClean="0"/>
            <a:t>Decision-makers Level</a:t>
          </a:r>
          <a:endParaRPr lang="en-US" sz="2400" b="1" dirty="0"/>
        </a:p>
      </dgm:t>
    </dgm:pt>
    <dgm:pt modelId="{5587BFA8-90D1-4CB4-ABD9-87D05114E87C}" type="parTrans" cxnId="{EE234D92-73F4-4111-B7B1-3236DD558F1E}">
      <dgm:prSet/>
      <dgm:spPr/>
      <dgm:t>
        <a:bodyPr/>
        <a:lstStyle/>
        <a:p>
          <a:endParaRPr lang="en-US"/>
        </a:p>
      </dgm:t>
    </dgm:pt>
    <dgm:pt modelId="{7ECF34C8-54DE-4935-BAFB-CC24BF5156C4}" type="sibTrans" cxnId="{EE234D92-73F4-4111-B7B1-3236DD558F1E}">
      <dgm:prSet/>
      <dgm:spPr/>
      <dgm:t>
        <a:bodyPr/>
        <a:lstStyle/>
        <a:p>
          <a:endParaRPr lang="en-US"/>
        </a:p>
      </dgm:t>
    </dgm:pt>
    <dgm:pt modelId="{943797AD-6710-4D3D-959D-EE9BDCCED448}">
      <dgm:prSet phldrT="[Text]" custT="1"/>
      <dgm:spPr/>
      <dgm:t>
        <a:bodyPr/>
        <a:lstStyle/>
        <a:p>
          <a:r>
            <a:rPr lang="en-US" sz="2000" b="1" dirty="0" smtClean="0"/>
            <a:t>Planners Level</a:t>
          </a:r>
          <a:endParaRPr lang="en-US" sz="2000" b="1" dirty="0"/>
        </a:p>
      </dgm:t>
    </dgm:pt>
    <dgm:pt modelId="{1B51B51C-815D-430F-A678-D15FEBB30F12}" type="parTrans" cxnId="{89428A3B-5E2C-4842-A39B-D46DB4434660}">
      <dgm:prSet/>
      <dgm:spPr/>
      <dgm:t>
        <a:bodyPr/>
        <a:lstStyle/>
        <a:p>
          <a:endParaRPr lang="en-US"/>
        </a:p>
      </dgm:t>
    </dgm:pt>
    <dgm:pt modelId="{80A7190A-5512-4793-80F6-64BC2FC22218}" type="sibTrans" cxnId="{89428A3B-5E2C-4842-A39B-D46DB4434660}">
      <dgm:prSet/>
      <dgm:spPr/>
      <dgm:t>
        <a:bodyPr/>
        <a:lstStyle/>
        <a:p>
          <a:endParaRPr lang="en-US"/>
        </a:p>
      </dgm:t>
    </dgm:pt>
    <dgm:pt modelId="{2A525FE5-8C6A-4EAA-B555-336686BA8B72}">
      <dgm:prSet phldrT="[Text]" custT="1"/>
      <dgm:spPr/>
      <dgm:t>
        <a:bodyPr/>
        <a:lstStyle/>
        <a:p>
          <a:r>
            <a:rPr lang="en-US" sz="2000" b="1" dirty="0" smtClean="0"/>
            <a:t>Local Community Level</a:t>
          </a:r>
          <a:endParaRPr lang="en-US" sz="2000" b="1" dirty="0"/>
        </a:p>
      </dgm:t>
    </dgm:pt>
    <dgm:pt modelId="{5D36AD93-752B-41D3-9445-6C0C3D98C5E8}" type="parTrans" cxnId="{209FA58C-D76B-4D94-974A-5671F155FFF4}">
      <dgm:prSet/>
      <dgm:spPr/>
      <dgm:t>
        <a:bodyPr/>
        <a:lstStyle/>
        <a:p>
          <a:endParaRPr lang="en-US"/>
        </a:p>
      </dgm:t>
    </dgm:pt>
    <dgm:pt modelId="{B579C98A-1988-47A0-871A-8DB72A7921DA}" type="sibTrans" cxnId="{209FA58C-D76B-4D94-974A-5671F155FFF4}">
      <dgm:prSet/>
      <dgm:spPr/>
      <dgm:t>
        <a:bodyPr/>
        <a:lstStyle/>
        <a:p>
          <a:endParaRPr lang="en-US"/>
        </a:p>
      </dgm:t>
    </dgm:pt>
    <dgm:pt modelId="{7536EF10-8726-4A51-8A92-3F9EBD033E65}" type="pres">
      <dgm:prSet presAssocID="{46F39992-09E1-4E18-8F59-266F82FBF423}" presName="compositeShape" presStyleCnt="0">
        <dgm:presLayoutVars>
          <dgm:chMax val="7"/>
          <dgm:dir/>
          <dgm:resizeHandles val="exact"/>
        </dgm:presLayoutVars>
      </dgm:prSet>
      <dgm:spPr/>
    </dgm:pt>
    <dgm:pt modelId="{E098CF9B-E20C-4E35-A0A7-7DFE0D87AD59}" type="pres">
      <dgm:prSet presAssocID="{46F39992-09E1-4E18-8F59-266F82FBF423}" presName="wedge1" presStyleLbl="node1" presStyleIdx="0" presStyleCnt="3"/>
      <dgm:spPr/>
      <dgm:t>
        <a:bodyPr/>
        <a:lstStyle/>
        <a:p>
          <a:endParaRPr lang="en-US"/>
        </a:p>
      </dgm:t>
    </dgm:pt>
    <dgm:pt modelId="{4092E0DE-D23B-4259-80B5-94B9FF214310}" type="pres">
      <dgm:prSet presAssocID="{46F39992-09E1-4E18-8F59-266F82FBF423}" presName="dummy1a" presStyleCnt="0"/>
      <dgm:spPr/>
    </dgm:pt>
    <dgm:pt modelId="{0A09A43F-41CE-4D6E-91BE-9FD16A7DB446}" type="pres">
      <dgm:prSet presAssocID="{46F39992-09E1-4E18-8F59-266F82FBF423}" presName="dummy1b" presStyleCnt="0"/>
      <dgm:spPr/>
    </dgm:pt>
    <dgm:pt modelId="{E291507E-5CA1-46EE-9410-9D1F810E2CA6}" type="pres">
      <dgm:prSet presAssocID="{46F39992-09E1-4E18-8F59-266F82FBF423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F39230-9DF4-4BAA-A7FA-82343BB4BB57}" type="pres">
      <dgm:prSet presAssocID="{46F39992-09E1-4E18-8F59-266F82FBF423}" presName="wedge2" presStyleLbl="node1" presStyleIdx="1" presStyleCnt="3"/>
      <dgm:spPr/>
    </dgm:pt>
    <dgm:pt modelId="{6C020A75-3B9E-496C-AE02-20691713D369}" type="pres">
      <dgm:prSet presAssocID="{46F39992-09E1-4E18-8F59-266F82FBF423}" presName="dummy2a" presStyleCnt="0"/>
      <dgm:spPr/>
    </dgm:pt>
    <dgm:pt modelId="{747BDD59-E521-443A-9D2F-F6995F5778FD}" type="pres">
      <dgm:prSet presAssocID="{46F39992-09E1-4E18-8F59-266F82FBF423}" presName="dummy2b" presStyleCnt="0"/>
      <dgm:spPr/>
    </dgm:pt>
    <dgm:pt modelId="{6F5DD200-A29A-4006-B2BF-2FACE5EDA9E6}" type="pres">
      <dgm:prSet presAssocID="{46F39992-09E1-4E18-8F59-266F82FBF423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1ACAAE68-D36B-4DAE-9CB3-DA60597E9F57}" type="pres">
      <dgm:prSet presAssocID="{46F39992-09E1-4E18-8F59-266F82FBF423}" presName="wedge3" presStyleLbl="node1" presStyleIdx="2" presStyleCnt="3"/>
      <dgm:spPr/>
      <dgm:t>
        <a:bodyPr/>
        <a:lstStyle/>
        <a:p>
          <a:endParaRPr lang="en-US"/>
        </a:p>
      </dgm:t>
    </dgm:pt>
    <dgm:pt modelId="{5181ED36-4A34-4739-BA44-B7E913316B4F}" type="pres">
      <dgm:prSet presAssocID="{46F39992-09E1-4E18-8F59-266F82FBF423}" presName="dummy3a" presStyleCnt="0"/>
      <dgm:spPr/>
    </dgm:pt>
    <dgm:pt modelId="{DB17DDC8-0176-426D-98BF-FE17B87F9C3E}" type="pres">
      <dgm:prSet presAssocID="{46F39992-09E1-4E18-8F59-266F82FBF423}" presName="dummy3b" presStyleCnt="0"/>
      <dgm:spPr/>
    </dgm:pt>
    <dgm:pt modelId="{2E3BB37A-D6F0-4F36-8A82-EF4F6C6E86A7}" type="pres">
      <dgm:prSet presAssocID="{46F39992-09E1-4E18-8F59-266F82FBF423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C6C62AE-EBD4-4508-A222-7343527EE9E8}" type="pres">
      <dgm:prSet presAssocID="{7ECF34C8-54DE-4935-BAFB-CC24BF5156C4}" presName="arrowWedge1" presStyleLbl="fgSibTrans2D1" presStyleIdx="0" presStyleCnt="3" custLinFactNeighborX="-376"/>
      <dgm:spPr>
        <a:ln>
          <a:solidFill>
            <a:srgbClr val="FFFF00"/>
          </a:solidFill>
        </a:ln>
      </dgm:spPr>
    </dgm:pt>
    <dgm:pt modelId="{F7146308-2092-481B-A497-D59C94973F56}" type="pres">
      <dgm:prSet presAssocID="{80A7190A-5512-4793-80F6-64BC2FC22218}" presName="arrowWedge2" presStyleLbl="fgSibTrans2D1" presStyleIdx="1" presStyleCnt="3" custLinFactNeighborX="-376"/>
      <dgm:spPr>
        <a:ln>
          <a:solidFill>
            <a:srgbClr val="FFFF00"/>
          </a:solidFill>
        </a:ln>
      </dgm:spPr>
    </dgm:pt>
    <dgm:pt modelId="{19E2F52F-DF90-4F16-96BE-2DC95EE29F4D}" type="pres">
      <dgm:prSet presAssocID="{B579C98A-1988-47A0-871A-8DB72A7921DA}" presName="arrowWedge3" presStyleLbl="fgSibTrans2D1" presStyleIdx="2" presStyleCnt="3" custLinFactNeighborX="-376"/>
      <dgm:spPr>
        <a:ln>
          <a:solidFill>
            <a:srgbClr val="FFFF00"/>
          </a:solidFill>
        </a:ln>
      </dgm:spPr>
    </dgm:pt>
  </dgm:ptLst>
  <dgm:cxnLst>
    <dgm:cxn modelId="{0C54C7D1-0FAF-475E-9A89-832D32150EDB}" type="presOf" srcId="{2A525FE5-8C6A-4EAA-B555-336686BA8B72}" destId="{2E3BB37A-D6F0-4F36-8A82-EF4F6C6E86A7}" srcOrd="1" destOrd="0" presId="urn:microsoft.com/office/officeart/2005/8/layout/cycle8"/>
    <dgm:cxn modelId="{82E423F0-C800-4617-8963-6C7E48FA9E7A}" type="presOf" srcId="{2A525FE5-8C6A-4EAA-B555-336686BA8B72}" destId="{1ACAAE68-D36B-4DAE-9CB3-DA60597E9F57}" srcOrd="0" destOrd="0" presId="urn:microsoft.com/office/officeart/2005/8/layout/cycle8"/>
    <dgm:cxn modelId="{02754C59-A894-490D-9B22-760E84F3F00F}" type="presOf" srcId="{943797AD-6710-4D3D-959D-EE9BDCCED448}" destId="{6F5DD200-A29A-4006-B2BF-2FACE5EDA9E6}" srcOrd="1" destOrd="0" presId="urn:microsoft.com/office/officeart/2005/8/layout/cycle8"/>
    <dgm:cxn modelId="{BBA8FF83-511E-4FA6-A094-39B5375F1A21}" type="presOf" srcId="{14FDC2A3-0780-422E-BAF0-9C238E568BB5}" destId="{E291507E-5CA1-46EE-9410-9D1F810E2CA6}" srcOrd="1" destOrd="0" presId="urn:microsoft.com/office/officeart/2005/8/layout/cycle8"/>
    <dgm:cxn modelId="{89428A3B-5E2C-4842-A39B-D46DB4434660}" srcId="{46F39992-09E1-4E18-8F59-266F82FBF423}" destId="{943797AD-6710-4D3D-959D-EE9BDCCED448}" srcOrd="1" destOrd="0" parTransId="{1B51B51C-815D-430F-A678-D15FEBB30F12}" sibTransId="{80A7190A-5512-4793-80F6-64BC2FC22218}"/>
    <dgm:cxn modelId="{EE234D92-73F4-4111-B7B1-3236DD558F1E}" srcId="{46F39992-09E1-4E18-8F59-266F82FBF423}" destId="{14FDC2A3-0780-422E-BAF0-9C238E568BB5}" srcOrd="0" destOrd="0" parTransId="{5587BFA8-90D1-4CB4-ABD9-87D05114E87C}" sibTransId="{7ECF34C8-54DE-4935-BAFB-CC24BF5156C4}"/>
    <dgm:cxn modelId="{8EA0E5DC-F5FB-4256-B93C-290AB3F76FCB}" type="presOf" srcId="{14FDC2A3-0780-422E-BAF0-9C238E568BB5}" destId="{E098CF9B-E20C-4E35-A0A7-7DFE0D87AD59}" srcOrd="0" destOrd="0" presId="urn:microsoft.com/office/officeart/2005/8/layout/cycle8"/>
    <dgm:cxn modelId="{209FA58C-D76B-4D94-974A-5671F155FFF4}" srcId="{46F39992-09E1-4E18-8F59-266F82FBF423}" destId="{2A525FE5-8C6A-4EAA-B555-336686BA8B72}" srcOrd="2" destOrd="0" parTransId="{5D36AD93-752B-41D3-9445-6C0C3D98C5E8}" sibTransId="{B579C98A-1988-47A0-871A-8DB72A7921DA}"/>
    <dgm:cxn modelId="{C13E7705-7114-4955-8EA9-911FACEC6259}" type="presOf" srcId="{46F39992-09E1-4E18-8F59-266F82FBF423}" destId="{7536EF10-8726-4A51-8A92-3F9EBD033E65}" srcOrd="0" destOrd="0" presId="urn:microsoft.com/office/officeart/2005/8/layout/cycle8"/>
    <dgm:cxn modelId="{D597187F-7984-4805-A17E-199221B6E007}" type="presOf" srcId="{943797AD-6710-4D3D-959D-EE9BDCCED448}" destId="{DAF39230-9DF4-4BAA-A7FA-82343BB4BB57}" srcOrd="0" destOrd="0" presId="urn:microsoft.com/office/officeart/2005/8/layout/cycle8"/>
    <dgm:cxn modelId="{7E7D7567-BBFC-43A2-90E7-9E7B001EB72A}" type="presParOf" srcId="{7536EF10-8726-4A51-8A92-3F9EBD033E65}" destId="{E098CF9B-E20C-4E35-A0A7-7DFE0D87AD59}" srcOrd="0" destOrd="0" presId="urn:microsoft.com/office/officeart/2005/8/layout/cycle8"/>
    <dgm:cxn modelId="{D7A89525-659D-4A2C-B7E2-F957DE41E816}" type="presParOf" srcId="{7536EF10-8726-4A51-8A92-3F9EBD033E65}" destId="{4092E0DE-D23B-4259-80B5-94B9FF214310}" srcOrd="1" destOrd="0" presId="urn:microsoft.com/office/officeart/2005/8/layout/cycle8"/>
    <dgm:cxn modelId="{78DE3A08-3E2D-4739-B110-257CA90DB4CC}" type="presParOf" srcId="{7536EF10-8726-4A51-8A92-3F9EBD033E65}" destId="{0A09A43F-41CE-4D6E-91BE-9FD16A7DB446}" srcOrd="2" destOrd="0" presId="urn:microsoft.com/office/officeart/2005/8/layout/cycle8"/>
    <dgm:cxn modelId="{B6A668CE-5104-419F-B285-58F153114D65}" type="presParOf" srcId="{7536EF10-8726-4A51-8A92-3F9EBD033E65}" destId="{E291507E-5CA1-46EE-9410-9D1F810E2CA6}" srcOrd="3" destOrd="0" presId="urn:microsoft.com/office/officeart/2005/8/layout/cycle8"/>
    <dgm:cxn modelId="{0200A5A9-70EE-46D0-967A-2AE4E900E114}" type="presParOf" srcId="{7536EF10-8726-4A51-8A92-3F9EBD033E65}" destId="{DAF39230-9DF4-4BAA-A7FA-82343BB4BB57}" srcOrd="4" destOrd="0" presId="urn:microsoft.com/office/officeart/2005/8/layout/cycle8"/>
    <dgm:cxn modelId="{BF2FA805-E3AD-47AC-B754-C37DB6BE30DA}" type="presParOf" srcId="{7536EF10-8726-4A51-8A92-3F9EBD033E65}" destId="{6C020A75-3B9E-496C-AE02-20691713D369}" srcOrd="5" destOrd="0" presId="urn:microsoft.com/office/officeart/2005/8/layout/cycle8"/>
    <dgm:cxn modelId="{6BBA4FDD-B6A8-4AC7-85FA-0F3942DD6AEC}" type="presParOf" srcId="{7536EF10-8726-4A51-8A92-3F9EBD033E65}" destId="{747BDD59-E521-443A-9D2F-F6995F5778FD}" srcOrd="6" destOrd="0" presId="urn:microsoft.com/office/officeart/2005/8/layout/cycle8"/>
    <dgm:cxn modelId="{871ADB6B-CDAF-43C8-AD23-A94F662234AB}" type="presParOf" srcId="{7536EF10-8726-4A51-8A92-3F9EBD033E65}" destId="{6F5DD200-A29A-4006-B2BF-2FACE5EDA9E6}" srcOrd="7" destOrd="0" presId="urn:microsoft.com/office/officeart/2005/8/layout/cycle8"/>
    <dgm:cxn modelId="{C1914C91-5BEB-41A3-A6A8-16F773B8D223}" type="presParOf" srcId="{7536EF10-8726-4A51-8A92-3F9EBD033E65}" destId="{1ACAAE68-D36B-4DAE-9CB3-DA60597E9F57}" srcOrd="8" destOrd="0" presId="urn:microsoft.com/office/officeart/2005/8/layout/cycle8"/>
    <dgm:cxn modelId="{BCA84A97-DA94-4A01-BB9D-7A47F6121CEC}" type="presParOf" srcId="{7536EF10-8726-4A51-8A92-3F9EBD033E65}" destId="{5181ED36-4A34-4739-BA44-B7E913316B4F}" srcOrd="9" destOrd="0" presId="urn:microsoft.com/office/officeart/2005/8/layout/cycle8"/>
    <dgm:cxn modelId="{DEF27887-9EA2-4552-87F3-EE67DD1A0BCE}" type="presParOf" srcId="{7536EF10-8726-4A51-8A92-3F9EBD033E65}" destId="{DB17DDC8-0176-426D-98BF-FE17B87F9C3E}" srcOrd="10" destOrd="0" presId="urn:microsoft.com/office/officeart/2005/8/layout/cycle8"/>
    <dgm:cxn modelId="{586F5B27-EA5D-4E52-BACC-693E5EC10B4B}" type="presParOf" srcId="{7536EF10-8726-4A51-8A92-3F9EBD033E65}" destId="{2E3BB37A-D6F0-4F36-8A82-EF4F6C6E86A7}" srcOrd="11" destOrd="0" presId="urn:microsoft.com/office/officeart/2005/8/layout/cycle8"/>
    <dgm:cxn modelId="{8DAD7E2F-277D-4C70-80C8-77306E5879C7}" type="presParOf" srcId="{7536EF10-8726-4A51-8A92-3F9EBD033E65}" destId="{9C6C62AE-EBD4-4508-A222-7343527EE9E8}" srcOrd="12" destOrd="0" presId="urn:microsoft.com/office/officeart/2005/8/layout/cycle8"/>
    <dgm:cxn modelId="{7ABE274F-36FF-4D2F-8E65-ADA0B1EA9975}" type="presParOf" srcId="{7536EF10-8726-4A51-8A92-3F9EBD033E65}" destId="{F7146308-2092-481B-A497-D59C94973F56}" srcOrd="13" destOrd="0" presId="urn:microsoft.com/office/officeart/2005/8/layout/cycle8"/>
    <dgm:cxn modelId="{87787E59-9558-493B-BAB3-7E4405AC50C8}" type="presParOf" srcId="{7536EF10-8726-4A51-8A92-3F9EBD033E65}" destId="{19E2F52F-DF90-4F16-96BE-2DC95EE29F4D}" srcOrd="1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98CF9B-E20C-4E35-A0A7-7DFE0D87AD59}">
      <dsp:nvSpPr>
        <dsp:cNvPr id="0" name=""/>
        <dsp:cNvSpPr/>
      </dsp:nvSpPr>
      <dsp:spPr>
        <a:xfrm>
          <a:off x="3522153" y="293422"/>
          <a:ext cx="3791915" cy="3791915"/>
        </a:xfrm>
        <a:prstGeom prst="pie">
          <a:avLst>
            <a:gd name="adj1" fmla="val 16200000"/>
            <a:gd name="adj2" fmla="val 1800000"/>
          </a:avLst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53975" cap="flat" cmpd="dbl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/>
            <a:t>Decision-makers Level</a:t>
          </a:r>
          <a:endParaRPr lang="en-US" sz="2400" b="1" kern="1200" dirty="0"/>
        </a:p>
      </dsp:txBody>
      <dsp:txXfrm>
        <a:off x="5520582" y="1096946"/>
        <a:ext cx="1354255" cy="1128546"/>
      </dsp:txXfrm>
    </dsp:sp>
    <dsp:sp modelId="{DAF39230-9DF4-4BAA-A7FA-82343BB4BB57}">
      <dsp:nvSpPr>
        <dsp:cNvPr id="0" name=""/>
        <dsp:cNvSpPr/>
      </dsp:nvSpPr>
      <dsp:spPr>
        <a:xfrm>
          <a:off x="3444057" y="428847"/>
          <a:ext cx="3791915" cy="3791915"/>
        </a:xfrm>
        <a:prstGeom prst="pie">
          <a:avLst>
            <a:gd name="adj1" fmla="val 1800000"/>
            <a:gd name="adj2" fmla="val 9000000"/>
          </a:avLst>
        </a:prstGeom>
        <a:solidFill>
          <a:schemeClr val="accent3">
            <a:shade val="80000"/>
            <a:hueOff val="44691"/>
            <a:satOff val="-5811"/>
            <a:lumOff val="14811"/>
            <a:alphaOff val="0"/>
          </a:schemeClr>
        </a:solidFill>
        <a:ln w="53975" cap="flat" cmpd="dbl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Planners Level</a:t>
          </a:r>
          <a:endParaRPr lang="en-US" sz="2000" b="1" kern="1200" dirty="0"/>
        </a:p>
      </dsp:txBody>
      <dsp:txXfrm>
        <a:off x="4346894" y="2889078"/>
        <a:ext cx="2031383" cy="993120"/>
      </dsp:txXfrm>
    </dsp:sp>
    <dsp:sp modelId="{1ACAAE68-D36B-4DAE-9CB3-DA60597E9F57}">
      <dsp:nvSpPr>
        <dsp:cNvPr id="0" name=""/>
        <dsp:cNvSpPr/>
      </dsp:nvSpPr>
      <dsp:spPr>
        <a:xfrm>
          <a:off x="3365962" y="293422"/>
          <a:ext cx="3791915" cy="3791915"/>
        </a:xfrm>
        <a:prstGeom prst="pie">
          <a:avLst>
            <a:gd name="adj1" fmla="val 9000000"/>
            <a:gd name="adj2" fmla="val 16200000"/>
          </a:avLst>
        </a:prstGeom>
        <a:solidFill>
          <a:schemeClr val="accent3">
            <a:shade val="80000"/>
            <a:hueOff val="89382"/>
            <a:satOff val="-11622"/>
            <a:lumOff val="29622"/>
            <a:alphaOff val="0"/>
          </a:schemeClr>
        </a:solidFill>
        <a:ln w="53975" cap="flat" cmpd="dbl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Local Community Level</a:t>
          </a:r>
          <a:endParaRPr lang="en-US" sz="2000" b="1" kern="1200" dirty="0"/>
        </a:p>
      </dsp:txBody>
      <dsp:txXfrm>
        <a:off x="3805192" y="1096946"/>
        <a:ext cx="1354255" cy="1128546"/>
      </dsp:txXfrm>
    </dsp:sp>
    <dsp:sp modelId="{9C6C62AE-EBD4-4508-A222-7343527EE9E8}">
      <dsp:nvSpPr>
        <dsp:cNvPr id="0" name=""/>
        <dsp:cNvSpPr/>
      </dsp:nvSpPr>
      <dsp:spPr>
        <a:xfrm>
          <a:off x="3271705" y="58684"/>
          <a:ext cx="4261390" cy="4261390"/>
        </a:xfrm>
        <a:prstGeom prst="circularArrow">
          <a:avLst>
            <a:gd name="adj1" fmla="val 5085"/>
            <a:gd name="adj2" fmla="val 327528"/>
            <a:gd name="adj3" fmla="val 1472472"/>
            <a:gd name="adj4" fmla="val 16199432"/>
            <a:gd name="adj5" fmla="val 5932"/>
          </a:avLst>
        </a:prstGeom>
        <a:solidFill>
          <a:schemeClr val="accent3">
            <a:shade val="90000"/>
            <a:hueOff val="0"/>
            <a:satOff val="0"/>
            <a:lumOff val="0"/>
            <a:alphaOff val="0"/>
          </a:schemeClr>
        </a:solidFill>
        <a:ln>
          <a:solidFill>
            <a:srgbClr val="FFFF00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F7146308-2092-481B-A497-D59C94973F56}">
      <dsp:nvSpPr>
        <dsp:cNvPr id="0" name=""/>
        <dsp:cNvSpPr/>
      </dsp:nvSpPr>
      <dsp:spPr>
        <a:xfrm>
          <a:off x="3193297" y="193870"/>
          <a:ext cx="4261390" cy="4261390"/>
        </a:xfrm>
        <a:prstGeom prst="circularArrow">
          <a:avLst>
            <a:gd name="adj1" fmla="val 5085"/>
            <a:gd name="adj2" fmla="val 327528"/>
            <a:gd name="adj3" fmla="val 8671970"/>
            <a:gd name="adj4" fmla="val 1800502"/>
            <a:gd name="adj5" fmla="val 5932"/>
          </a:avLst>
        </a:prstGeom>
        <a:solidFill>
          <a:schemeClr val="accent3">
            <a:shade val="90000"/>
            <a:hueOff val="44678"/>
            <a:satOff val="-5606"/>
            <a:lumOff val="13543"/>
            <a:alphaOff val="0"/>
          </a:schemeClr>
        </a:solidFill>
        <a:ln>
          <a:solidFill>
            <a:srgbClr val="FFFF00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9E2F52F-DF90-4F16-96BE-2DC95EE29F4D}">
      <dsp:nvSpPr>
        <dsp:cNvPr id="0" name=""/>
        <dsp:cNvSpPr/>
      </dsp:nvSpPr>
      <dsp:spPr>
        <a:xfrm>
          <a:off x="3114888" y="58684"/>
          <a:ext cx="4261390" cy="4261390"/>
        </a:xfrm>
        <a:prstGeom prst="circularArrow">
          <a:avLst>
            <a:gd name="adj1" fmla="val 5085"/>
            <a:gd name="adj2" fmla="val 327528"/>
            <a:gd name="adj3" fmla="val 15873039"/>
            <a:gd name="adj4" fmla="val 9000000"/>
            <a:gd name="adj5" fmla="val 5932"/>
          </a:avLst>
        </a:prstGeom>
        <a:solidFill>
          <a:schemeClr val="accent3">
            <a:shade val="90000"/>
            <a:hueOff val="89356"/>
            <a:satOff val="-11212"/>
            <a:lumOff val="27086"/>
            <a:alphaOff val="0"/>
          </a:schemeClr>
        </a:solidFill>
        <a:ln>
          <a:solidFill>
            <a:srgbClr val="FFFF00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6DFF08F-DC6B-4601-B491-B0F83F6DD2DA}" type="datetimeFigureOut">
              <a:rPr lang="en-US" dirty="0"/>
              <a:t>3/11/2018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3/11/2018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3/11/2018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3/11/2018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3/11/2018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3/11/2018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3/11/2018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8F9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3/11/2018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g"/><Relationship Id="rId4" Type="http://schemas.openxmlformats.org/officeDocument/2006/relationships/image" Target="../media/image27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g"/><Relationship Id="rId4" Type="http://schemas.openxmlformats.org/officeDocument/2006/relationships/image" Target="../media/image3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g"/><Relationship Id="rId4" Type="http://schemas.openxmlformats.org/officeDocument/2006/relationships/image" Target="../media/image3.jp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3.jp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3.jp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jpg"/><Relationship Id="rId4" Type="http://schemas.openxmlformats.org/officeDocument/2006/relationships/image" Target="../media/image44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6668" t="17587" r="8361" b="14056"/>
          <a:stretch/>
        </p:blipFill>
        <p:spPr>
          <a:xfrm>
            <a:off x="174619" y="161928"/>
            <a:ext cx="11812282" cy="6649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922654" y="1459223"/>
            <a:ext cx="533861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Environmental awareness </a:t>
            </a:r>
            <a:endParaRPr lang="en-US" sz="2000" b="1" dirty="0" smtClean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from </a:t>
            </a:r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virtual </a:t>
            </a:r>
            <a:r>
              <a:rPr lang="en-U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world </a:t>
            </a:r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the real world</a:t>
            </a:r>
            <a:endParaRPr lang="en-US" sz="2000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8306326" y="3629891"/>
            <a:ext cx="27837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Presenter: </a:t>
            </a:r>
            <a:r>
              <a:rPr lang="en-US" dirty="0" err="1" smtClean="0"/>
              <a:t>Ikram</a:t>
            </a:r>
            <a:r>
              <a:rPr lang="en-US" dirty="0" smtClean="0"/>
              <a:t> </a:t>
            </a:r>
            <a:r>
              <a:rPr lang="en-US" dirty="0" err="1" smtClean="0"/>
              <a:t>Quttaineh</a:t>
            </a:r>
            <a:endParaRPr lang="en-US" dirty="0" smtClean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9816" y="4028055"/>
            <a:ext cx="1403468" cy="67970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306326" y="4707762"/>
            <a:ext cx="2567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Swift Conference – March 2018</a:t>
            </a:r>
          </a:p>
        </p:txBody>
      </p:sp>
    </p:spTree>
    <p:extLst>
      <p:ext uri="{BB962C8B-B14F-4D97-AF65-F5344CB8AC3E}">
        <p14:creationId xmlns:p14="http://schemas.microsoft.com/office/powerpoint/2010/main" val="4149046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38F97"/>
                </a:solidFill>
              </a:rPr>
              <a:t>Mahmiyat.ps</a:t>
            </a:r>
            <a:endParaRPr lang="en-US" dirty="0">
              <a:solidFill>
                <a:srgbClr val="138F97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" indent="0" algn="just">
              <a:buNone/>
            </a:pPr>
            <a:r>
              <a:rPr lang="en-US" dirty="0" smtClean="0">
                <a:solidFill>
                  <a:srgbClr val="138F97"/>
                </a:solidFill>
              </a:rPr>
              <a:t>The first web presence for the Palestinian nature reserves.</a:t>
            </a:r>
          </a:p>
          <a:p>
            <a:pPr marL="45720" indent="0" algn="just">
              <a:buNone/>
            </a:pPr>
            <a:endParaRPr lang="en-US" dirty="0" smtClean="0">
              <a:solidFill>
                <a:srgbClr val="138F97"/>
              </a:solidFill>
            </a:endParaRPr>
          </a:p>
          <a:p>
            <a:pPr marL="45720" indent="0" algn="just">
              <a:buNone/>
            </a:pPr>
            <a:r>
              <a:rPr lang="en-US" dirty="0" smtClean="0">
                <a:solidFill>
                  <a:srgbClr val="138F97"/>
                </a:solidFill>
              </a:rPr>
              <a:t>It aims at encouraging the Palestinian Society to conserve the nature reserves and promotes ecotourism.</a:t>
            </a:r>
          </a:p>
          <a:p>
            <a:pPr marL="45720" indent="0" algn="just">
              <a:buNone/>
            </a:pPr>
            <a:endParaRPr lang="en-US" dirty="0" smtClean="0">
              <a:solidFill>
                <a:srgbClr val="138F97"/>
              </a:solidFill>
            </a:endParaRPr>
          </a:p>
          <a:p>
            <a:pPr algn="just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31" t="33292" r="17437" b="32712"/>
          <a:stretch/>
        </p:blipFill>
        <p:spPr>
          <a:xfrm>
            <a:off x="983337" y="881160"/>
            <a:ext cx="3749083" cy="861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221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38F97"/>
                </a:solidFill>
              </a:rPr>
              <a:t>Situation in Palestine</a:t>
            </a:r>
            <a:endParaRPr lang="en-US" dirty="0">
              <a:solidFill>
                <a:srgbClr val="138F97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138F97"/>
                </a:solidFill>
              </a:rPr>
              <a:t>373 recorded bird species , 13 </a:t>
            </a:r>
            <a:r>
              <a:rPr lang="en-US" dirty="0" smtClean="0">
                <a:solidFill>
                  <a:srgbClr val="138F97"/>
                </a:solidFill>
              </a:rPr>
              <a:t>IBA’s, 3 ringing stations</a:t>
            </a:r>
            <a:endParaRPr lang="en-US" dirty="0">
              <a:solidFill>
                <a:srgbClr val="138F97"/>
              </a:solidFill>
            </a:endParaRPr>
          </a:p>
          <a:p>
            <a:r>
              <a:rPr lang="en-US" dirty="0" smtClean="0">
                <a:solidFill>
                  <a:srgbClr val="138F97"/>
                </a:solidFill>
              </a:rPr>
              <a:t>48 </a:t>
            </a:r>
            <a:r>
              <a:rPr lang="en-US" dirty="0">
                <a:solidFill>
                  <a:srgbClr val="138F97"/>
                </a:solidFill>
              </a:rPr>
              <a:t>nature </a:t>
            </a:r>
            <a:r>
              <a:rPr lang="en-US" dirty="0" smtClean="0">
                <a:solidFill>
                  <a:srgbClr val="138F97"/>
                </a:solidFill>
              </a:rPr>
              <a:t>reserves, only </a:t>
            </a:r>
            <a:r>
              <a:rPr lang="en-US" dirty="0">
                <a:solidFill>
                  <a:srgbClr val="138F97"/>
                </a:solidFill>
              </a:rPr>
              <a:t>19 are </a:t>
            </a:r>
            <a:r>
              <a:rPr lang="en-US" dirty="0">
                <a:solidFill>
                  <a:srgbClr val="138F97"/>
                </a:solidFill>
              </a:rPr>
              <a:t>handed over to the Palestinians </a:t>
            </a:r>
            <a:r>
              <a:rPr lang="en-US" dirty="0">
                <a:solidFill>
                  <a:srgbClr val="138F97"/>
                </a:solidFill>
              </a:rPr>
              <a:t>(under Oslo </a:t>
            </a:r>
            <a:r>
              <a:rPr lang="en-US" dirty="0" smtClean="0">
                <a:solidFill>
                  <a:srgbClr val="138F97"/>
                </a:solidFill>
              </a:rPr>
              <a:t>Accords)</a:t>
            </a:r>
          </a:p>
          <a:p>
            <a:r>
              <a:rPr lang="en-US" dirty="0" smtClean="0">
                <a:solidFill>
                  <a:srgbClr val="138F97"/>
                </a:solidFill>
              </a:rPr>
              <a:t>Undeveloped </a:t>
            </a:r>
            <a:r>
              <a:rPr lang="en-US" dirty="0">
                <a:solidFill>
                  <a:srgbClr val="138F97"/>
                </a:solidFill>
              </a:rPr>
              <a:t>trails </a:t>
            </a:r>
          </a:p>
          <a:p>
            <a:r>
              <a:rPr lang="en-US" dirty="0">
                <a:solidFill>
                  <a:srgbClr val="138F97"/>
                </a:solidFill>
              </a:rPr>
              <a:t>Few flora and fauna specialists </a:t>
            </a:r>
            <a:endParaRPr lang="en-US" dirty="0" smtClean="0">
              <a:solidFill>
                <a:srgbClr val="138F97"/>
              </a:solidFill>
            </a:endParaRPr>
          </a:p>
          <a:p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31" t="33292" r="17437" b="32712"/>
          <a:stretch/>
        </p:blipFill>
        <p:spPr>
          <a:xfrm>
            <a:off x="9630032" y="6277587"/>
            <a:ext cx="2561968" cy="588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3839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18245" y="367343"/>
            <a:ext cx="3686578" cy="1356360"/>
          </a:xfrm>
        </p:spPr>
        <p:txBody>
          <a:bodyPr/>
          <a:lstStyle/>
          <a:p>
            <a:r>
              <a:rPr lang="en-US" dirty="0" smtClean="0">
                <a:solidFill>
                  <a:srgbClr val="138F97"/>
                </a:solidFill>
              </a:rPr>
              <a:t>Ecotourism in Palestine</a:t>
            </a:r>
            <a:endParaRPr lang="en-US" dirty="0">
              <a:solidFill>
                <a:srgbClr val="138F97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55324" y="1768789"/>
            <a:ext cx="4111580" cy="4038600"/>
          </a:xfrm>
        </p:spPr>
        <p:txBody>
          <a:bodyPr>
            <a:normAutofit/>
          </a:bodyPr>
          <a:lstStyle/>
          <a:p>
            <a:pPr algn="just"/>
            <a:r>
              <a:rPr lang="en-US" dirty="0" smtClean="0">
                <a:solidFill>
                  <a:srgbClr val="138F97"/>
                </a:solidFill>
              </a:rPr>
              <a:t>Ecotourism is a new form of free time activity in </a:t>
            </a:r>
            <a:r>
              <a:rPr lang="en-US" dirty="0" smtClean="0">
                <a:solidFill>
                  <a:srgbClr val="138F97"/>
                </a:solidFill>
              </a:rPr>
              <a:t>Palestine</a:t>
            </a:r>
          </a:p>
          <a:p>
            <a:pPr algn="just"/>
            <a:endParaRPr lang="en-US" dirty="0" smtClean="0">
              <a:solidFill>
                <a:srgbClr val="138F97"/>
              </a:solidFill>
            </a:endParaRPr>
          </a:p>
          <a:p>
            <a:pPr algn="just"/>
            <a:r>
              <a:rPr lang="en-US" dirty="0" smtClean="0">
                <a:solidFill>
                  <a:srgbClr val="138F97"/>
                </a:solidFill>
              </a:rPr>
              <a:t>Just </a:t>
            </a:r>
            <a:r>
              <a:rPr lang="en-US" dirty="0" smtClean="0">
                <a:solidFill>
                  <a:srgbClr val="138F97"/>
                </a:solidFill>
              </a:rPr>
              <a:t>a hand full of trained ecotourism tour guides ad birdwatchers exist in Palestine</a:t>
            </a:r>
            <a:r>
              <a:rPr lang="en-US" dirty="0" smtClean="0">
                <a:solidFill>
                  <a:srgbClr val="138F97"/>
                </a:solidFill>
              </a:rPr>
              <a:t>.</a:t>
            </a:r>
          </a:p>
          <a:p>
            <a:pPr algn="just"/>
            <a:endParaRPr lang="en-US" dirty="0" smtClean="0">
              <a:solidFill>
                <a:srgbClr val="138F97"/>
              </a:solidFill>
            </a:endParaRPr>
          </a:p>
          <a:p>
            <a:pPr algn="just"/>
            <a:r>
              <a:rPr lang="en-US" dirty="0" err="1" smtClean="0">
                <a:solidFill>
                  <a:srgbClr val="138F97"/>
                </a:solidFill>
              </a:rPr>
              <a:t>Saed</a:t>
            </a:r>
            <a:r>
              <a:rPr lang="en-US" dirty="0" smtClean="0">
                <a:solidFill>
                  <a:srgbClr val="138F97"/>
                </a:solidFill>
              </a:rPr>
              <a:t> uses birdwatching in schools and universities for environmental education</a:t>
            </a:r>
          </a:p>
          <a:p>
            <a:endParaRPr lang="en-US" dirty="0">
              <a:solidFill>
                <a:srgbClr val="138F97"/>
              </a:solidFill>
            </a:endParaRPr>
          </a:p>
        </p:txBody>
      </p:sp>
      <p:pic>
        <p:nvPicPr>
          <p:cNvPr id="1026" name="Picture 2" descr="Bild könnte enthalten: 5 Personen, im Freien und Natu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7744" y="367343"/>
            <a:ext cx="4429304" cy="2657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Bild könnte enthalten: 1 Person, Kamera, im Freien und Natur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88" r="15137"/>
          <a:stretch/>
        </p:blipFill>
        <p:spPr bwMode="auto">
          <a:xfrm>
            <a:off x="361945" y="367343"/>
            <a:ext cx="2792043" cy="2486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Bild könnte enthalten: 1 Person, im Freien und Nahaufnahm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7744" y="3148047"/>
            <a:ext cx="4429304" cy="2948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Bild könnte enthalten: Vogel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35" t="7977" b="13692"/>
          <a:stretch/>
        </p:blipFill>
        <p:spPr bwMode="auto">
          <a:xfrm>
            <a:off x="361945" y="3560036"/>
            <a:ext cx="2794716" cy="2292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0047878" y="6080924"/>
            <a:ext cx="19724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138F97"/>
                </a:solidFill>
              </a:rPr>
              <a:t>All pictures by </a:t>
            </a:r>
            <a:r>
              <a:rPr lang="en-US" sz="1200" dirty="0" err="1" smtClean="0">
                <a:solidFill>
                  <a:srgbClr val="138F97"/>
                </a:solidFill>
              </a:rPr>
              <a:t>Saed</a:t>
            </a:r>
            <a:r>
              <a:rPr lang="en-US" sz="1200" dirty="0" smtClean="0">
                <a:solidFill>
                  <a:srgbClr val="138F97"/>
                </a:solidFill>
              </a:rPr>
              <a:t> </a:t>
            </a:r>
            <a:r>
              <a:rPr lang="en-US" sz="1200" dirty="0" err="1" smtClean="0">
                <a:solidFill>
                  <a:srgbClr val="138F97"/>
                </a:solidFill>
              </a:rPr>
              <a:t>Shomali</a:t>
            </a:r>
            <a:endParaRPr lang="en-US" sz="1200" dirty="0">
              <a:solidFill>
                <a:srgbClr val="138F97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31" t="33292" r="17437" b="32712"/>
          <a:stretch/>
        </p:blipFill>
        <p:spPr>
          <a:xfrm>
            <a:off x="9630032" y="6277587"/>
            <a:ext cx="2561968" cy="588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063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0351" y="1764631"/>
            <a:ext cx="9875520" cy="1356360"/>
          </a:xfrm>
        </p:spPr>
        <p:txBody>
          <a:bodyPr>
            <a:normAutofit fontScale="90000"/>
          </a:bodyPr>
          <a:lstStyle/>
          <a:p>
            <a:r>
              <a:rPr lang="en-US" u="sng" dirty="0">
                <a:solidFill>
                  <a:srgbClr val="138F97"/>
                </a:solidFill>
              </a:rPr>
              <a:t>Environmental </a:t>
            </a:r>
            <a:r>
              <a:rPr lang="en-US" u="sng" dirty="0" smtClean="0">
                <a:solidFill>
                  <a:srgbClr val="138F97"/>
                </a:solidFill>
              </a:rPr>
              <a:t>awareness </a:t>
            </a:r>
            <a:r>
              <a:rPr lang="en-US" u="sng" dirty="0">
                <a:solidFill>
                  <a:srgbClr val="138F97"/>
                </a:solidFill>
              </a:rPr>
              <a:t>in the virtual world</a:t>
            </a:r>
            <a:br>
              <a:rPr lang="en-US" u="sng" dirty="0">
                <a:solidFill>
                  <a:srgbClr val="138F97"/>
                </a:solidFill>
              </a:rPr>
            </a:br>
            <a:endParaRPr lang="en-US" u="sng" dirty="0">
              <a:solidFill>
                <a:srgbClr val="138F97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31" t="33292" r="17437" b="32712"/>
          <a:stretch/>
        </p:blipFill>
        <p:spPr>
          <a:xfrm>
            <a:off x="4368221" y="3409749"/>
            <a:ext cx="2561968" cy="588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448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0980" y="3436626"/>
            <a:ext cx="5941020" cy="3394321"/>
          </a:xfrm>
          <a:prstGeom prst="rect">
            <a:avLst/>
          </a:prstGeom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97" t="19828" r="17937" b="8190"/>
          <a:stretch/>
        </p:blipFill>
        <p:spPr bwMode="auto">
          <a:xfrm>
            <a:off x="210878" y="3555517"/>
            <a:ext cx="5856262" cy="33024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64" t="19504" r="18941" b="8297"/>
          <a:stretch/>
        </p:blipFill>
        <p:spPr bwMode="auto">
          <a:xfrm>
            <a:off x="6250980" y="0"/>
            <a:ext cx="5913681" cy="3367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/>
          <a:srcRect l="1169" t="16720" r="30658" b="17489"/>
          <a:stretch/>
        </p:blipFill>
        <p:spPr>
          <a:xfrm>
            <a:off x="-1" y="-1"/>
            <a:ext cx="6067141" cy="3367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011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6178" y="114435"/>
            <a:ext cx="9875520" cy="1356360"/>
          </a:xfrm>
        </p:spPr>
        <p:txBody>
          <a:bodyPr/>
          <a:lstStyle/>
          <a:p>
            <a:r>
              <a:rPr lang="en-US" dirty="0" smtClean="0">
                <a:solidFill>
                  <a:srgbClr val="138F97"/>
                </a:solidFill>
              </a:rPr>
              <a:t>Flora &amp; Fauna Database</a:t>
            </a:r>
            <a:endParaRPr lang="en-US" dirty="0">
              <a:solidFill>
                <a:srgbClr val="138F97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68572" y="1142051"/>
            <a:ext cx="3142444" cy="546428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138F97"/>
                </a:solidFill>
              </a:rPr>
              <a:t>Information on flora and fauna</a:t>
            </a:r>
          </a:p>
          <a:p>
            <a:r>
              <a:rPr lang="en-US" dirty="0" smtClean="0">
                <a:solidFill>
                  <a:srgbClr val="138F97"/>
                </a:solidFill>
              </a:rPr>
              <a:t>Writers are all experts</a:t>
            </a:r>
          </a:p>
          <a:p>
            <a:r>
              <a:rPr lang="en-US" dirty="0" smtClean="0">
                <a:solidFill>
                  <a:srgbClr val="138F97"/>
                </a:solidFill>
              </a:rPr>
              <a:t>Useful information, identification help, fun facts</a:t>
            </a:r>
          </a:p>
          <a:p>
            <a:r>
              <a:rPr lang="en-US" dirty="0" smtClean="0">
                <a:solidFill>
                  <a:srgbClr val="138F97"/>
                </a:solidFill>
              </a:rPr>
              <a:t>For beginners and advanced nature lovers</a:t>
            </a:r>
          </a:p>
          <a:p>
            <a:r>
              <a:rPr lang="en-US" dirty="0" smtClean="0">
                <a:solidFill>
                  <a:srgbClr val="138F97"/>
                </a:solidFill>
              </a:rPr>
              <a:t>Still growing database</a:t>
            </a:r>
          </a:p>
          <a:p>
            <a:endParaRPr lang="en-US" dirty="0">
              <a:solidFill>
                <a:srgbClr val="138F97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25945" t="6245" r="28785" b="7148"/>
          <a:stretch/>
        </p:blipFill>
        <p:spPr>
          <a:xfrm>
            <a:off x="2750626" y="1090192"/>
            <a:ext cx="4762191" cy="531148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31" t="33292" r="17437" b="32712"/>
          <a:stretch/>
        </p:blipFill>
        <p:spPr>
          <a:xfrm>
            <a:off x="9630032" y="6277587"/>
            <a:ext cx="2561968" cy="588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94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3611" y="146243"/>
            <a:ext cx="8992012" cy="898486"/>
          </a:xfrm>
        </p:spPr>
        <p:txBody>
          <a:bodyPr/>
          <a:lstStyle/>
          <a:p>
            <a:r>
              <a:rPr lang="en-US" dirty="0" smtClean="0">
                <a:solidFill>
                  <a:srgbClr val="138F97"/>
                </a:solidFill>
              </a:rPr>
              <a:t>Ecotourism Database</a:t>
            </a:r>
            <a:endParaRPr lang="en-US" dirty="0">
              <a:solidFill>
                <a:srgbClr val="138F97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14445" y="1068946"/>
            <a:ext cx="4112795" cy="5478486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138F97"/>
                </a:solidFill>
              </a:rPr>
              <a:t>Shop local products like soap, olive oil, fresh fruit, crafts, olive wood Christmas decoration, …</a:t>
            </a:r>
          </a:p>
          <a:p>
            <a:r>
              <a:rPr lang="en-US" dirty="0" smtClean="0">
                <a:solidFill>
                  <a:srgbClr val="138F97"/>
                </a:solidFill>
              </a:rPr>
              <a:t>Visit a museum on Palestinian culture</a:t>
            </a:r>
          </a:p>
          <a:p>
            <a:r>
              <a:rPr lang="en-US" dirty="0" smtClean="0">
                <a:solidFill>
                  <a:srgbClr val="138F97"/>
                </a:solidFill>
              </a:rPr>
              <a:t>Go cycling, rock climbing or cave climbing</a:t>
            </a:r>
          </a:p>
          <a:p>
            <a:r>
              <a:rPr lang="en-US" dirty="0" smtClean="0">
                <a:solidFill>
                  <a:srgbClr val="138F97"/>
                </a:solidFill>
              </a:rPr>
              <a:t>Possibilities are endless</a:t>
            </a:r>
            <a:endParaRPr lang="en-US" dirty="0">
              <a:solidFill>
                <a:srgbClr val="138F97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31" t="33292" r="17437" b="32712"/>
          <a:stretch/>
        </p:blipFill>
        <p:spPr>
          <a:xfrm>
            <a:off x="10009715" y="6356587"/>
            <a:ext cx="2182285" cy="50141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25744" t="5886" r="26620" b="4023"/>
          <a:stretch/>
        </p:blipFill>
        <p:spPr>
          <a:xfrm>
            <a:off x="1227117" y="981177"/>
            <a:ext cx="5232281" cy="55662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97048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0351" y="249977"/>
            <a:ext cx="9875520" cy="1356360"/>
          </a:xfrm>
        </p:spPr>
        <p:txBody>
          <a:bodyPr/>
          <a:lstStyle/>
          <a:p>
            <a:r>
              <a:rPr lang="en-US" dirty="0" smtClean="0">
                <a:solidFill>
                  <a:srgbClr val="138F97"/>
                </a:solidFill>
              </a:rPr>
              <a:t>Find your way through Palestine's Nature</a:t>
            </a:r>
            <a:endParaRPr lang="en-US" dirty="0">
              <a:solidFill>
                <a:srgbClr val="138F97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36405" y="1485665"/>
            <a:ext cx="5460387" cy="4038600"/>
          </a:xfrm>
        </p:spPr>
        <p:txBody>
          <a:bodyPr>
            <a:normAutofit/>
          </a:bodyPr>
          <a:lstStyle/>
          <a:p>
            <a:r>
              <a:rPr lang="en-US" sz="2400" dirty="0" smtClean="0">
                <a:solidFill>
                  <a:srgbClr val="138F97"/>
                </a:solidFill>
              </a:rPr>
              <a:t>The interactive map on mahmiyat.ps shows you all the locations of interest concerning eco-tourism</a:t>
            </a:r>
          </a:p>
          <a:p>
            <a:r>
              <a:rPr lang="en-US" sz="2400" dirty="0" smtClean="0">
                <a:solidFill>
                  <a:srgbClr val="138F97"/>
                </a:solidFill>
              </a:rPr>
              <a:t>Find your next travel destination, </a:t>
            </a:r>
            <a:r>
              <a:rPr lang="en-US" sz="2400" dirty="0" smtClean="0">
                <a:solidFill>
                  <a:srgbClr val="138F97"/>
                </a:solidFill>
              </a:rPr>
              <a:t>guesthouse, </a:t>
            </a:r>
            <a:r>
              <a:rPr lang="en-US" sz="2400" dirty="0" smtClean="0">
                <a:solidFill>
                  <a:srgbClr val="138F97"/>
                </a:solidFill>
              </a:rPr>
              <a:t>place to eat or information on the village you just passed!</a:t>
            </a:r>
            <a:endParaRPr lang="en-US" sz="2400" dirty="0">
              <a:solidFill>
                <a:srgbClr val="138F97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15744" t="12133" r="40608" b="4985"/>
          <a:stretch/>
        </p:blipFill>
        <p:spPr>
          <a:xfrm>
            <a:off x="715165" y="1375160"/>
            <a:ext cx="5001894" cy="517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31" t="33292" r="17437" b="32712"/>
          <a:stretch/>
        </p:blipFill>
        <p:spPr>
          <a:xfrm>
            <a:off x="9630032" y="6277587"/>
            <a:ext cx="2561968" cy="588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965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1052" t="11020" r="31184" b="12225"/>
          <a:stretch/>
        </p:blipFill>
        <p:spPr>
          <a:xfrm>
            <a:off x="866274" y="264148"/>
            <a:ext cx="9336506" cy="634519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31" t="33292" r="17437" b="32712"/>
          <a:stretch/>
        </p:blipFill>
        <p:spPr>
          <a:xfrm>
            <a:off x="237055" y="5989254"/>
            <a:ext cx="2538230" cy="583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325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210" t="10613" r="31225" b="12128"/>
          <a:stretch/>
        </p:blipFill>
        <p:spPr>
          <a:xfrm>
            <a:off x="1654892" y="240632"/>
            <a:ext cx="8989547" cy="616016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31" t="33292" r="17437" b="32712"/>
          <a:stretch/>
        </p:blipFill>
        <p:spPr>
          <a:xfrm>
            <a:off x="237055" y="6005296"/>
            <a:ext cx="2538230" cy="583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896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185" t="10800" r="31448" b="12884"/>
          <a:stretch/>
        </p:blipFill>
        <p:spPr>
          <a:xfrm>
            <a:off x="1372799" y="513348"/>
            <a:ext cx="8685601" cy="590349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31" t="33292" r="17437" b="32712"/>
          <a:stretch/>
        </p:blipFill>
        <p:spPr>
          <a:xfrm>
            <a:off x="237055" y="5989254"/>
            <a:ext cx="2538230" cy="583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5704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3768" y="1379220"/>
            <a:ext cx="7039276" cy="135636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138F97"/>
                </a:solidFill>
              </a:rPr>
              <a:t>Visual Journey</a:t>
            </a:r>
            <a:br>
              <a:rPr lang="en-US" dirty="0" smtClean="0">
                <a:solidFill>
                  <a:srgbClr val="138F97"/>
                </a:solidFill>
              </a:rPr>
            </a:br>
            <a:r>
              <a:rPr lang="en-US" dirty="0" smtClean="0">
                <a:solidFill>
                  <a:srgbClr val="138F97"/>
                </a:solidFill>
              </a:rPr>
              <a:t> through the nature </a:t>
            </a:r>
            <a:br>
              <a:rPr lang="en-US" dirty="0" smtClean="0">
                <a:solidFill>
                  <a:srgbClr val="138F97"/>
                </a:solidFill>
              </a:rPr>
            </a:br>
            <a:r>
              <a:rPr lang="en-US" dirty="0" smtClean="0">
                <a:solidFill>
                  <a:srgbClr val="138F97"/>
                </a:solidFill>
              </a:rPr>
              <a:t>reserves</a:t>
            </a:r>
            <a:endParaRPr lang="en-US" dirty="0">
              <a:solidFill>
                <a:srgbClr val="138F97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8158" t="10800" r="28947" b="12445"/>
          <a:stretch/>
        </p:blipFill>
        <p:spPr>
          <a:xfrm>
            <a:off x="5566611" y="609600"/>
            <a:ext cx="6448926" cy="561473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31" t="33292" r="17437" b="32712"/>
          <a:stretch/>
        </p:blipFill>
        <p:spPr>
          <a:xfrm>
            <a:off x="237055" y="5989254"/>
            <a:ext cx="2538230" cy="583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816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14495" t="16027" r="2499" b="13400"/>
          <a:stretch/>
        </p:blipFill>
        <p:spPr>
          <a:xfrm>
            <a:off x="895927" y="1117600"/>
            <a:ext cx="10119944" cy="48398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7" name="Straight Arrow Connector 6"/>
          <p:cNvCxnSpPr/>
          <p:nvPr/>
        </p:nvCxnSpPr>
        <p:spPr>
          <a:xfrm>
            <a:off x="8582526" y="609600"/>
            <a:ext cx="838565" cy="678180"/>
          </a:xfrm>
          <a:prstGeom prst="straightConnector1">
            <a:avLst/>
          </a:prstGeom>
          <a:ln w="41275">
            <a:solidFill>
              <a:srgbClr val="138F9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304800" y="2390274"/>
            <a:ext cx="657690" cy="546197"/>
          </a:xfrm>
          <a:prstGeom prst="straightConnector1">
            <a:avLst/>
          </a:prstGeom>
          <a:ln w="41275">
            <a:solidFill>
              <a:srgbClr val="138F9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4082473" y="3787254"/>
            <a:ext cx="6933398" cy="404322"/>
          </a:xfrm>
          <a:prstGeom prst="rect">
            <a:avLst/>
          </a:prstGeom>
          <a:solidFill>
            <a:srgbClr val="FF0000">
              <a:alpha val="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31" t="33292" r="17437" b="32712"/>
          <a:stretch/>
        </p:blipFill>
        <p:spPr>
          <a:xfrm>
            <a:off x="9630032" y="6277587"/>
            <a:ext cx="2561968" cy="588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082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3974" t="40625" r="23788" b="10977"/>
          <a:stretch/>
        </p:blipFill>
        <p:spPr>
          <a:xfrm>
            <a:off x="905164" y="683491"/>
            <a:ext cx="9459592" cy="41378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Rectangle 4"/>
          <p:cNvSpPr/>
          <p:nvPr/>
        </p:nvSpPr>
        <p:spPr>
          <a:xfrm>
            <a:off x="932873" y="1838036"/>
            <a:ext cx="9578108" cy="630844"/>
          </a:xfrm>
          <a:prstGeom prst="rect">
            <a:avLst/>
          </a:prstGeom>
          <a:solidFill>
            <a:srgbClr val="FF0000">
              <a:alpha val="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464210" y="1838036"/>
            <a:ext cx="1048326" cy="630844"/>
          </a:xfrm>
          <a:prstGeom prst="rect">
            <a:avLst/>
          </a:prstGeom>
          <a:solidFill>
            <a:srgbClr val="FF0000">
              <a:alpha val="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" name="Straight Arrow Connector 2"/>
          <p:cNvCxnSpPr/>
          <p:nvPr/>
        </p:nvCxnSpPr>
        <p:spPr>
          <a:xfrm flipH="1">
            <a:off x="10392465" y="1299410"/>
            <a:ext cx="1169518" cy="716692"/>
          </a:xfrm>
          <a:prstGeom prst="straightConnector1">
            <a:avLst/>
          </a:prstGeom>
          <a:ln w="76200">
            <a:solidFill>
              <a:srgbClr val="138F9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31" t="33292" r="17437" b="32712"/>
          <a:stretch/>
        </p:blipFill>
        <p:spPr>
          <a:xfrm>
            <a:off x="9630032" y="6277587"/>
            <a:ext cx="2561968" cy="588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2158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0608" t="16216" r="1014" b="32372"/>
          <a:stretch/>
        </p:blipFill>
        <p:spPr>
          <a:xfrm>
            <a:off x="666715" y="1449859"/>
            <a:ext cx="10825440" cy="46461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31" t="33292" r="17437" b="32712"/>
          <a:stretch/>
        </p:blipFill>
        <p:spPr>
          <a:xfrm>
            <a:off x="9630032" y="6277587"/>
            <a:ext cx="2561968" cy="588651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836620" y="2550695"/>
            <a:ext cx="1553654" cy="465221"/>
          </a:xfrm>
          <a:prstGeom prst="rect">
            <a:avLst/>
          </a:prstGeom>
          <a:solidFill>
            <a:srgbClr val="FF0000">
              <a:alpha val="0"/>
            </a:srgbClr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2614863" y="1937886"/>
            <a:ext cx="1122947" cy="552651"/>
          </a:xfrm>
          <a:prstGeom prst="straightConnector1">
            <a:avLst/>
          </a:prstGeom>
          <a:ln w="76200">
            <a:solidFill>
              <a:srgbClr val="138F9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117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7379" y="1684421"/>
            <a:ext cx="9875520" cy="1356360"/>
          </a:xfrm>
        </p:spPr>
        <p:txBody>
          <a:bodyPr>
            <a:normAutofit/>
          </a:bodyPr>
          <a:lstStyle/>
          <a:p>
            <a:r>
              <a:rPr lang="en-US" sz="3600" u="sng" dirty="0" smtClean="0">
                <a:solidFill>
                  <a:srgbClr val="138F97"/>
                </a:solidFill>
              </a:rPr>
              <a:t>Environmental </a:t>
            </a:r>
            <a:r>
              <a:rPr lang="en-US" sz="3600" u="sng" dirty="0">
                <a:solidFill>
                  <a:srgbClr val="138F97"/>
                </a:solidFill>
              </a:rPr>
              <a:t>a</a:t>
            </a:r>
            <a:r>
              <a:rPr lang="en-US" sz="3600" u="sng" dirty="0" smtClean="0">
                <a:solidFill>
                  <a:srgbClr val="138F97"/>
                </a:solidFill>
              </a:rPr>
              <a:t>wareness in the real world</a:t>
            </a:r>
            <a:endParaRPr lang="en-US" sz="3600" u="sng" dirty="0">
              <a:solidFill>
                <a:srgbClr val="138F97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31" t="33292" r="17437" b="32712"/>
          <a:stretch/>
        </p:blipFill>
        <p:spPr>
          <a:xfrm>
            <a:off x="4031338" y="3470219"/>
            <a:ext cx="2561968" cy="588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4416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38F97"/>
                </a:solidFill>
              </a:rPr>
              <a:t>Installation of the first Palestinian guidance signs in the nature reserves </a:t>
            </a:r>
            <a:endParaRPr lang="en-US" dirty="0">
              <a:solidFill>
                <a:srgbClr val="138F97"/>
              </a:solidFill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265" y="2369937"/>
            <a:ext cx="5740692" cy="3827128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053" y="2369937"/>
            <a:ext cx="5129839" cy="384737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31" t="33292" r="17437" b="32712"/>
          <a:stretch/>
        </p:blipFill>
        <p:spPr>
          <a:xfrm>
            <a:off x="9630032" y="6277587"/>
            <a:ext cx="2561968" cy="588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2571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38F97"/>
                </a:solidFill>
              </a:rPr>
              <a:t>Community Events in the nature reserves </a:t>
            </a:r>
            <a:endParaRPr lang="en-US" dirty="0">
              <a:solidFill>
                <a:srgbClr val="138F97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" indent="0">
              <a:buNone/>
            </a:pPr>
            <a:endParaRPr lang="en-US" dirty="0"/>
          </a:p>
        </p:txBody>
      </p:sp>
      <p:pic>
        <p:nvPicPr>
          <p:cNvPr id="4" name="Picture 2" descr="Image may contain: one or more people, people standing, crowd and outdoo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716" y="2558819"/>
            <a:ext cx="11614484" cy="4025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31" t="33292" r="17437" b="32712"/>
          <a:stretch/>
        </p:blipFill>
        <p:spPr>
          <a:xfrm>
            <a:off x="9630032" y="6277587"/>
            <a:ext cx="2561968" cy="588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91113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978568"/>
            <a:ext cx="9875520" cy="13563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1132" y="479856"/>
            <a:ext cx="7299157" cy="3288632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en-US" sz="2400" dirty="0" smtClean="0">
                <a:solidFill>
                  <a:srgbClr val="138F97"/>
                </a:solidFill>
              </a:rPr>
              <a:t>Bird Watching with families</a:t>
            </a:r>
            <a:endParaRPr lang="en-US" sz="2400" dirty="0">
              <a:solidFill>
                <a:srgbClr val="138F97"/>
              </a:solidFill>
            </a:endParaRPr>
          </a:p>
        </p:txBody>
      </p:sp>
      <p:pic>
        <p:nvPicPr>
          <p:cNvPr id="2050" name="Picture 2" descr="Image may contain: 2 people, people standing, child and outdoo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875" y="1296597"/>
            <a:ext cx="7415672" cy="4943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4310" y="1362119"/>
            <a:ext cx="3111333" cy="207422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4310" y="4151239"/>
            <a:ext cx="3133710" cy="208914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31" t="33292" r="17437" b="32712"/>
          <a:stretch/>
        </p:blipFill>
        <p:spPr>
          <a:xfrm>
            <a:off x="9630032" y="6277587"/>
            <a:ext cx="2561968" cy="588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057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 descr="https://public.boxcloud.com/api/2.0/internal_files/242003748111/versions/255285767439/representations/jpg_paged_2048x2048/content/1.jpg?access_token=1!O0ZzbQjvsCgCsezs74AOXxcncjyE0XWqwK8PUopk6X4bQNiWKp_PBcMsyN_aZSzqEgbZ-6m6BY3XigG2FHiCove79O6x0ZBquaotmuTq0ntEhlCO3UYBzidxIW_32nt6Er7MH1_PbmhW0bzF6qxIPBzz4UqY5ksrXcqUFDXWVq118_dF-7heW546R5isO8w7Nl0CeXdVsPTanHmXSE0SCB1i38jZ0Vq8y3-usBLLXm8mU6X38XCd8djGnNv73SVLXHYXUoJP8Au9GpC6KVLJ5p-hNp8BzuR4_X8RY_Dsvj_igzhfCaLQMWMgxEoxLDLCXVXjw9_a1OjLfA2tTQU0cc9EAbxogI2hM2UVZZ8w1uLlUsoVizEZjGakqK9Q8ZyPjUiwCwgcL8PMlYuF&amp;box_client_name=box-content-preview&amp;box_client_version=1.19.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3515" y="583565"/>
            <a:ext cx="4001029" cy="3266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764" y="2189235"/>
            <a:ext cx="5584070" cy="4404069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7040" y="932530"/>
            <a:ext cx="9872871" cy="4038600"/>
          </a:xfrm>
        </p:spPr>
        <p:txBody>
          <a:bodyPr/>
          <a:lstStyle/>
          <a:p>
            <a:r>
              <a:rPr lang="en-US" dirty="0" smtClean="0">
                <a:solidFill>
                  <a:srgbClr val="138F97"/>
                </a:solidFill>
              </a:rPr>
              <a:t>Release hunted birds and snakes to the nature</a:t>
            </a:r>
          </a:p>
          <a:p>
            <a:r>
              <a:rPr lang="en-US" dirty="0" smtClean="0">
                <a:solidFill>
                  <a:srgbClr val="138F97"/>
                </a:solidFill>
              </a:rPr>
              <a:t>Cleaning campaigns in the nature reserves</a:t>
            </a:r>
          </a:p>
          <a:p>
            <a:pPr marL="45720" indent="0">
              <a:buNone/>
            </a:pPr>
            <a:r>
              <a:rPr lang="en-US" dirty="0" smtClean="0"/>
              <a:t> 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1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1853" y="4168074"/>
            <a:ext cx="3872691" cy="2109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31" t="33292" r="17437" b="32712"/>
          <a:stretch/>
        </p:blipFill>
        <p:spPr>
          <a:xfrm>
            <a:off x="9630032" y="6277587"/>
            <a:ext cx="2561968" cy="588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2757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691" y="1934765"/>
            <a:ext cx="5230414" cy="3118498"/>
          </a:xfrm>
          <a:prstGeom prst="rect">
            <a:avLst/>
          </a:prstGeom>
        </p:spPr>
      </p:pic>
      <p:pic>
        <p:nvPicPr>
          <p:cNvPr id="12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3902" y="4386734"/>
            <a:ext cx="2403653" cy="174306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31" t="33292" r="17437" b="32712"/>
          <a:stretch/>
        </p:blipFill>
        <p:spPr>
          <a:xfrm>
            <a:off x="9630032" y="6277587"/>
            <a:ext cx="2561968" cy="588651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955" y="494249"/>
            <a:ext cx="9872871" cy="4038600"/>
          </a:xfrm>
        </p:spPr>
        <p:txBody>
          <a:bodyPr/>
          <a:lstStyle/>
          <a:p>
            <a:r>
              <a:rPr lang="en-US" dirty="0" smtClean="0">
                <a:solidFill>
                  <a:srgbClr val="138F97"/>
                </a:solidFill>
              </a:rPr>
              <a:t>Learn about the flora and fauna</a:t>
            </a:r>
          </a:p>
          <a:p>
            <a:r>
              <a:rPr lang="en-US" dirty="0" smtClean="0">
                <a:solidFill>
                  <a:srgbClr val="138F97"/>
                </a:solidFill>
              </a:rPr>
              <a:t>Learn about the threats (grazing, agriculture, Israeli settlements, littering etc. )</a:t>
            </a:r>
          </a:p>
          <a:p>
            <a:endParaRPr lang="en-US" dirty="0" smtClean="0"/>
          </a:p>
          <a:p>
            <a:pPr marL="45720" indent="0">
              <a:buNone/>
            </a:pPr>
            <a:r>
              <a:rPr lang="en-US" dirty="0" smtClean="0"/>
              <a:t> 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54" t="5786"/>
          <a:stretch/>
        </p:blipFill>
        <p:spPr>
          <a:xfrm>
            <a:off x="8307595" y="1611432"/>
            <a:ext cx="3560461" cy="4372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345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983459" y="5634631"/>
            <a:ext cx="4481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138F97"/>
                </a:solidFill>
              </a:rPr>
              <a:t>And enjoy !</a:t>
            </a:r>
            <a:endParaRPr lang="en-US" dirty="0">
              <a:solidFill>
                <a:srgbClr val="138F97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9412" y="372444"/>
            <a:ext cx="5409128" cy="5262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678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0072" y="2427933"/>
            <a:ext cx="9875520" cy="1356360"/>
          </a:xfrm>
        </p:spPr>
        <p:txBody>
          <a:bodyPr>
            <a:normAutofit/>
          </a:bodyPr>
          <a:lstStyle/>
          <a:p>
            <a:r>
              <a:rPr lang="en-US" sz="2400" dirty="0" smtClean="0">
                <a:solidFill>
                  <a:srgbClr val="138F97"/>
                </a:solidFill>
              </a:rPr>
              <a:t>Media coverage for the events</a:t>
            </a:r>
            <a:br>
              <a:rPr lang="en-US" sz="2400" dirty="0" smtClean="0">
                <a:solidFill>
                  <a:srgbClr val="138F97"/>
                </a:solidFill>
              </a:rPr>
            </a:br>
            <a:r>
              <a:rPr lang="en-US" sz="2400" dirty="0" smtClean="0">
                <a:solidFill>
                  <a:srgbClr val="138F97"/>
                </a:solidFill>
              </a:rPr>
              <a:t>(national TV. , newspapers, radio </a:t>
            </a:r>
            <a:r>
              <a:rPr lang="en-US" sz="2400" dirty="0" err="1" smtClean="0">
                <a:solidFill>
                  <a:srgbClr val="138F97"/>
                </a:solidFill>
              </a:rPr>
              <a:t>etc</a:t>
            </a:r>
            <a:r>
              <a:rPr lang="en-US" sz="2400" dirty="0" smtClean="0">
                <a:solidFill>
                  <a:srgbClr val="138F97"/>
                </a:solidFill>
              </a:rPr>
              <a:t>)</a:t>
            </a:r>
            <a:endParaRPr lang="en-US" sz="2400" dirty="0">
              <a:solidFill>
                <a:srgbClr val="138F97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899" b="-398"/>
          <a:stretch/>
        </p:blipFill>
        <p:spPr>
          <a:xfrm>
            <a:off x="224590" y="250413"/>
            <a:ext cx="6801852" cy="6393990"/>
          </a:xfrm>
        </p:spPr>
      </p:pic>
    </p:spTree>
    <p:extLst>
      <p:ext uri="{BB962C8B-B14F-4D97-AF65-F5344CB8AC3E}">
        <p14:creationId xmlns:p14="http://schemas.microsoft.com/office/powerpoint/2010/main" val="29353373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750" y="224590"/>
            <a:ext cx="7776722" cy="6432884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97345" y="2126386"/>
            <a:ext cx="4246529" cy="3593313"/>
          </a:xfrm>
        </p:spPr>
        <p:txBody>
          <a:bodyPr/>
          <a:lstStyle/>
          <a:p>
            <a:pPr marL="0" indent="0" rtl="1">
              <a:buNone/>
            </a:pPr>
            <a:r>
              <a:rPr lang="en-US" b="1" dirty="0" smtClean="0">
                <a:solidFill>
                  <a:srgbClr val="138F97"/>
                </a:solidFill>
              </a:rPr>
              <a:t>Implemented 15 community events</a:t>
            </a:r>
          </a:p>
          <a:p>
            <a:pPr marL="0" indent="0" rtl="1">
              <a:buNone/>
            </a:pPr>
            <a:r>
              <a:rPr lang="en-US" b="1" dirty="0" smtClean="0">
                <a:solidFill>
                  <a:srgbClr val="138F97"/>
                </a:solidFill>
              </a:rPr>
              <a:t>Visited 25 </a:t>
            </a:r>
            <a:r>
              <a:rPr lang="en-US" b="1" dirty="0" smtClean="0">
                <a:solidFill>
                  <a:srgbClr val="138F97"/>
                </a:solidFill>
              </a:rPr>
              <a:t>nature reserves in 2016 &amp; 2017</a:t>
            </a:r>
            <a:endParaRPr lang="ar-SA" b="1" dirty="0" smtClean="0">
              <a:solidFill>
                <a:srgbClr val="138F97"/>
              </a:solidFill>
            </a:endParaRPr>
          </a:p>
          <a:p>
            <a:pPr marL="0" indent="0" rtl="1">
              <a:buNone/>
            </a:pPr>
            <a:r>
              <a:rPr lang="en-US" b="1" dirty="0">
                <a:solidFill>
                  <a:srgbClr val="138F97"/>
                </a:solidFill>
              </a:rPr>
              <a:t>Number of Participants : </a:t>
            </a:r>
            <a:r>
              <a:rPr lang="en-US" b="1" dirty="0" smtClean="0">
                <a:solidFill>
                  <a:srgbClr val="138F97"/>
                </a:solidFill>
              </a:rPr>
              <a:t>3500</a:t>
            </a:r>
          </a:p>
          <a:p>
            <a:pPr marL="0" indent="0" rtl="1">
              <a:buNone/>
            </a:pPr>
            <a:endParaRPr lang="ar-SA" b="1" dirty="0">
              <a:solidFill>
                <a:srgbClr val="138F97"/>
              </a:solidFill>
            </a:endParaRPr>
          </a:p>
          <a:p>
            <a:pPr marL="0" indent="0" rtl="1">
              <a:buNone/>
            </a:pPr>
            <a:endParaRPr lang="ar-SA" b="1" dirty="0">
              <a:solidFill>
                <a:srgbClr val="138F97"/>
              </a:solidFill>
            </a:endParaRPr>
          </a:p>
          <a:p>
            <a:pPr marL="0" indent="0" rtl="1">
              <a:buNone/>
            </a:pPr>
            <a:endParaRPr lang="ar-SA" b="1" dirty="0" smtClean="0">
              <a:solidFill>
                <a:srgbClr val="138F97"/>
              </a:solidFill>
            </a:endParaRPr>
          </a:p>
          <a:p>
            <a:pPr marL="0" indent="0" rtl="1">
              <a:buNone/>
            </a:pPr>
            <a:endParaRPr lang="ar-SA" b="1" dirty="0" smtClean="0">
              <a:solidFill>
                <a:srgbClr val="138F97"/>
              </a:solidFill>
            </a:endParaRPr>
          </a:p>
          <a:p>
            <a:pPr marL="0" indent="0" rtl="1">
              <a:buNone/>
            </a:pPr>
            <a:endParaRPr lang="en-US" b="1" dirty="0">
              <a:solidFill>
                <a:srgbClr val="138F9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6249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15779" y="178635"/>
            <a:ext cx="9875520" cy="1356360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rgbClr val="138F97"/>
                </a:solidFill>
              </a:rPr>
              <a:t>Publications </a:t>
            </a:r>
            <a:endParaRPr lang="en-US" dirty="0">
              <a:solidFill>
                <a:srgbClr val="138F97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63"/>
          <a:stretch/>
        </p:blipFill>
        <p:spPr>
          <a:xfrm>
            <a:off x="7058592" y="1617543"/>
            <a:ext cx="2396042" cy="34034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29" t="15256" r="37454" b="15864"/>
          <a:stretch/>
        </p:blipFill>
        <p:spPr bwMode="auto">
          <a:xfrm>
            <a:off x="334616" y="1617543"/>
            <a:ext cx="2048349" cy="33769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79" t="16272" r="36146" b="11029"/>
          <a:stretch/>
        </p:blipFill>
        <p:spPr bwMode="auto">
          <a:xfrm>
            <a:off x="2529584" y="1590997"/>
            <a:ext cx="2099893" cy="34034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79" t="13884" r="36146" b="16463"/>
          <a:stretch/>
        </p:blipFill>
        <p:spPr bwMode="auto">
          <a:xfrm>
            <a:off x="4776096" y="1641391"/>
            <a:ext cx="2123712" cy="33530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14" t="14879" r="35842" b="7611"/>
          <a:stretch/>
        </p:blipFill>
        <p:spPr bwMode="auto">
          <a:xfrm>
            <a:off x="9613418" y="1670174"/>
            <a:ext cx="2233582" cy="33398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31" t="33292" r="17437" b="32712"/>
          <a:stretch/>
        </p:blipFill>
        <p:spPr>
          <a:xfrm>
            <a:off x="9630032" y="6277587"/>
            <a:ext cx="2561968" cy="588651"/>
          </a:xfrm>
          <a:prstGeom prst="rect">
            <a:avLst/>
          </a:prstGeom>
        </p:spPr>
      </p:pic>
      <p:sp>
        <p:nvSpPr>
          <p:cNvPr id="3" name="Left Brace 2"/>
          <p:cNvSpPr/>
          <p:nvPr/>
        </p:nvSpPr>
        <p:spPr>
          <a:xfrm rot="16200000">
            <a:off x="3463702" y="2328134"/>
            <a:ext cx="588188" cy="6284029"/>
          </a:xfrm>
          <a:prstGeom prst="leftBrace">
            <a:avLst>
              <a:gd name="adj1" fmla="val 8333"/>
              <a:gd name="adj2" fmla="val 47147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382965" y="5761158"/>
            <a:ext cx="16310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138F97"/>
                </a:solidFill>
              </a:rPr>
              <a:t>Planners Level</a:t>
            </a:r>
            <a:endParaRPr lang="en-US" b="1" dirty="0">
              <a:solidFill>
                <a:srgbClr val="138F97"/>
              </a:solidFill>
            </a:endParaRPr>
          </a:p>
        </p:txBody>
      </p:sp>
      <p:sp>
        <p:nvSpPr>
          <p:cNvPr id="11" name="Left Brace 10"/>
          <p:cNvSpPr/>
          <p:nvPr/>
        </p:nvSpPr>
        <p:spPr>
          <a:xfrm rot="16200000">
            <a:off x="9160642" y="2998822"/>
            <a:ext cx="585103" cy="4789199"/>
          </a:xfrm>
          <a:prstGeom prst="leftBrace">
            <a:avLst>
              <a:gd name="adj1" fmla="val 8333"/>
              <a:gd name="adj2" fmla="val 47147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019824" y="5685973"/>
            <a:ext cx="19388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138F97"/>
                </a:solidFill>
              </a:rPr>
              <a:t>C</a:t>
            </a:r>
            <a:r>
              <a:rPr lang="en-US" b="1" dirty="0" smtClean="0">
                <a:solidFill>
                  <a:srgbClr val="138F97"/>
                </a:solidFill>
              </a:rPr>
              <a:t>ommunity Level</a:t>
            </a:r>
            <a:endParaRPr lang="en-US" b="1" dirty="0">
              <a:solidFill>
                <a:srgbClr val="138F9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1032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527" y="315944"/>
            <a:ext cx="9875520" cy="1356360"/>
          </a:xfrm>
        </p:spPr>
        <p:txBody>
          <a:bodyPr/>
          <a:lstStyle/>
          <a:p>
            <a:r>
              <a:rPr lang="en-US" dirty="0" smtClean="0">
                <a:solidFill>
                  <a:srgbClr val="138F97"/>
                </a:solidFill>
              </a:rPr>
              <a:t>Bottom-up Approach</a:t>
            </a:r>
            <a:endParaRPr lang="en-US" dirty="0">
              <a:solidFill>
                <a:srgbClr val="138F97"/>
              </a:solidFill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33478724"/>
              </p:ext>
            </p:extLst>
          </p:nvPr>
        </p:nvGraphicFramePr>
        <p:xfrm>
          <a:off x="260684" y="1485561"/>
          <a:ext cx="10680031" cy="45141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ctangle 3"/>
          <p:cNvSpPr/>
          <p:nvPr/>
        </p:nvSpPr>
        <p:spPr>
          <a:xfrm>
            <a:off x="260684" y="2336521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>
                <a:solidFill>
                  <a:srgbClr val="138F97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Empowerment of local community</a:t>
            </a:r>
          </a:p>
          <a:p>
            <a:endParaRPr lang="en-US" dirty="0" smtClean="0">
              <a:solidFill>
                <a:srgbClr val="138F97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dirty="0">
              <a:solidFill>
                <a:srgbClr val="138F97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31" t="33292" r="17437" b="32712"/>
          <a:stretch/>
        </p:blipFill>
        <p:spPr>
          <a:xfrm>
            <a:off x="9650085" y="6300674"/>
            <a:ext cx="2561968" cy="588651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7640052" y="2103257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>
                <a:solidFill>
                  <a:srgbClr val="138F97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Advocating the nature reserves </a:t>
            </a:r>
          </a:p>
          <a:p>
            <a:r>
              <a:rPr lang="en-US" dirty="0" smtClean="0">
                <a:solidFill>
                  <a:srgbClr val="138F97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 the authorities</a:t>
            </a:r>
          </a:p>
          <a:p>
            <a:endParaRPr lang="en-US" dirty="0" smtClean="0">
              <a:solidFill>
                <a:srgbClr val="138F97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dirty="0" smtClean="0">
              <a:solidFill>
                <a:srgbClr val="138F97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dirty="0">
              <a:solidFill>
                <a:srgbClr val="138F9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528845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988454" y="96884"/>
            <a:ext cx="9875520" cy="1356360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solidFill>
                  <a:srgbClr val="138F97"/>
                </a:solidFill>
              </a:rPr>
              <a:t>Sponsoring  The Palestine </a:t>
            </a:r>
            <a:r>
              <a:rPr lang="en-US" sz="4000" dirty="0" err="1" smtClean="0">
                <a:solidFill>
                  <a:srgbClr val="138F97"/>
                </a:solidFill>
              </a:rPr>
              <a:t>Sunbirders</a:t>
            </a:r>
            <a:r>
              <a:rPr lang="en-US" sz="4000" dirty="0" smtClean="0">
                <a:solidFill>
                  <a:srgbClr val="138F97"/>
                </a:solidFill>
              </a:rPr>
              <a:t> </a:t>
            </a:r>
            <a:r>
              <a:rPr lang="en-US" sz="4000" dirty="0" smtClean="0">
                <a:solidFill>
                  <a:srgbClr val="138F97"/>
                </a:solidFill>
              </a:rPr>
              <a:t>Team</a:t>
            </a:r>
            <a:br>
              <a:rPr lang="en-US" sz="4000" dirty="0" smtClean="0">
                <a:solidFill>
                  <a:srgbClr val="138F97"/>
                </a:solidFill>
              </a:rPr>
            </a:br>
            <a:r>
              <a:rPr lang="en-US" sz="4000" dirty="0" smtClean="0">
                <a:solidFill>
                  <a:srgbClr val="138F97"/>
                </a:solidFill>
              </a:rPr>
              <a:t>Champions of the flyway 2016, </a:t>
            </a:r>
            <a:r>
              <a:rPr lang="en-US" sz="4000" dirty="0" err="1" smtClean="0">
                <a:solidFill>
                  <a:srgbClr val="138F97"/>
                </a:solidFill>
              </a:rPr>
              <a:t>Eilat</a:t>
            </a:r>
            <a:endParaRPr lang="he-IL" sz="4000" dirty="0">
              <a:solidFill>
                <a:srgbClr val="138F97"/>
              </a:solidFill>
            </a:endParaRP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5" y="1612185"/>
            <a:ext cx="6687924" cy="5017990"/>
          </a:xfrm>
        </p:spPr>
      </p:pic>
      <p:sp>
        <p:nvSpPr>
          <p:cNvPr id="5" name="AutoShape 4" descr="Displaying FB_IMG_149075772055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Displaying FB_IMG_1490757720550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8603" y="1390800"/>
            <a:ext cx="3690926" cy="207614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01"/>
          <a:stretch/>
        </p:blipFill>
        <p:spPr>
          <a:xfrm>
            <a:off x="8744530" y="4750194"/>
            <a:ext cx="3198088" cy="187998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4743" y="3258399"/>
            <a:ext cx="2962141" cy="1666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904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rgbClr val="138F97"/>
                </a:solidFill>
              </a:rPr>
              <a:t>Thank you for your attention </a:t>
            </a:r>
            <a:endParaRPr lang="en-US" dirty="0">
              <a:solidFill>
                <a:srgbClr val="138F97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31" t="33292" r="17437" b="32712"/>
          <a:stretch/>
        </p:blipFill>
        <p:spPr>
          <a:xfrm>
            <a:off x="3456333" y="5307386"/>
            <a:ext cx="4932609" cy="1133341"/>
          </a:xfrm>
          <a:prstGeom prst="rect">
            <a:avLst/>
          </a:prstGeom>
        </p:spPr>
      </p:pic>
      <p:pic>
        <p:nvPicPr>
          <p:cNvPr id="6146" name="Picture 2" descr="C:\Users\Noam\Desktop\עבודה\Palestine wildlife monitoring eu program\champions of the flyway\אישורי פלסטיניים אלופי הנדידה 2017\Sunbird from Mahmiyat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5804" y="1864903"/>
            <a:ext cx="5166072" cy="3442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1988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sis">
  <a:themeElements>
    <a:clrScheme name="Basis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D9D01AC2-EE7D-4E49-99EE-8E62E4E7E8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TM03457444[[fn=Basis]]</Template>
  <TotalTime>1316</TotalTime>
  <Words>370</Words>
  <Application>Microsoft Office PowerPoint</Application>
  <PresentationFormat>Widescreen</PresentationFormat>
  <Paragraphs>68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6" baseType="lpstr">
      <vt:lpstr>Arial</vt:lpstr>
      <vt:lpstr>Calibri</vt:lpstr>
      <vt:lpstr>Corbel</vt:lpstr>
      <vt:lpstr>Gisha</vt:lpstr>
      <vt:lpstr>Tahoma</vt:lpstr>
      <vt:lpstr>Times New Roman</vt:lpstr>
      <vt:lpstr>Basis</vt:lpstr>
      <vt:lpstr>PowerPoint Presentation</vt:lpstr>
      <vt:lpstr>Mahmiyat.ps</vt:lpstr>
      <vt:lpstr>Situation in Palestine</vt:lpstr>
      <vt:lpstr>Ecotourism in Palestine</vt:lpstr>
      <vt:lpstr>Environmental awareness in the virtual world </vt:lpstr>
      <vt:lpstr>PowerPoint Presentation</vt:lpstr>
      <vt:lpstr>Flora &amp; Fauna Database</vt:lpstr>
      <vt:lpstr>Ecotourism Database</vt:lpstr>
      <vt:lpstr>Find your way through Palestine's Nature</vt:lpstr>
      <vt:lpstr>PowerPoint Presentation</vt:lpstr>
      <vt:lpstr>PowerPoint Presentation</vt:lpstr>
      <vt:lpstr>PowerPoint Presentation</vt:lpstr>
      <vt:lpstr>Visual Journey  through the nature  reserves</vt:lpstr>
      <vt:lpstr>PowerPoint Presentation</vt:lpstr>
      <vt:lpstr>PowerPoint Presentation</vt:lpstr>
      <vt:lpstr>PowerPoint Presentation</vt:lpstr>
      <vt:lpstr>Environmental awareness in the real world</vt:lpstr>
      <vt:lpstr>Installation of the first Palestinian guidance signs in the nature reserves </vt:lpstr>
      <vt:lpstr>Community Events in the nature reserves </vt:lpstr>
      <vt:lpstr>PowerPoint Presentation</vt:lpstr>
      <vt:lpstr>PowerPoint Presentation</vt:lpstr>
      <vt:lpstr>PowerPoint Presentation</vt:lpstr>
      <vt:lpstr>PowerPoint Presentation</vt:lpstr>
      <vt:lpstr>Media coverage for the events (national TV. , newspapers, radio etc)</vt:lpstr>
      <vt:lpstr>PowerPoint Presentation</vt:lpstr>
      <vt:lpstr>Publications </vt:lpstr>
      <vt:lpstr>Bottom-up Approach</vt:lpstr>
      <vt:lpstr>Sponsoring  The Palestine Sunbirders Team Champions of the flyway 2016, Eilat</vt:lpstr>
      <vt:lpstr>Thank you for your attention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Birding Palestine</dc:title>
  <dc:creator>User</dc:creator>
  <cp:lastModifiedBy>office1</cp:lastModifiedBy>
  <cp:revision>140</cp:revision>
  <dcterms:created xsi:type="dcterms:W3CDTF">2017-03-23T10:39:30Z</dcterms:created>
  <dcterms:modified xsi:type="dcterms:W3CDTF">2018-03-11T13:35:17Z</dcterms:modified>
</cp:coreProperties>
</file>