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5" r:id="rId7"/>
    <p:sldId id="263" r:id="rId8"/>
    <p:sldId id="266" r:id="rId9"/>
    <p:sldId id="262" r:id="rId10"/>
    <p:sldId id="274" r:id="rId11"/>
    <p:sldId id="272" r:id="rId12"/>
    <p:sldId id="268" r:id="rId13"/>
    <p:sldId id="267" r:id="rId14"/>
    <p:sldId id="270" r:id="rId15"/>
    <p:sldId id="273" r:id="rId16"/>
    <p:sldId id="271" r:id="rId17"/>
    <p:sldId id="269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-3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CD817E-A4E5-454E-AAC9-0F15AD701C82}" type="datetimeFigureOut">
              <a:rPr lang="de-AT" smtClean="0"/>
              <a:t>15.03.2018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EDFF7-3327-4509-8389-C5F04C772ED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5935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B86EF93-2A8D-4673-8B97-9B4E03C30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156200DC-53A0-48CC-9188-2B7FAF073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5C353A5-BBDB-48BB-B4C2-6D5C2823D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FE502-3F3E-4E81-8546-3C6E4DBCBDEB}" type="datetime1">
              <a:rPr lang="de-AT" smtClean="0"/>
              <a:t>15.03.2018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7DF5CD6-4E8B-4F02-B1C6-4DD743685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09B06F7-FF9E-4F75-AE2A-9847B3A5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769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BBDEA19-7EC2-4C64-B2EF-2FC342C6C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727641F-FD06-4C46-9E14-513ACC5FC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5D240D9-433C-4F56-B0A7-9848104E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91BA2-1A76-4A38-92C4-601944142C3E}" type="datetime1">
              <a:rPr lang="de-AT" smtClean="0"/>
              <a:t>15.03.2018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CB73D7C-FC4D-48DC-A2B2-DD4AE3117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6460F65-71E7-4625-BE60-2AD71F69B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600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052FE4F-C654-46C8-9264-C66BCEDC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7D42440-3AD7-406C-A0C5-37F5654D2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FE11498-0745-4A5C-91C7-F8ACAD3B9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DDE35-9964-430B-93B4-C2F8571395FA}" type="datetime1">
              <a:rPr lang="de-AT" smtClean="0"/>
              <a:t>15.03.2018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1CF925B-B06F-4E82-BF38-374B1A0F8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6368379-E74E-4395-8D06-7A2D5B94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3228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30B43C5-FA84-4B05-9D47-4E95B72A6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29CE658-48AD-4F73-B2F5-E7D60D5E0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B1D9B5E7-1451-4C1A-97C6-60FB03C12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A7BCB690-2F8B-40AB-A488-81C441BA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98F73-4615-4F23-B2C6-DB9BFEFE021B}" type="datetime1">
              <a:rPr lang="de-AT" smtClean="0"/>
              <a:t>15.03.2018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58730BF6-8579-47B3-B8BD-E77BBF233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04A12C7-3D9C-402D-BAE2-00133A11D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9961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8B9019B-2EED-4177-80A2-5B74299D5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EB040AE8-F8E3-447A-9848-E2DFE91B3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BE2EC0F6-2F3E-4BAA-823B-5B44BF013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C212A88D-F2F3-469C-92E9-B997B0A46E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EF01DE35-BE82-4333-A789-2F2EDA76CD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DAC69FAB-E184-4B9F-8C71-184480B90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D0978-B47C-4198-9C39-B7FFDE68C974}" type="datetime1">
              <a:rPr lang="de-AT" smtClean="0"/>
              <a:t>15.03.2018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D4C14F5C-9C2C-448A-9FC4-8B255FE1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E6D53DFF-6BAB-4500-B8F6-228E6E296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765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4507CF0-69D0-43A1-B5D5-385A1710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A9A58813-D528-4EAA-8306-43DDC2E3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1A7A-78D3-455C-9782-26ABD707243B}" type="datetime1">
              <a:rPr lang="de-AT" smtClean="0"/>
              <a:t>15.03.2018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1D914436-CEF2-40CD-91DC-5EA4BCE89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5D87F781-CD8F-4A83-AB45-643F8AB63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4032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F5B7FF00-ABEE-4567-8D94-DA1D1009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31523-462A-4E29-A54B-76604DE89B62}" type="datetime1">
              <a:rPr lang="de-AT" smtClean="0"/>
              <a:t>15.03.2018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F1C5F75D-471A-43B0-B75F-68FC3BE1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87D94B6B-7192-41DD-900E-0F87B8A5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606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9A8344A-CECE-48DA-A30B-D2C0904AD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92D2298-50C9-44DC-922D-794785D6F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3622113A-E067-43F9-B43D-9E0BBA164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49D32B4B-7925-4587-AA78-6A741C8D2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B1C8-D7F0-4519-813D-DEE0F7E1D17C}" type="datetime1">
              <a:rPr lang="de-AT" smtClean="0"/>
              <a:t>15.03.2018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9034301-F219-4AB5-9B6D-7AAC6554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A3CD52B3-6B73-4A5B-A94A-9892A796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849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9382B75-56B3-420D-84EA-74DCA489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4A256238-362B-4630-ADCE-77AFBDAA4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67F0E619-8176-4663-98E1-E47E0F7E3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1D88E504-1713-44BB-9CEB-1307DECE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B8202-1D44-434E-9933-EFB8021BADE1}" type="datetime1">
              <a:rPr lang="de-AT" smtClean="0"/>
              <a:t>15.03.2018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0F8CC91D-CF28-4723-92D1-1129F69B0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FF5A2359-624E-4406-864A-701F3637E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83441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05671FD-D3F1-4832-B36E-179A58C0F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347AEA17-D7D1-4CB4-B6F5-CA2949C4B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5F5E717-5E30-417D-BD60-395A67DEC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077-C5E7-4D53-9877-EF9543C85CCA}" type="datetime1">
              <a:rPr lang="de-AT" smtClean="0"/>
              <a:t>15.03.2018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846A824-5475-432A-8832-6454DC89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237E60C-3F88-4974-8EC8-7216C481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478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02F8CD5E-24A0-46C6-9047-512BE5007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37DDBC29-8D2F-4DA8-9012-24C129301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73F9A7B-C3A5-4A23-B88D-4E04B2DF9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A856-BFC8-489E-BDDA-4C583FFE1012}" type="datetime1">
              <a:rPr lang="de-AT" smtClean="0"/>
              <a:t>15.03.2018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78C89699-92ED-4067-93CC-1167682DE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AD7815A-7364-4771-AD6D-78AD2C9A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465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0CB45833-C70F-41FB-A815-623CA363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6D180726-E3BB-4701-A150-00DC4B2EB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72DED8F-2F01-4324-AE3D-E2CF4A091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E960D-FD8C-42D1-A4AA-AD0926B62935}" type="datetime1">
              <a:rPr lang="de-AT" smtClean="0"/>
              <a:t>15.03.2018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8219953-B96F-42B1-9A08-227E2E629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38A155E0-AC3A-4EDC-BE7A-CFA404FF7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22E82-15FC-4006-B7AF-B050F95FD18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703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Common Swift </a:t>
            </a:r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nesting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sites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conservation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Vienna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e-AT" sz="28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sz="2800" dirty="0">
                <a:solidFill>
                  <a:schemeClr val="bg1"/>
                </a:solidFill>
                <a:latin typeface="Franklin Gothic Demi" panose="020B0703020102020204" pitchFamily="34" charset="0"/>
              </a:rPr>
              <a:t>Thomas Starkmann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</a:t>
            </a:fld>
            <a:endParaRPr lang="de-AT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0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Team Members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AT" sz="16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Ferdinand Schmeller</a:t>
            </a:r>
            <a:b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MA 22 (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Municipal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Department Environmental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Protection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Vienna)</a:t>
            </a:r>
            <a:b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ferdinand.schmeller@wien.gv.at</a:t>
            </a:r>
            <a:b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Harald W. Krenn</a:t>
            </a:r>
            <a:b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Department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Integrative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Zoology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– University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Vienna</a:t>
            </a:r>
            <a:b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harald.krenn@univie.ac.at</a:t>
            </a:r>
            <a:b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Thomas Starkmann</a:t>
            </a:r>
            <a:b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MSc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Conservation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Ecology and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Biodiversity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Management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2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85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Common Swift in Vienna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3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xmlns="" id="{DD517E6E-7513-4AF3-BC8F-4677FB4CE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633" y="1027520"/>
            <a:ext cx="6370732" cy="4901940"/>
          </a:xfrm>
        </p:spPr>
      </p:pic>
    </p:spTree>
    <p:extLst>
      <p:ext uri="{BB962C8B-B14F-4D97-AF65-F5344CB8AC3E}">
        <p14:creationId xmlns:p14="http://schemas.microsoft.com/office/powerpoint/2010/main" val="419499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Common Swift in Vienna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4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9B95A681-E2E8-46C6-81D9-96F4D0E12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84" y="1494434"/>
            <a:ext cx="5619704" cy="396811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0F381B28-05F8-4BA2-9778-69077B553F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7904" y="1507696"/>
            <a:ext cx="5291742" cy="394158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B9A3B35C-5B47-4DA5-BB28-2125C5E28BFD}"/>
              </a:ext>
            </a:extLst>
          </p:cNvPr>
          <p:cNvSpPr txBox="1"/>
          <p:nvPr/>
        </p:nvSpPr>
        <p:spPr>
          <a:xfrm>
            <a:off x="5130513" y="5218335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©MA22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F3CE0D0D-48F0-4719-8494-53B0370AC042}"/>
              </a:ext>
            </a:extLst>
          </p:cNvPr>
          <p:cNvSpPr txBox="1"/>
          <p:nvPr/>
        </p:nvSpPr>
        <p:spPr>
          <a:xfrm>
            <a:off x="11021067" y="5218335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/>
              <a:t>©MA22</a:t>
            </a:r>
          </a:p>
        </p:txBody>
      </p:sp>
    </p:spTree>
    <p:extLst>
      <p:ext uri="{BB962C8B-B14F-4D97-AF65-F5344CB8AC3E}">
        <p14:creationId xmlns:p14="http://schemas.microsoft.com/office/powerpoint/2010/main" val="207656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Available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Data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xmlns="" id="{DEF04353-EE6D-42AB-A2F8-126AE649E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7567" y="1030637"/>
            <a:ext cx="6716864" cy="5002515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5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Available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Data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Mapping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breeding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birds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a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Viennese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quarter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(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Zuna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-Kratky 1993)</a:t>
            </a: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Low-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key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mapping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and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estimates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for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different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breeding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bird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atlases</a:t>
            </a: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Reports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tree-breeding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,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occurence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villages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,…</a:t>
            </a: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Call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to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report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nesting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sites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Vienna (2014)</a:t>
            </a: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6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9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Aims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Project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Protection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nesting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sites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(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loss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mainly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due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to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renovation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buildings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)</a:t>
            </a: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Nesting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sites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have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to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be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localized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on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correct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address</a:t>
            </a: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Standardized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mapping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ensures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credibility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legal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proceedings</a:t>
            </a: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7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4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Survey 2017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No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counting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flying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individuals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Only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mapping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known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or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supposed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nesting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sites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At least 30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minutes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evening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/>
            </a:r>
            <a:b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at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good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weather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conditions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8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  <p:pic>
        <p:nvPicPr>
          <p:cNvPr id="13" name="Picture 4" descr="Bildergebnis für methodenstandards zur erfassung der brutvögel">
            <a:extLst>
              <a:ext uri="{FF2B5EF4-FFF2-40B4-BE49-F238E27FC236}">
                <a16:creationId xmlns:a16="http://schemas.microsoft.com/office/drawing/2014/main" xmlns="" id="{B77CBECB-57D6-405D-A8AD-E43541E95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622" y="2285877"/>
            <a:ext cx="2537490" cy="363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01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Survey 2017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Presenting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the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survey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media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(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newspaper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, social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media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, TV)</a:t>
            </a: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Presentation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in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lectures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at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Universities</a:t>
            </a: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9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  <p:pic>
        <p:nvPicPr>
          <p:cNvPr id="13" name="Picture 3" descr="D:\Benutzer\lanm22scf\Desktop\Präsentationen\Naturschutzbeirat\derstandard.JPG">
            <a:extLst>
              <a:ext uri="{FF2B5EF4-FFF2-40B4-BE49-F238E27FC236}">
                <a16:creationId xmlns:a16="http://schemas.microsoft.com/office/drawing/2014/main" xmlns="" id="{54CC1494-A6C5-4896-B8C8-475858F98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478458"/>
            <a:ext cx="4809184" cy="24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AA6AC76F-3DBD-4B1E-80F4-9C9CABE2FB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009" y="3221249"/>
            <a:ext cx="3265980" cy="269878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C7988206-5F13-42CF-AC65-90F2EBD8E6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050" y="3032749"/>
            <a:ext cx="5147144" cy="28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2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Survey 2017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C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all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to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report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nesting</a:t>
            </a:r>
            <a:r>
              <a:rPr lang="de-AT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AT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sites</a:t>
            </a: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Training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volunteers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Establishing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survey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form</a:t>
            </a: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E-Mail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group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for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interacting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and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feedback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10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  <p:pic>
        <p:nvPicPr>
          <p:cNvPr id="11" name="Picture 2" descr="D:\Benutzer\lanm22scf\Desktop\Präsentationen\Naturschutzbeirat\Erhebungsbogen_ausgefüllt_a.JPG">
            <a:extLst>
              <a:ext uri="{FF2B5EF4-FFF2-40B4-BE49-F238E27FC236}">
                <a16:creationId xmlns:a16="http://schemas.microsoft.com/office/drawing/2014/main" xmlns="" id="{EF317E2C-6760-4C49-9065-5F3D7BE2C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2526" y="1022771"/>
            <a:ext cx="3559474" cy="489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02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Survey 2017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11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624A375C-8343-4D10-BBA4-5F84FBCA59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24" y="1014735"/>
            <a:ext cx="8836550" cy="492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15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de-AT" dirty="0">
              <a:solidFill>
                <a:schemeClr val="accent2"/>
              </a:solidFill>
              <a:latin typeface="Franklin Gothic Demi" panose="020B07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236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buildings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with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nesting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sites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surveyed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(+ 19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without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)</a:t>
            </a: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832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nesting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sites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mapped</a:t>
            </a: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12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E4C9ABEC-F210-4435-9956-8EE6F3865C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58" y="2292721"/>
            <a:ext cx="5884542" cy="36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4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endParaRPr lang="de-AT" dirty="0">
              <a:solidFill>
                <a:schemeClr val="accent2"/>
              </a:solidFill>
              <a:latin typeface="Franklin Gothic Demi" panose="020B07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xmlns="" id="{AEEA99C2-9504-4DF2-A133-FC8275B4F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05" y="1033463"/>
            <a:ext cx="9965189" cy="4886325"/>
          </a:xfr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13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71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AT" dirty="0" err="1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Survey 2018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Less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media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coverage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Intensify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cooperations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with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NGOs (BirdLife,…)</a:t>
            </a: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Making „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reporters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“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to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„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mappers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“</a:t>
            </a: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Better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coverage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districts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14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5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Open Questions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Interface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with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Dpmt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.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Building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Inspection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Reliable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estimate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population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Population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dynamics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,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breeding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success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Daily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activity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15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9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r>
              <a:rPr lang="de-AT" dirty="0">
                <a:solidFill>
                  <a:schemeClr val="accent2"/>
                </a:solidFill>
                <a:latin typeface="Franklin Gothic Demi" panose="020B07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Outlook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61"/>
            <a:ext cx="113538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Ongoing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survey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of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large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colonies</a:t>
            </a:r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GPS-tracking ?</a:t>
            </a: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Publishing in „Citizen Science: Theory and Practice“ and in an </a:t>
            </a:r>
            <a:r>
              <a:rPr lang="de-DE" dirty="0" err="1">
                <a:solidFill>
                  <a:schemeClr val="bg1"/>
                </a:solidFill>
                <a:latin typeface="Franklin Gothic Demi" panose="020B0703020102020204" pitchFamily="34" charset="0"/>
              </a:rPr>
              <a:t>Ornithological</a:t>
            </a:r>
            <a:r>
              <a:rPr lang="de-DE" dirty="0">
                <a:solidFill>
                  <a:schemeClr val="bg1"/>
                </a:solidFill>
                <a:latin typeface="Franklin Gothic Demi" panose="020B0703020102020204" pitchFamily="34" charset="0"/>
              </a:rPr>
              <a:t> Paper</a:t>
            </a:r>
            <a:endParaRPr lang="de-AT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16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2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BA9F143-D343-43B5-9D7F-B026EB7A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14398"/>
          </a:xfrm>
        </p:spPr>
        <p:txBody>
          <a:bodyPr/>
          <a:lstStyle/>
          <a:p>
            <a:pPr algn="ctr"/>
            <a:endParaRPr lang="de-AT" dirty="0">
              <a:solidFill>
                <a:schemeClr val="accent2"/>
              </a:solidFill>
              <a:latin typeface="Franklin Gothic Demi" panose="020B07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38C2D4-B27A-4C7E-8E15-2E6BBD44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4061"/>
            <a:ext cx="12192000" cy="4885972"/>
          </a:xfrm>
        </p:spPr>
        <p:txBody>
          <a:bodyPr>
            <a:normAutofit/>
          </a:bodyPr>
          <a:lstStyle/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  <a:p>
            <a:pPr marL="0" indent="0" algn="ctr">
              <a:buNone/>
            </a:pPr>
            <a:r>
              <a:rPr lang="de-DE" sz="4400" dirty="0">
                <a:solidFill>
                  <a:schemeClr val="accent2"/>
                </a:solidFill>
                <a:latin typeface="Franklin Gothic Demi" panose="020B0703020102020204" pitchFamily="34" charset="0"/>
              </a:rPr>
              <a:t>T</a:t>
            </a:r>
            <a:r>
              <a:rPr lang="de-AT" sz="4400" dirty="0" err="1">
                <a:solidFill>
                  <a:schemeClr val="accent2"/>
                </a:solidFill>
                <a:latin typeface="Franklin Gothic Demi" panose="020B0703020102020204" pitchFamily="34" charset="0"/>
              </a:rPr>
              <a:t>hank</a:t>
            </a:r>
            <a:r>
              <a:rPr lang="de-AT" sz="4400" dirty="0">
                <a:solidFill>
                  <a:schemeClr val="accent2"/>
                </a:solidFill>
                <a:latin typeface="Franklin Gothic Demi" panose="020B0703020102020204" pitchFamily="34" charset="0"/>
              </a:rPr>
              <a:t> </a:t>
            </a:r>
            <a:r>
              <a:rPr lang="de-AT" sz="4400" dirty="0" err="1">
                <a:solidFill>
                  <a:schemeClr val="accent2"/>
                </a:solidFill>
                <a:latin typeface="Franklin Gothic Demi" panose="020B0703020102020204" pitchFamily="34" charset="0"/>
              </a:rPr>
              <a:t>you</a:t>
            </a:r>
            <a:r>
              <a:rPr lang="de-AT" sz="4400" dirty="0">
                <a:solidFill>
                  <a:schemeClr val="accent2"/>
                </a:solidFill>
                <a:latin typeface="Franklin Gothic Demi" panose="020B0703020102020204" pitchFamily="34" charset="0"/>
              </a:rPr>
              <a:t> </a:t>
            </a:r>
            <a:r>
              <a:rPr lang="de-AT" sz="4400" dirty="0" err="1">
                <a:solidFill>
                  <a:schemeClr val="accent2"/>
                </a:solidFill>
                <a:latin typeface="Franklin Gothic Demi" panose="020B0703020102020204" pitchFamily="34" charset="0"/>
              </a:rPr>
              <a:t>for</a:t>
            </a:r>
            <a:r>
              <a:rPr lang="de-AT" sz="4400" dirty="0">
                <a:solidFill>
                  <a:schemeClr val="accent2"/>
                </a:solidFill>
                <a:latin typeface="Franklin Gothic Demi" panose="020B0703020102020204" pitchFamily="34" charset="0"/>
              </a:rPr>
              <a:t> </a:t>
            </a:r>
            <a:r>
              <a:rPr lang="de-AT" sz="4400" dirty="0" err="1">
                <a:solidFill>
                  <a:schemeClr val="accent2"/>
                </a:solidFill>
                <a:latin typeface="Franklin Gothic Demi" panose="020B0703020102020204" pitchFamily="34" charset="0"/>
              </a:rPr>
              <a:t>your</a:t>
            </a:r>
            <a:r>
              <a:rPr lang="de-AT" sz="4400" dirty="0">
                <a:solidFill>
                  <a:schemeClr val="accent2"/>
                </a:solidFill>
                <a:latin typeface="Franklin Gothic Demi" panose="020B0703020102020204" pitchFamily="34" charset="0"/>
              </a:rPr>
              <a:t> </a:t>
            </a:r>
            <a:r>
              <a:rPr lang="de-AT" sz="4400" dirty="0" err="1">
                <a:solidFill>
                  <a:schemeClr val="accent2"/>
                </a:solidFill>
                <a:latin typeface="Franklin Gothic Demi" panose="020B0703020102020204" pitchFamily="34" charset="0"/>
              </a:rPr>
              <a:t>attention</a:t>
            </a:r>
            <a:r>
              <a:rPr lang="de-AT" sz="4400" dirty="0">
                <a:solidFill>
                  <a:schemeClr val="accent2"/>
                </a:solidFill>
                <a:latin typeface="Franklin Gothic Demi" panose="020B0703020102020204" pitchFamily="34" charset="0"/>
              </a:rPr>
              <a:t>!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5537A073-E557-4922-8088-3719DF7D68A1}"/>
              </a:ext>
            </a:extLst>
          </p:cNvPr>
          <p:cNvSpPr/>
          <p:nvPr/>
        </p:nvSpPr>
        <p:spPr>
          <a:xfrm>
            <a:off x="0" y="5929460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F4785924-0384-48C9-9648-8942C9D1C2A6}"/>
              </a:ext>
            </a:extLst>
          </p:cNvPr>
          <p:cNvSpPr/>
          <p:nvPr/>
        </p:nvSpPr>
        <p:spPr>
          <a:xfrm>
            <a:off x="0" y="914399"/>
            <a:ext cx="12192000" cy="113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E951415-34AB-4B04-9268-4706529F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34013" y="6299789"/>
            <a:ext cx="523973" cy="365125"/>
          </a:xfrm>
        </p:spPr>
        <p:txBody>
          <a:bodyPr/>
          <a:lstStyle/>
          <a:p>
            <a:pPr algn="ctr"/>
            <a:fld id="{32A22E82-15FC-4006-B7AF-B050F95FD186}" type="slidenum">
              <a:rPr lang="de-AT" smtClean="0"/>
              <a:pPr algn="ctr"/>
              <a:t>17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B1A0100-18F0-42D3-947B-253218CC1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872" y="6045467"/>
            <a:ext cx="1620128" cy="8110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357C9262-251E-43B0-A03D-81BDBB249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22" y="6052008"/>
            <a:ext cx="955250" cy="7979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F095E9C8-FE42-4BE6-8D29-D3A2D723E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2580"/>
            <a:ext cx="2819400" cy="80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35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Custom</PresentationFormat>
  <Paragraphs>116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</vt:lpstr>
      <vt:lpstr>Common Swift nesting sites conservation in Vienna</vt:lpstr>
      <vt:lpstr>Team Members</vt:lpstr>
      <vt:lpstr>Common Swift in Vienna</vt:lpstr>
      <vt:lpstr>Common Swift in Vienna</vt:lpstr>
      <vt:lpstr>Available Data</vt:lpstr>
      <vt:lpstr>Available Data</vt:lpstr>
      <vt:lpstr>Aims of the Project</vt:lpstr>
      <vt:lpstr>Survey 2017</vt:lpstr>
      <vt:lpstr>Survey 2017</vt:lpstr>
      <vt:lpstr>Survey 2017</vt:lpstr>
      <vt:lpstr>Survey 2017</vt:lpstr>
      <vt:lpstr>Results</vt:lpstr>
      <vt:lpstr>Results</vt:lpstr>
      <vt:lpstr>Challenges for Survey 2018</vt:lpstr>
      <vt:lpstr>Open Questions</vt:lpstr>
      <vt:lpstr>Outlook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Thomas</dc:creator>
  <cp:lastModifiedBy>Amnon</cp:lastModifiedBy>
  <cp:revision>56</cp:revision>
  <dcterms:created xsi:type="dcterms:W3CDTF">2018-02-21T09:31:11Z</dcterms:created>
  <dcterms:modified xsi:type="dcterms:W3CDTF">2018-03-15T06:28:21Z</dcterms:modified>
</cp:coreProperties>
</file>