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rts/chart1.xml" ContentType="application/vnd.openxmlformats-officedocument.drawingml.chart+xml"/>
  <Override PartName="/ppt/notesSlides/notesSlide29.xml" ContentType="application/vnd.openxmlformats-officedocument.presentationml.notesSlide+xml"/>
  <Override PartName="/ppt/charts/chart2.xml" ContentType="application/vnd.openxmlformats-officedocument.drawingml.chart+xml"/>
  <Override PartName="/ppt/notesSlides/notesSlide30.xml" ContentType="application/vnd.openxmlformats-officedocument.presentationml.notesSlide+xml"/>
  <Override PartName="/ppt/charts/chart3.xml" ContentType="application/vnd.openxmlformats-officedocument.drawingml.chart+xml"/>
  <Override PartName="/ppt/notesSlides/notesSlide31.xml" ContentType="application/vnd.openxmlformats-officedocument.presentationml.notesSlide+xml"/>
  <Override PartName="/ppt/charts/chart4.xml" ContentType="application/vnd.openxmlformats-officedocument.drawingml.chart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35"/>
  </p:notesMasterIdLst>
  <p:sldIdLst>
    <p:sldId id="257" r:id="rId2"/>
    <p:sldId id="258" r:id="rId3"/>
    <p:sldId id="259" r:id="rId4"/>
    <p:sldId id="262" r:id="rId5"/>
    <p:sldId id="299" r:id="rId6"/>
    <p:sldId id="265" r:id="rId7"/>
    <p:sldId id="328" r:id="rId8"/>
    <p:sldId id="291" r:id="rId9"/>
    <p:sldId id="271" r:id="rId10"/>
    <p:sldId id="303" r:id="rId11"/>
    <p:sldId id="302" r:id="rId12"/>
    <p:sldId id="304" r:id="rId13"/>
    <p:sldId id="305" r:id="rId14"/>
    <p:sldId id="311" r:id="rId15"/>
    <p:sldId id="317" r:id="rId16"/>
    <p:sldId id="320" r:id="rId17"/>
    <p:sldId id="319" r:id="rId18"/>
    <p:sldId id="318" r:id="rId19"/>
    <p:sldId id="292" r:id="rId20"/>
    <p:sldId id="307" r:id="rId21"/>
    <p:sldId id="280" r:id="rId22"/>
    <p:sldId id="281" r:id="rId23"/>
    <p:sldId id="321" r:id="rId24"/>
    <p:sldId id="293" r:id="rId25"/>
    <p:sldId id="287" r:id="rId26"/>
    <p:sldId id="289" r:id="rId27"/>
    <p:sldId id="325" r:id="rId28"/>
    <p:sldId id="295" r:id="rId29"/>
    <p:sldId id="296" r:id="rId30"/>
    <p:sldId id="297" r:id="rId31"/>
    <p:sldId id="323" r:id="rId32"/>
    <p:sldId id="327" r:id="rId33"/>
    <p:sldId id="290" r:id="rId34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D9"/>
    <a:srgbClr val="FEF1E6"/>
    <a:srgbClr val="FFFDE1"/>
    <a:srgbClr val="FFFFCC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6726" autoAdjust="0"/>
    <p:restoredTop sz="70032" autoAdjust="0"/>
  </p:normalViewPr>
  <p:slideViewPr>
    <p:cSldViewPr>
      <p:cViewPr varScale="1">
        <p:scale>
          <a:sx n="51" d="100"/>
          <a:sy n="51" d="100"/>
        </p:scale>
        <p:origin x="163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285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itai\swift\ATLAS\LOCALIZATIONS%20-%20draft2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itai\swift\ATLAS\LOCALIZATIONS%20-%20draft2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itai\swift\ATLAS\LOCALIZATIONS%20-%20draft2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dmin\Desktop\Itai%20Bloch\ATLAS\mydata\&#1505;&#1497;&#1505;&#1497;&#1501;%20&#1488;&#1496;&#1500;&#1505;%20&#1500;&#1508;&#1497;%20&#1497;&#1502;&#1497;&#1501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664387474127607"/>
          <c:y val="4.5066196486018312E-2"/>
          <c:w val="0.81783375569620076"/>
          <c:h val="0.71961454431960048"/>
        </c:manualLayout>
      </c:layout>
      <c:lineChart>
        <c:grouping val="standard"/>
        <c:varyColors val="0"/>
        <c:ser>
          <c:idx val="0"/>
          <c:order val="0"/>
          <c:tx>
            <c:strRef>
              <c:f>NIGHT!$O$20</c:f>
              <c:strCache>
                <c:ptCount val="1"/>
                <c:pt idx="0">
                  <c:v>Last in</c:v>
                </c:pt>
              </c:strCache>
            </c:strRef>
          </c:tx>
          <c:spPr>
            <a:ln w="19050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numRef>
              <c:f>NIGHT!$P$17:$Y$17</c:f>
              <c:numCache>
                <c:formatCode>dd\/mm</c:formatCode>
                <c:ptCount val="10"/>
                <c:pt idx="0">
                  <c:v>42854</c:v>
                </c:pt>
                <c:pt idx="1">
                  <c:v>42855</c:v>
                </c:pt>
                <c:pt idx="2">
                  <c:v>42856</c:v>
                </c:pt>
                <c:pt idx="3">
                  <c:v>42857</c:v>
                </c:pt>
                <c:pt idx="4">
                  <c:v>42866</c:v>
                </c:pt>
                <c:pt idx="5">
                  <c:v>42867</c:v>
                </c:pt>
                <c:pt idx="6">
                  <c:v>42868</c:v>
                </c:pt>
                <c:pt idx="7">
                  <c:v>42869</c:v>
                </c:pt>
                <c:pt idx="8">
                  <c:v>42870</c:v>
                </c:pt>
                <c:pt idx="9">
                  <c:v>42871</c:v>
                </c:pt>
              </c:numCache>
            </c:numRef>
          </c:cat>
          <c:val>
            <c:numRef>
              <c:f>NIGHT!$P$20:$AB$20</c:f>
              <c:numCache>
                <c:formatCode>[$-1000000]h:mm;@</c:formatCode>
                <c:ptCount val="13"/>
                <c:pt idx="0">
                  <c:v>0.80625000000000002</c:v>
                </c:pt>
                <c:pt idx="1">
                  <c:v>0.80694444444444446</c:v>
                </c:pt>
                <c:pt idx="2">
                  <c:v>0.80625000000000002</c:v>
                </c:pt>
                <c:pt idx="3">
                  <c:v>0.81319444444444444</c:v>
                </c:pt>
                <c:pt idx="4">
                  <c:v>0.81666666666666676</c:v>
                </c:pt>
                <c:pt idx="5">
                  <c:v>0.81736111111111109</c:v>
                </c:pt>
                <c:pt idx="6">
                  <c:v>0.81666666666666676</c:v>
                </c:pt>
                <c:pt idx="7">
                  <c:v>0.82361111111111107</c:v>
                </c:pt>
                <c:pt idx="8">
                  <c:v>0.8208333333333333</c:v>
                </c:pt>
                <c:pt idx="9">
                  <c:v>0.8208333333333333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C8-418B-925C-16766D130A40}"/>
            </c:ext>
          </c:extLst>
        </c:ser>
        <c:ser>
          <c:idx val="1"/>
          <c:order val="1"/>
          <c:tx>
            <c:strRef>
              <c:f>NIGHT!$O$21</c:f>
              <c:strCache>
                <c:ptCount val="1"/>
                <c:pt idx="0">
                  <c:v>Sunset</c:v>
                </c:pt>
              </c:strCache>
            </c:strRef>
          </c:tx>
          <c:spPr>
            <a:ln w="19050" cap="rnd">
              <a:solidFill>
                <a:schemeClr val="accent2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NIGHT!$P$17:$Y$17</c:f>
              <c:numCache>
                <c:formatCode>dd\/mm</c:formatCode>
                <c:ptCount val="10"/>
                <c:pt idx="0">
                  <c:v>42854</c:v>
                </c:pt>
                <c:pt idx="1">
                  <c:v>42855</c:v>
                </c:pt>
                <c:pt idx="2">
                  <c:v>42856</c:v>
                </c:pt>
                <c:pt idx="3">
                  <c:v>42857</c:v>
                </c:pt>
                <c:pt idx="4">
                  <c:v>42866</c:v>
                </c:pt>
                <c:pt idx="5">
                  <c:v>42867</c:v>
                </c:pt>
                <c:pt idx="6">
                  <c:v>42868</c:v>
                </c:pt>
                <c:pt idx="7">
                  <c:v>42869</c:v>
                </c:pt>
                <c:pt idx="8">
                  <c:v>42870</c:v>
                </c:pt>
                <c:pt idx="9">
                  <c:v>42871</c:v>
                </c:pt>
              </c:numCache>
            </c:numRef>
          </c:cat>
          <c:val>
            <c:numRef>
              <c:f>NIGHT!$P$21:$AA$21</c:f>
              <c:numCache>
                <c:formatCode>[$-1000000]h:mm;@</c:formatCode>
                <c:ptCount val="12"/>
                <c:pt idx="0">
                  <c:v>0.80486111111111114</c:v>
                </c:pt>
                <c:pt idx="1">
                  <c:v>0.80486111111111114</c:v>
                </c:pt>
                <c:pt idx="2">
                  <c:v>0.80555555555555547</c:v>
                </c:pt>
                <c:pt idx="3">
                  <c:v>0.80625000000000002</c:v>
                </c:pt>
                <c:pt idx="4">
                  <c:v>0.81111111111111101</c:v>
                </c:pt>
                <c:pt idx="5">
                  <c:v>0.81111111111111101</c:v>
                </c:pt>
                <c:pt idx="6">
                  <c:v>0.81180555555555556</c:v>
                </c:pt>
                <c:pt idx="7">
                  <c:v>0.8125</c:v>
                </c:pt>
                <c:pt idx="8">
                  <c:v>0.81319444444444444</c:v>
                </c:pt>
                <c:pt idx="9">
                  <c:v>0.81319444444444444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4C8-418B-925C-16766D130A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8563968"/>
        <c:axId val="99360768"/>
      </c:lineChart>
      <c:dateAx>
        <c:axId val="98563968"/>
        <c:scaling>
          <c:orientation val="minMax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b="1" dirty="0"/>
                  <a:t>Date</a:t>
                </a:r>
              </a:p>
            </c:rich>
          </c:tx>
          <c:layout>
            <c:manualLayout>
              <c:xMode val="edge"/>
              <c:yMode val="edge"/>
              <c:x val="0.46278701800419658"/>
              <c:y val="0.89718407888333729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dd\/mm" sourceLinked="1"/>
        <c:majorTickMark val="out"/>
        <c:minorTickMark val="out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52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360768"/>
        <c:crosses val="autoZero"/>
        <c:auto val="1"/>
        <c:lblOffset val="100"/>
        <c:baseTimeUnit val="days"/>
        <c:majorUnit val="2"/>
        <c:majorTimeUnit val="days"/>
      </c:dateAx>
      <c:valAx>
        <c:axId val="99360768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minorGridlines>
          <c:spPr>
            <a:ln w="9525" cap="flat" cmpd="sng" algn="ctr">
              <a:noFill/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b="1"/>
                  <a:t>Hour</a:t>
                </a:r>
              </a:p>
            </c:rich>
          </c:tx>
          <c:layout>
            <c:manualLayout>
              <c:xMode val="edge"/>
              <c:yMode val="edge"/>
              <c:x val="1.4220740740740739E-2"/>
              <c:y val="0.3914856429463171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[$-1000000]h:mm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563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6024037037037037"/>
          <c:y val="4.7750312109862678E-2"/>
          <c:w val="0.21300408155920575"/>
          <c:h val="0.1669359535446998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>
        <a:lumMod val="95000"/>
      </a:schemeClr>
    </a:solidFill>
    <a:ln w="12700" cap="flat" cmpd="sng" algn="ctr">
      <a:solidFill>
        <a:schemeClr val="tx1"/>
      </a:solidFill>
      <a:prstDash val="solid"/>
      <a:round/>
    </a:ln>
    <a:effectLst>
      <a:outerShdw blurRad="635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468198005698007"/>
          <c:y val="4.7770012523773157E-2"/>
          <c:w val="0.81874786324786319"/>
          <c:h val="0.71206210104944279"/>
        </c:manualLayout>
      </c:layout>
      <c:lineChart>
        <c:grouping val="standard"/>
        <c:varyColors val="0"/>
        <c:ser>
          <c:idx val="0"/>
          <c:order val="0"/>
          <c:tx>
            <c:strRef>
              <c:f>NIGHT!$O$18</c:f>
              <c:strCache>
                <c:ptCount val="1"/>
                <c:pt idx="0">
                  <c:v>First out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NIGHT!$P$17:$Y$17</c:f>
              <c:numCache>
                <c:formatCode>dd\/mm</c:formatCode>
                <c:ptCount val="10"/>
                <c:pt idx="0">
                  <c:v>42854</c:v>
                </c:pt>
                <c:pt idx="1">
                  <c:v>42855</c:v>
                </c:pt>
                <c:pt idx="2">
                  <c:v>42856</c:v>
                </c:pt>
                <c:pt idx="3">
                  <c:v>42857</c:v>
                </c:pt>
                <c:pt idx="4">
                  <c:v>42866</c:v>
                </c:pt>
                <c:pt idx="5">
                  <c:v>42867</c:v>
                </c:pt>
                <c:pt idx="6">
                  <c:v>42868</c:v>
                </c:pt>
                <c:pt idx="7">
                  <c:v>42869</c:v>
                </c:pt>
                <c:pt idx="8">
                  <c:v>42870</c:v>
                </c:pt>
                <c:pt idx="9">
                  <c:v>42871</c:v>
                </c:pt>
              </c:numCache>
            </c:numRef>
          </c:cat>
          <c:val>
            <c:numRef>
              <c:f>NIGHT!$P$18:$Y$18</c:f>
              <c:numCache>
                <c:formatCode>[$-1000000]h:mm;@</c:formatCode>
                <c:ptCount val="10"/>
                <c:pt idx="0">
                  <c:v>0.24583333333333335</c:v>
                </c:pt>
                <c:pt idx="1">
                  <c:v>0.23958333333333334</c:v>
                </c:pt>
                <c:pt idx="2">
                  <c:v>0.23750000000000002</c:v>
                </c:pt>
                <c:pt idx="3">
                  <c:v>0.24236111111111111</c:v>
                </c:pt>
                <c:pt idx="4">
                  <c:v>0.22430555555555556</c:v>
                </c:pt>
                <c:pt idx="5">
                  <c:v>0.22430555555555556</c:v>
                </c:pt>
                <c:pt idx="6">
                  <c:v>0.22291666666666665</c:v>
                </c:pt>
                <c:pt idx="7">
                  <c:v>0.21944444444444444</c:v>
                </c:pt>
                <c:pt idx="8">
                  <c:v>0.21458333333333335</c:v>
                </c:pt>
                <c:pt idx="9">
                  <c:v>0.21527777777777779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648-4E66-9700-DA4B639957D2}"/>
            </c:ext>
          </c:extLst>
        </c:ser>
        <c:ser>
          <c:idx val="1"/>
          <c:order val="1"/>
          <c:tx>
            <c:strRef>
              <c:f>NIGHT!$O$19</c:f>
              <c:strCache>
                <c:ptCount val="1"/>
                <c:pt idx="0">
                  <c:v>Sunrise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NIGHT!$P$17:$Y$17</c:f>
              <c:numCache>
                <c:formatCode>dd\/mm</c:formatCode>
                <c:ptCount val="10"/>
                <c:pt idx="0">
                  <c:v>42854</c:v>
                </c:pt>
                <c:pt idx="1">
                  <c:v>42855</c:v>
                </c:pt>
                <c:pt idx="2">
                  <c:v>42856</c:v>
                </c:pt>
                <c:pt idx="3">
                  <c:v>42857</c:v>
                </c:pt>
                <c:pt idx="4">
                  <c:v>42866</c:v>
                </c:pt>
                <c:pt idx="5">
                  <c:v>42867</c:v>
                </c:pt>
                <c:pt idx="6">
                  <c:v>42868</c:v>
                </c:pt>
                <c:pt idx="7">
                  <c:v>42869</c:v>
                </c:pt>
                <c:pt idx="8">
                  <c:v>42870</c:v>
                </c:pt>
                <c:pt idx="9">
                  <c:v>42871</c:v>
                </c:pt>
              </c:numCache>
            </c:numRef>
          </c:cat>
          <c:val>
            <c:numRef>
              <c:f>NIGHT!$P$19:$Y$19</c:f>
              <c:numCache>
                <c:formatCode>[$-1000000]h:mm;@</c:formatCode>
                <c:ptCount val="10"/>
                <c:pt idx="0">
                  <c:v>0.24444444444444446</c:v>
                </c:pt>
                <c:pt idx="1">
                  <c:v>0.24374999999999999</c:v>
                </c:pt>
                <c:pt idx="2">
                  <c:v>0.24305555555555555</c:v>
                </c:pt>
                <c:pt idx="3">
                  <c:v>0.24236111111111111</c:v>
                </c:pt>
                <c:pt idx="4">
                  <c:v>0.23680555555555557</c:v>
                </c:pt>
                <c:pt idx="5">
                  <c:v>0.23611111111111113</c:v>
                </c:pt>
                <c:pt idx="6">
                  <c:v>0.23541666666666669</c:v>
                </c:pt>
                <c:pt idx="7">
                  <c:v>0.23541666666666669</c:v>
                </c:pt>
                <c:pt idx="8">
                  <c:v>0.23472222222222219</c:v>
                </c:pt>
                <c:pt idx="9">
                  <c:v>0.23402777777777781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648-4E66-9700-DA4B639957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9819520"/>
        <c:axId val="99821440"/>
      </c:lineChart>
      <c:dateAx>
        <c:axId val="99819520"/>
        <c:scaling>
          <c:orientation val="minMax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b="1" dirty="0"/>
                  <a:t>Date</a:t>
                </a:r>
              </a:p>
            </c:rich>
          </c:tx>
          <c:layout>
            <c:manualLayout>
              <c:xMode val="edge"/>
              <c:yMode val="edge"/>
              <c:x val="0.46279433760683758"/>
              <c:y val="0.8989584009520718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dd\/mm" sourceLinked="1"/>
        <c:majorTickMark val="out"/>
        <c:minorTickMark val="out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821440"/>
        <c:crosses val="autoZero"/>
        <c:auto val="1"/>
        <c:lblOffset val="100"/>
        <c:baseTimeUnit val="days"/>
      </c:dateAx>
      <c:valAx>
        <c:axId val="99821440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b="1" dirty="0"/>
                  <a:t>Hour</a:t>
                </a:r>
              </a:p>
            </c:rich>
          </c:tx>
          <c:layout>
            <c:manualLayout>
              <c:xMode val="edge"/>
              <c:yMode val="edge"/>
              <c:x val="1.5506371985710619E-2"/>
              <c:y val="0.392785642756869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[$-1000000]h:mm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819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0343536324786324"/>
          <c:y val="0.54124743048793689"/>
          <c:w val="0.1672231111111111"/>
          <c:h val="0.1603930510941681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>
        <a:lumMod val="95000"/>
      </a:schemeClr>
    </a:solidFill>
    <a:ln w="12700" cap="flat" cmpd="sng" algn="ctr">
      <a:solidFill>
        <a:schemeClr val="tx1"/>
      </a:solidFill>
      <a:prstDash val="solid"/>
      <a:round/>
    </a:ln>
    <a:effectLst>
      <a:outerShdw blurRad="50800" dist="38100" dir="2700000" algn="tl" rotWithShape="0">
        <a:prstClr val="black">
          <a:alpha val="40000"/>
        </a:prstClr>
      </a:outerShdw>
      <a:softEdge rad="0"/>
    </a:effectLst>
  </c:spPr>
  <c:txPr>
    <a:bodyPr/>
    <a:lstStyle/>
    <a:p>
      <a:pPr>
        <a:defRPr sz="1400"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742825896762904"/>
          <c:y val="5.0925925925925923E-2"/>
          <c:w val="0.71150459317585302"/>
          <c:h val="0.58635836769386851"/>
        </c:manualLayout>
      </c:layout>
      <c:barChart>
        <c:barDir val="col"/>
        <c:grouping val="clustered"/>
        <c:varyColors val="0"/>
        <c:ser>
          <c:idx val="0"/>
          <c:order val="0"/>
          <c:tx>
            <c:v>Colony visit)</c:v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'Tags Col Dis'!$C$16:$Q$16</c:f>
              <c:strCache>
                <c:ptCount val="15"/>
                <c:pt idx="0">
                  <c:v>5:00-6:00</c:v>
                </c:pt>
                <c:pt idx="1">
                  <c:v>6:00-7:00</c:v>
                </c:pt>
                <c:pt idx="2">
                  <c:v>7:00-8:00</c:v>
                </c:pt>
                <c:pt idx="3">
                  <c:v>8:00-9:00</c:v>
                </c:pt>
                <c:pt idx="4">
                  <c:v>9:00-10:00</c:v>
                </c:pt>
                <c:pt idx="5">
                  <c:v>10:00-11:00</c:v>
                </c:pt>
                <c:pt idx="6">
                  <c:v>11:00-12:00</c:v>
                </c:pt>
                <c:pt idx="7">
                  <c:v>12:00-13:00</c:v>
                </c:pt>
                <c:pt idx="8">
                  <c:v>13:00-14:00</c:v>
                </c:pt>
                <c:pt idx="9">
                  <c:v>14:00-15:00</c:v>
                </c:pt>
                <c:pt idx="10">
                  <c:v>15:00-16:00</c:v>
                </c:pt>
                <c:pt idx="11">
                  <c:v>16:00-17:00</c:v>
                </c:pt>
                <c:pt idx="12">
                  <c:v>17:00-18:00</c:v>
                </c:pt>
                <c:pt idx="13">
                  <c:v>18:00-19:00</c:v>
                </c:pt>
                <c:pt idx="14">
                  <c:v>19:00-20:00</c:v>
                </c:pt>
              </c:strCache>
            </c:strRef>
          </c:cat>
          <c:val>
            <c:numRef>
              <c:f>'Tags Col Dis'!$C$17:$Q$17</c:f>
              <c:numCache>
                <c:formatCode>0.0</c:formatCode>
                <c:ptCount val="15"/>
                <c:pt idx="0">
                  <c:v>1.3020833333333335</c:v>
                </c:pt>
                <c:pt idx="1">
                  <c:v>10.15625</c:v>
                </c:pt>
                <c:pt idx="2">
                  <c:v>7.9427083333333339</c:v>
                </c:pt>
                <c:pt idx="3">
                  <c:v>9.2447916666666679</c:v>
                </c:pt>
                <c:pt idx="4">
                  <c:v>9.765625</c:v>
                </c:pt>
                <c:pt idx="5">
                  <c:v>9.375</c:v>
                </c:pt>
                <c:pt idx="6">
                  <c:v>6.25</c:v>
                </c:pt>
                <c:pt idx="7">
                  <c:v>5.9895833333333339</c:v>
                </c:pt>
                <c:pt idx="8">
                  <c:v>7.8125000000000009</c:v>
                </c:pt>
                <c:pt idx="9">
                  <c:v>5.859375</c:v>
                </c:pt>
                <c:pt idx="10">
                  <c:v>2.604166666666667</c:v>
                </c:pt>
                <c:pt idx="11">
                  <c:v>6.119791666666667</c:v>
                </c:pt>
                <c:pt idx="12">
                  <c:v>3.5156250000000004</c:v>
                </c:pt>
                <c:pt idx="13">
                  <c:v>6.6406250000000009</c:v>
                </c:pt>
                <c:pt idx="14">
                  <c:v>7.4218750000000009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17-4FB0-B32B-D3716FAABB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00004992"/>
        <c:axId val="100002816"/>
      </c:barChart>
      <c:lineChart>
        <c:grouping val="stacked"/>
        <c:varyColors val="0"/>
        <c:ser>
          <c:idx val="1"/>
          <c:order val="1"/>
          <c:tx>
            <c:v>Distance from colony </c:v>
          </c:tx>
          <c:spPr>
            <a:ln w="15875" cap="rnd">
              <a:solidFill>
                <a:schemeClr val="accent2"/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marker>
            <c:symbol val="circle"/>
            <c:size val="5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marker>
          <c:cat>
            <c:strRef>
              <c:f>'Tags Col Dis'!$C$16:$Q$16</c:f>
              <c:strCache>
                <c:ptCount val="15"/>
                <c:pt idx="0">
                  <c:v>5:00-6:00</c:v>
                </c:pt>
                <c:pt idx="1">
                  <c:v>6:00-7:00</c:v>
                </c:pt>
                <c:pt idx="2">
                  <c:v>7:00-8:00</c:v>
                </c:pt>
                <c:pt idx="3">
                  <c:v>8:00-9:00</c:v>
                </c:pt>
                <c:pt idx="4">
                  <c:v>9:00-10:00</c:v>
                </c:pt>
                <c:pt idx="5">
                  <c:v>10:00-11:00</c:v>
                </c:pt>
                <c:pt idx="6">
                  <c:v>11:00-12:00</c:v>
                </c:pt>
                <c:pt idx="7">
                  <c:v>12:00-13:00</c:v>
                </c:pt>
                <c:pt idx="8">
                  <c:v>13:00-14:00</c:v>
                </c:pt>
                <c:pt idx="9">
                  <c:v>14:00-15:00</c:v>
                </c:pt>
                <c:pt idx="10">
                  <c:v>15:00-16:00</c:v>
                </c:pt>
                <c:pt idx="11">
                  <c:v>16:00-17:00</c:v>
                </c:pt>
                <c:pt idx="12">
                  <c:v>17:00-18:00</c:v>
                </c:pt>
                <c:pt idx="13">
                  <c:v>18:00-19:00</c:v>
                </c:pt>
                <c:pt idx="14">
                  <c:v>19:00-20:00</c:v>
                </c:pt>
              </c:strCache>
            </c:strRef>
          </c:cat>
          <c:val>
            <c:numRef>
              <c:f>'Tags Col Dis'!$C$18:$Q$18</c:f>
              <c:numCache>
                <c:formatCode>General</c:formatCode>
                <c:ptCount val="15"/>
                <c:pt idx="0">
                  <c:v>871.7</c:v>
                </c:pt>
                <c:pt idx="1">
                  <c:v>984.9</c:v>
                </c:pt>
                <c:pt idx="2">
                  <c:v>967.2</c:v>
                </c:pt>
                <c:pt idx="3">
                  <c:v>872.4</c:v>
                </c:pt>
                <c:pt idx="4">
                  <c:v>1063.7</c:v>
                </c:pt>
                <c:pt idx="5">
                  <c:v>914.8</c:v>
                </c:pt>
                <c:pt idx="6">
                  <c:v>985.7</c:v>
                </c:pt>
                <c:pt idx="7">
                  <c:v>1067.0999999999999</c:v>
                </c:pt>
                <c:pt idx="8">
                  <c:v>1098.0999999999999</c:v>
                </c:pt>
                <c:pt idx="9">
                  <c:v>1274.8</c:v>
                </c:pt>
                <c:pt idx="10">
                  <c:v>1607.9</c:v>
                </c:pt>
                <c:pt idx="11">
                  <c:v>1580.5</c:v>
                </c:pt>
                <c:pt idx="12">
                  <c:v>1826.2</c:v>
                </c:pt>
                <c:pt idx="13">
                  <c:v>2237.5</c:v>
                </c:pt>
                <c:pt idx="14">
                  <c:v>1358.5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417-4FB0-B32B-D3716FAABB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9981952"/>
        <c:axId val="100000896"/>
      </c:lineChart>
      <c:catAx>
        <c:axId val="999819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cap="all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b="1">
                    <a:solidFill>
                      <a:sysClr val="windowText" lastClr="000000"/>
                    </a:solidFill>
                  </a:rPr>
                  <a:t>Hour</a:t>
                </a:r>
              </a:p>
            </c:rich>
          </c:tx>
          <c:layout>
            <c:manualLayout>
              <c:xMode val="edge"/>
              <c:yMode val="edge"/>
              <c:x val="0.43451012949981865"/>
              <c:y val="0.8234219658276084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0000896"/>
        <c:crosses val="autoZero"/>
        <c:auto val="1"/>
        <c:lblAlgn val="ctr"/>
        <c:lblOffset val="100"/>
        <c:noMultiLvlLbl val="0"/>
      </c:catAx>
      <c:valAx>
        <c:axId val="100000896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cap="all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>
                    <a:solidFill>
                      <a:sysClr val="windowText" lastClr="000000"/>
                    </a:solidFill>
                  </a:rPr>
                  <a:t>Average distance (m)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981952"/>
        <c:crosses val="autoZero"/>
        <c:crossBetween val="between"/>
      </c:valAx>
      <c:valAx>
        <c:axId val="100002816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cap="all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>
                    <a:solidFill>
                      <a:sysClr val="windowText" lastClr="000000"/>
                    </a:solidFill>
                  </a:rPr>
                  <a:t> frequency (%)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0.0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0004992"/>
        <c:crosses val="max"/>
        <c:crossBetween val="between"/>
      </c:valAx>
      <c:catAx>
        <c:axId val="10000499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0000281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2"/>
    </a:solidFill>
    <a:ln w="19050" cap="flat" cmpd="sng" algn="ctr">
      <a:solidFill>
        <a:schemeClr val="tx1"/>
      </a:solidFill>
      <a:prstDash val="solid"/>
      <a:round/>
    </a:ln>
    <a:effectLst>
      <a:outerShdw blurRad="635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159399851138009"/>
          <c:y val="4.1709101083176783E-2"/>
          <c:w val="0.84408317119564036"/>
          <c:h val="0.66859746592589631"/>
        </c:manualLayout>
      </c:layout>
      <c:lineChart>
        <c:grouping val="standard"/>
        <c:varyColors val="0"/>
        <c:ser>
          <c:idx val="0"/>
          <c:order val="0"/>
          <c:tx>
            <c:strRef>
              <c:f>'[סיסים אטלס לפי ימים.xlsx]סיכום ימים'!$H$3</c:f>
              <c:strCache>
                <c:ptCount val="1"/>
                <c:pt idx="0">
                  <c:v>AVE COL DIS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'[סיסים אטלס לפי ימים.xlsx]סיכום ימים'!$G$4:$G$15</c:f>
              <c:numCache>
                <c:formatCode>General</c:formatCode>
                <c:ptCount val="12"/>
                <c:pt idx="0">
                  <c:v>28.4</c:v>
                </c:pt>
                <c:pt idx="1">
                  <c:v>29.4</c:v>
                </c:pt>
                <c:pt idx="2">
                  <c:v>30.4</c:v>
                </c:pt>
                <c:pt idx="3">
                  <c:v>1.5</c:v>
                </c:pt>
                <c:pt idx="4">
                  <c:v>2.5</c:v>
                </c:pt>
                <c:pt idx="5">
                  <c:v>10.5</c:v>
                </c:pt>
                <c:pt idx="6">
                  <c:v>11.5</c:v>
                </c:pt>
                <c:pt idx="7">
                  <c:v>12.5</c:v>
                </c:pt>
                <c:pt idx="8">
                  <c:v>13.5</c:v>
                </c:pt>
                <c:pt idx="9">
                  <c:v>14.5</c:v>
                </c:pt>
                <c:pt idx="10">
                  <c:v>15.5</c:v>
                </c:pt>
                <c:pt idx="11">
                  <c:v>16.5</c:v>
                </c:pt>
              </c:numCache>
            </c:numRef>
          </c:cat>
          <c:val>
            <c:numRef>
              <c:f>'[סיסים אטלס לפי ימים.xlsx]סיכום ימים'!$H$4:$H$15</c:f>
            </c:numRef>
          </c:val>
          <c:smooth val="0"/>
          <c:extLst>
            <c:ext xmlns:c16="http://schemas.microsoft.com/office/drawing/2014/chart" uri="{C3380CC4-5D6E-409C-BE32-E72D297353CC}">
              <c16:uniqueId val="{00000000-5C73-49E2-8F3E-5D1206D8641A}"/>
            </c:ext>
          </c:extLst>
        </c:ser>
        <c:ser>
          <c:idx val="1"/>
          <c:order val="1"/>
          <c:tx>
            <c:strRef>
              <c:f>'[סיסים אטלס לפי ימים.xlsx]סיכום ימים'!$I$3</c:f>
              <c:strCache>
                <c:ptCount val="1"/>
                <c:pt idx="0">
                  <c:v>Average distance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trendline>
            <c:spPr>
              <a:ln w="19050" cap="rnd">
                <a:solidFill>
                  <a:schemeClr val="accent2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'[סיסים אטלס לפי ימים.xlsx]סיכום ימים'!$G$4:$G$15</c:f>
              <c:numCache>
                <c:formatCode>General</c:formatCode>
                <c:ptCount val="12"/>
                <c:pt idx="0">
                  <c:v>28.4</c:v>
                </c:pt>
                <c:pt idx="1">
                  <c:v>29.4</c:v>
                </c:pt>
                <c:pt idx="2">
                  <c:v>30.4</c:v>
                </c:pt>
                <c:pt idx="3">
                  <c:v>1.5</c:v>
                </c:pt>
                <c:pt idx="4">
                  <c:v>2.5</c:v>
                </c:pt>
                <c:pt idx="5">
                  <c:v>10.5</c:v>
                </c:pt>
                <c:pt idx="6">
                  <c:v>11.5</c:v>
                </c:pt>
                <c:pt idx="7">
                  <c:v>12.5</c:v>
                </c:pt>
                <c:pt idx="8">
                  <c:v>13.5</c:v>
                </c:pt>
                <c:pt idx="9">
                  <c:v>14.5</c:v>
                </c:pt>
                <c:pt idx="10">
                  <c:v>15.5</c:v>
                </c:pt>
                <c:pt idx="11">
                  <c:v>16.5</c:v>
                </c:pt>
              </c:numCache>
            </c:numRef>
          </c:cat>
          <c:val>
            <c:numRef>
              <c:f>'[סיסים אטלס לפי ימים.xlsx]סיכום ימים'!$I$4:$I$15</c:f>
              <c:numCache>
                <c:formatCode>General</c:formatCode>
                <c:ptCount val="12"/>
                <c:pt idx="0">
                  <c:v>8.18</c:v>
                </c:pt>
                <c:pt idx="1">
                  <c:v>11.54</c:v>
                </c:pt>
                <c:pt idx="2">
                  <c:v>11.05</c:v>
                </c:pt>
                <c:pt idx="3">
                  <c:v>9.83</c:v>
                </c:pt>
                <c:pt idx="4">
                  <c:v>12.25</c:v>
                </c:pt>
                <c:pt idx="5">
                  <c:v>8.39</c:v>
                </c:pt>
                <c:pt idx="6">
                  <c:v>13.13</c:v>
                </c:pt>
                <c:pt idx="7">
                  <c:v>11.98</c:v>
                </c:pt>
                <c:pt idx="8">
                  <c:v>17.14</c:v>
                </c:pt>
                <c:pt idx="9">
                  <c:v>14.76</c:v>
                </c:pt>
                <c:pt idx="10">
                  <c:v>12.39</c:v>
                </c:pt>
                <c:pt idx="11">
                  <c:v>16.600000000000001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C73-49E2-8F3E-5D1206D8641A}"/>
            </c:ext>
          </c:extLst>
        </c:ser>
        <c:ser>
          <c:idx val="3"/>
          <c:order val="2"/>
          <c:tx>
            <c:strRef>
              <c:f>'[סיסים אטלס לפי ימים.xlsx]סיכום ימים'!$K$3</c:f>
              <c:strCache>
                <c:ptCount val="1"/>
                <c:pt idx="0">
                  <c:v>Visits frequency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trendline>
            <c:spPr>
              <a:ln w="19050" cap="rnd">
                <a:solidFill>
                  <a:schemeClr val="accent4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'[סיסים אטלס לפי ימים.xlsx]סיכום ימים'!$G$4:$G$15</c:f>
              <c:numCache>
                <c:formatCode>General</c:formatCode>
                <c:ptCount val="12"/>
                <c:pt idx="0">
                  <c:v>28.4</c:v>
                </c:pt>
                <c:pt idx="1">
                  <c:v>29.4</c:v>
                </c:pt>
                <c:pt idx="2">
                  <c:v>30.4</c:v>
                </c:pt>
                <c:pt idx="3">
                  <c:v>1.5</c:v>
                </c:pt>
                <c:pt idx="4">
                  <c:v>2.5</c:v>
                </c:pt>
                <c:pt idx="5">
                  <c:v>10.5</c:v>
                </c:pt>
                <c:pt idx="6">
                  <c:v>11.5</c:v>
                </c:pt>
                <c:pt idx="7">
                  <c:v>12.5</c:v>
                </c:pt>
                <c:pt idx="8">
                  <c:v>13.5</c:v>
                </c:pt>
                <c:pt idx="9">
                  <c:v>14.5</c:v>
                </c:pt>
                <c:pt idx="10">
                  <c:v>15.5</c:v>
                </c:pt>
                <c:pt idx="11">
                  <c:v>16.5</c:v>
                </c:pt>
              </c:numCache>
            </c:numRef>
          </c:cat>
          <c:val>
            <c:numRef>
              <c:f>'[סיסים אטלס לפי ימים.xlsx]סיכום ימים'!$K$4:$K$15</c:f>
              <c:numCache>
                <c:formatCode>General</c:formatCode>
                <c:ptCount val="12"/>
                <c:pt idx="0">
                  <c:v>4.2485920363600433</c:v>
                </c:pt>
                <c:pt idx="1">
                  <c:v>4.4629272745714577</c:v>
                </c:pt>
                <c:pt idx="2">
                  <c:v>6.9930069930069934</c:v>
                </c:pt>
                <c:pt idx="3">
                  <c:v>4.123711340206186</c:v>
                </c:pt>
                <c:pt idx="4">
                  <c:v>4.0595399188092012</c:v>
                </c:pt>
                <c:pt idx="5">
                  <c:v>2.1677662582469366</c:v>
                </c:pt>
                <c:pt idx="6">
                  <c:v>5.0925648553112453</c:v>
                </c:pt>
                <c:pt idx="7">
                  <c:v>3.7576326914044156</c:v>
                </c:pt>
                <c:pt idx="8">
                  <c:v>2.1279367698788376</c:v>
                </c:pt>
                <c:pt idx="9">
                  <c:v>3.4865633213538594</c:v>
                </c:pt>
                <c:pt idx="10">
                  <c:v>3.1198206103149069</c:v>
                </c:pt>
                <c:pt idx="11">
                  <c:v>3.8068046633357127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C73-49E2-8F3E-5D1206D864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9487744"/>
        <c:axId val="99489664"/>
      </c:lineChart>
      <c:catAx>
        <c:axId val="9948774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/>
                  <a:t>Date</a:t>
                </a:r>
              </a:p>
            </c:rich>
          </c:tx>
          <c:layout>
            <c:manualLayout>
              <c:xMode val="edge"/>
              <c:yMode val="edge"/>
              <c:x val="0.46533526592757996"/>
              <c:y val="0.8220184659658659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489664"/>
        <c:crosses val="autoZero"/>
        <c:auto val="0"/>
        <c:lblAlgn val="ctr"/>
        <c:lblOffset val="100"/>
        <c:noMultiLvlLbl val="0"/>
      </c:catAx>
      <c:valAx>
        <c:axId val="99489664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>
              <a:outerShdw blurRad="50800" dist="50800" algn="ctr" rotWithShape="0">
                <a:srgbClr val="000000">
                  <a:alpha val="43137"/>
                </a:srgbClr>
              </a:outerShdw>
            </a:effectLst>
          </c:spPr>
        </c:majorGridlines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400" b="1" i="0" u="none" strike="noStrike" baseline="0" dirty="0" smtClean="0">
                    <a:effectLst/>
                  </a:rPr>
                  <a:t>Frequency (Index)</a:t>
                </a:r>
                <a:r>
                  <a:rPr lang="he-IL" sz="1400" b="1" i="0" u="none" strike="noStrike" baseline="0" dirty="0" smtClean="0">
                    <a:effectLst/>
                  </a:rPr>
                  <a:t> </a:t>
                </a:r>
                <a:r>
                  <a:rPr lang="en-US" sz="1400" b="1" i="0" u="none" strike="noStrike" baseline="0" dirty="0" smtClean="0">
                    <a:effectLst/>
                  </a:rPr>
                  <a:t>/ Distance (x100 m) </a:t>
                </a:r>
                <a:endParaRPr lang="en-US" sz="140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solidFill>
            <a:srgbClr val="FFFFFF">
              <a:alpha val="0"/>
            </a:srgbClr>
          </a:solidFill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487744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2469796250593054"/>
          <c:y val="0.90290445927761576"/>
          <c:w val="0.51046290855434118"/>
          <c:h val="6.32545931758530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9EF"/>
    </a:solidFill>
    <a:ln w="19050" cap="flat" cmpd="sng" algn="ctr">
      <a:solidFill>
        <a:sysClr val="windowText" lastClr="000000"/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fld id="{3A32CD5A-43DC-45CE-89EC-411C1A1411A8}" type="datetimeFigureOut">
              <a:rPr lang="en-US" smtClean="0"/>
              <a:t>3/12/2018</a:t>
            </a:fld>
            <a:endParaRPr lang="en-US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en-US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fld id="{B23AE5E7-C3A5-45AF-AC3F-B56F9FF227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324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 smtClean="0"/>
              <a:t>Hello everyone.</a:t>
            </a:r>
          </a:p>
          <a:p>
            <a:pPr algn="l"/>
            <a:r>
              <a:rPr lang="en-US" dirty="0" smtClean="0"/>
              <a:t>My name is </a:t>
            </a:r>
            <a:r>
              <a:rPr lang="en-US" dirty="0" err="1" smtClean="0"/>
              <a:t>Itai</a:t>
            </a:r>
            <a:r>
              <a:rPr lang="en-US" dirty="0" smtClean="0"/>
              <a:t> Bloch</a:t>
            </a:r>
          </a:p>
          <a:p>
            <a:pPr algn="l"/>
            <a:r>
              <a:rPr lang="en-US" dirty="0" smtClean="0"/>
              <a:t>I'm a master's degree </a:t>
            </a:r>
            <a:r>
              <a:rPr lang="en-US" dirty="0" err="1" smtClean="0"/>
              <a:t>studentat</a:t>
            </a:r>
            <a:r>
              <a:rPr lang="en-US" baseline="0" dirty="0" smtClean="0"/>
              <a:t> at the</a:t>
            </a:r>
            <a:endParaRPr lang="en-US" dirty="0" smtClean="0"/>
          </a:p>
          <a:p>
            <a:pPr algn="l"/>
            <a:r>
              <a:rPr lang="en-US" dirty="0" smtClean="0"/>
              <a:t>Department of Evolutionary and Environmental Biology</a:t>
            </a:r>
            <a:r>
              <a:rPr lang="en-US" baseline="0" dirty="0" smtClean="0"/>
              <a:t> </a:t>
            </a:r>
            <a:r>
              <a:rPr lang="en-US" dirty="0" smtClean="0"/>
              <a:t>At the University of Haifa.</a:t>
            </a:r>
          </a:p>
          <a:p>
            <a:pPr algn="l"/>
            <a:r>
              <a:rPr lang="en-US" dirty="0" smtClean="0"/>
              <a:t>I would like to present to you my research:</a:t>
            </a:r>
          </a:p>
          <a:p>
            <a:pPr algn="l"/>
            <a:r>
              <a:rPr lang="en-US" dirty="0" smtClean="0"/>
              <a:t>Using an advanced tracking system for understanding the movement and breeding ecology of the Little Swift (Apus affinis)</a:t>
            </a:r>
          </a:p>
          <a:p>
            <a:pPr algn="l"/>
            <a:r>
              <a:rPr lang="en-US" dirty="0" smtClean="0"/>
              <a:t>My supervisor is Dr. </a:t>
            </a:r>
            <a:r>
              <a:rPr lang="en-US" dirty="0" err="1" smtClean="0"/>
              <a:t>Nir</a:t>
            </a:r>
            <a:r>
              <a:rPr lang="en-US" dirty="0" smtClean="0"/>
              <a:t> Sapir</a:t>
            </a:r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AE5E7-C3A5-45AF-AC3F-B56F9FF227C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7646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 smtClean="0"/>
              <a:t>in this talk I'm going to present:</a:t>
            </a:r>
          </a:p>
          <a:p>
            <a:pPr algn="l"/>
            <a:r>
              <a:rPr lang="en-US" dirty="0" smtClean="0"/>
              <a:t>The Introduction</a:t>
            </a:r>
          </a:p>
          <a:p>
            <a:pPr algn="l"/>
            <a:r>
              <a:rPr lang="en-US" dirty="0" smtClean="0"/>
              <a:t>Research Hypothesis</a:t>
            </a:r>
          </a:p>
          <a:p>
            <a:pPr algn="l"/>
            <a:r>
              <a:rPr lang="en-US" dirty="0" smtClean="0"/>
              <a:t>Methods and materials</a:t>
            </a:r>
          </a:p>
          <a:p>
            <a:pPr algn="l"/>
            <a:r>
              <a:rPr lang="en-US" dirty="0" smtClean="0"/>
              <a:t>And</a:t>
            </a:r>
            <a:r>
              <a:rPr lang="en-US" baseline="0" dirty="0" smtClean="0"/>
              <a:t> the </a:t>
            </a:r>
            <a:r>
              <a:rPr lang="en-US" dirty="0" smtClean="0"/>
              <a:t>Results</a:t>
            </a:r>
          </a:p>
          <a:p>
            <a:pPr algn="l"/>
            <a:r>
              <a:rPr lang="en-US" dirty="0" smtClean="0"/>
              <a:t>So, let's start the introduction</a:t>
            </a:r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AE5E7-C3A5-45AF-AC3F-B56F9FF227C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2122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rPr>
              <a:t>My</a:t>
            </a:r>
            <a:r>
              <a:rPr lang="en-US" sz="1200" kern="1200" baseline="0" dirty="0" smtClean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rPr>
              <a:t>study species is the Little swift</a:t>
            </a:r>
            <a:endParaRPr lang="he-IL" dirty="0" smtClean="0"/>
          </a:p>
          <a:p>
            <a:pPr algn="l"/>
            <a:r>
              <a:rPr lang="en-US" dirty="0" smtClean="0"/>
              <a:t>the little swift is the smallest swift in our region and is therefore he got the name little swift.</a:t>
            </a:r>
          </a:p>
          <a:p>
            <a:pPr algn="l"/>
            <a:r>
              <a:rPr lang="en-US" dirty="0" smtClean="0"/>
              <a:t>Its Latin name consists of APUS which is missing leg, Because his short legs </a:t>
            </a:r>
          </a:p>
          <a:p>
            <a:pPr algn="l"/>
            <a:r>
              <a:rPr lang="en-US" dirty="0" smtClean="0"/>
              <a:t>and AFFINIS It means belongs to ..</a:t>
            </a:r>
          </a:p>
          <a:p>
            <a:pPr algn="l"/>
            <a:r>
              <a:rPr lang="en-US" dirty="0" smtClean="0"/>
              <a:t>The subspecies in Israel called galilejensis. That Galilee is a region of Israel.</a:t>
            </a:r>
          </a:p>
          <a:p>
            <a:pPr algn="l"/>
            <a:r>
              <a:rPr lang="en-US" dirty="0" smtClean="0"/>
              <a:t>It got its name because the first record of this subspecies hunted near the Sea of Galilee by </a:t>
            </a:r>
            <a:r>
              <a:rPr lang="en-US" dirty="0" err="1" smtClean="0"/>
              <a:t>Tristram</a:t>
            </a:r>
            <a:r>
              <a:rPr lang="en-US" dirty="0" smtClean="0"/>
              <a:t>.</a:t>
            </a:r>
          </a:p>
          <a:p>
            <a:pPr algn="l"/>
            <a:r>
              <a:rPr lang="en-US" dirty="0" smtClean="0"/>
              <a:t>Colonies</a:t>
            </a:r>
            <a:r>
              <a:rPr lang="en-US" baseline="0" dirty="0" smtClean="0"/>
              <a:t> of the little swift</a:t>
            </a:r>
            <a:r>
              <a:rPr lang="en-US" dirty="0" smtClean="0"/>
              <a:t> have tens to hundreds of couples.</a:t>
            </a:r>
          </a:p>
          <a:p>
            <a:pPr algn="l"/>
            <a:r>
              <a:rPr lang="en-US" dirty="0" smtClean="0"/>
              <a:t>The little swift uses its nests even outside the breeding season.</a:t>
            </a:r>
          </a:p>
          <a:p>
            <a:pPr algn="l"/>
            <a:r>
              <a:rPr lang="en-US" dirty="0" smtClean="0"/>
              <a:t>During the nesting season, part of the flock sleeps in the colony and some of them</a:t>
            </a:r>
            <a:r>
              <a:rPr lang="en-US" baseline="0" dirty="0" smtClean="0"/>
              <a:t> sleeps </a:t>
            </a:r>
            <a:r>
              <a:rPr lang="en-US" dirty="0" smtClean="0"/>
              <a:t>outside the colony</a:t>
            </a:r>
          </a:p>
          <a:p>
            <a:pPr algn="l"/>
            <a:r>
              <a:rPr lang="en-US" dirty="0" smtClean="0"/>
              <a:t>And of course its a Aerial Insectivores</a:t>
            </a:r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AE5E7-C3A5-45AF-AC3F-B56F9FF227C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3847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 smtClean="0"/>
              <a:t>The distribution of this species is in most parts of Africa, in Asia and also in Turkey and southern Spain.</a:t>
            </a:r>
          </a:p>
          <a:p>
            <a:pPr algn="l"/>
            <a:r>
              <a:rPr lang="en-US" dirty="0" smtClean="0"/>
              <a:t>it is a resident in most areas of its distribution, but the northern populations are migrate.</a:t>
            </a:r>
          </a:p>
          <a:p>
            <a:pPr algn="l"/>
            <a:r>
              <a:rPr lang="en-US" dirty="0" smtClean="0"/>
              <a:t>It is also found in Israel, where some of the populations are resident, but there are also migratory individuals.</a:t>
            </a:r>
          </a:p>
          <a:p>
            <a:pPr algn="l"/>
            <a:r>
              <a:rPr lang="en-US" dirty="0" smtClean="0"/>
              <a:t>It is not clear whether the individuals who migrate through Israel belong to the local population or belong to another population that just migrates through Israel</a:t>
            </a:r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AE5E7-C3A5-45AF-AC3F-B56F9FF227C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792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 smtClean="0"/>
              <a:t>We can divide the movement of animals into several scales, where:</a:t>
            </a:r>
          </a:p>
          <a:p>
            <a:pPr algn="l"/>
            <a:r>
              <a:rPr lang="en-US" dirty="0" smtClean="0"/>
              <a:t>The Small scale will refer to Characteristics of the movement of birds in a short time - up to a few </a:t>
            </a:r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hours</a:t>
            </a:r>
          </a:p>
          <a:p>
            <a:pPr algn="l"/>
            <a:r>
              <a:rPr lang="en-US" dirty="0" smtClean="0"/>
              <a:t>The Medium Scale will refer to movements for several days to several weeks</a:t>
            </a:r>
            <a:endParaRPr lang="he-IL" dirty="0" smtClean="0"/>
          </a:p>
          <a:p>
            <a:pPr algn="l"/>
            <a:r>
              <a:rPr lang="en-US" dirty="0" smtClean="0"/>
              <a:t>And large Scale will refer to movement For months and even for several years</a:t>
            </a:r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AE5E7-C3A5-45AF-AC3F-B56F9FF227C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5438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There is a wide range of advanced technological </a:t>
            </a:r>
            <a:r>
              <a:rPr lang="en-US" sz="1200" kern="1200" dirty="0" smtClean="0">
                <a:solidFill>
                  <a:srgbClr val="FF0000"/>
                </a:solidFill>
                <a:latin typeface="Cambria" panose="02040503050406030204" pitchFamily="18" charset="0"/>
                <a:ea typeface="+mn-ea"/>
                <a:cs typeface="+mn-cs"/>
              </a:rPr>
              <a:t>Measurement</a:t>
            </a:r>
            <a:r>
              <a:rPr lang="en-US" dirty="0" smtClean="0"/>
              <a:t> that help to understand the characteristics of the movement of animals.</a:t>
            </a:r>
          </a:p>
          <a:p>
            <a:pPr algn="l"/>
            <a:r>
              <a:rPr lang="en-US" dirty="0" smtClean="0"/>
              <a:t>From small data loggers, through the use of radar to advanced cellular GPS devices</a:t>
            </a:r>
            <a:endParaRPr lang="en-US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AE5E7-C3A5-45AF-AC3F-B56F9FF227C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1930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The Atlas system tags transmit signals every 1-8 seconds,</a:t>
            </a:r>
          </a:p>
          <a:p>
            <a:pPr algn="l" rtl="0"/>
            <a:r>
              <a:rPr lang="en-US" dirty="0" smtClean="0"/>
              <a:t>The signals are received by antennas scattered throughout the area and stored in a database.</a:t>
            </a:r>
          </a:p>
          <a:p>
            <a:pPr algn="l" rtl="0"/>
            <a:r>
              <a:rPr lang="en-US" dirty="0" smtClean="0"/>
              <a:t>You can see the location of the tags in real time or download the data and analyze the results.</a:t>
            </a:r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AE5E7-C3A5-45AF-AC3F-B56F9FF227C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080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 smtClean="0"/>
              <a:t>So after we've finished the introduction we can move on to a research hypothesis</a:t>
            </a:r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AE5E7-C3A5-45AF-AC3F-B56F9FF227C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4187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n-US" sz="12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Hypothesis</a:t>
            </a:r>
            <a:r>
              <a:rPr lang="en-US" sz="1200" b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is:</a:t>
            </a:r>
            <a:endParaRPr lang="he-IL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en-US" sz="1200" b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movement of Little Swifts and their visits to the nest will vary during the breeding season. These changes will be reflected in:</a:t>
            </a:r>
            <a:r>
              <a:rPr lang="he-IL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aspects: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Frequency of nest visits 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Duration of stay in the nest during the night 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Foraging range</a:t>
            </a:r>
          </a:p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AE5E7-C3A5-45AF-AC3F-B56F9FF227C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9217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the first aspect</a:t>
            </a:r>
            <a:r>
              <a:rPr lang="en-US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Frequency of nest visits </a:t>
            </a: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used the ATLAS tags (a</a:t>
            </a:r>
            <a:r>
              <a:rPr lang="en-US" sz="2200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Location transmitters)</a:t>
            </a:r>
            <a:r>
              <a:rPr lang="he-IL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en-US" sz="2200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Look at the frequency of the nest</a:t>
            </a:r>
            <a:r>
              <a:rPr lang="en-US" sz="2200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visits</a:t>
            </a:r>
          </a:p>
          <a:p>
            <a:pPr marL="914400" lvl="1" indent="-457200" algn="l" rtl="0">
              <a:buFont typeface="+mj-lt"/>
              <a:buAutoNum type="arabicPeriod"/>
            </a:pP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then to the look</a:t>
            </a:r>
            <a:r>
              <a:rPr lang="en-US" sz="2200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whether the number of visits to the colony varies during the season</a:t>
            </a:r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AE5E7-C3A5-45AF-AC3F-B56F9FF227C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7733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 rtl="0">
              <a:buFont typeface="Arial" panose="020B0604020202020204" pitchFamily="34" charset="0"/>
              <a:buNone/>
            </a:pPr>
            <a:r>
              <a:rPr lang="en-US" dirty="0" smtClean="0"/>
              <a:t>The second aspect is the </a:t>
            </a:r>
            <a:r>
              <a:rPr lang="en-US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Duration of stay in the nest during the night </a:t>
            </a:r>
          </a:p>
          <a:p>
            <a:pPr algn="l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AE5E7-C3A5-45AF-AC3F-B56F9FF227C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7045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this aspect:</a:t>
            </a:r>
            <a:endParaRPr lang="en-US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457200" algn="l" rtl="0">
              <a:buFont typeface="+mj-lt"/>
              <a:buAutoNum type="arabicPeriod"/>
            </a:pP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will also use the</a:t>
            </a:r>
            <a:r>
              <a:rPr lang="he-IL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ATLAS tags (Location transmitters) </a:t>
            </a:r>
          </a:p>
          <a:p>
            <a:pPr marL="457200" lvl="1" indent="0" algn="l" rtl="0">
              <a:buFont typeface="+mj-lt"/>
              <a:buNone/>
            </a:pP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we checked how long the SWIFTS nighttime was spent in the nest </a:t>
            </a:r>
            <a:endParaRPr lang="he-IL" sz="2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 algn="l" rtl="0">
              <a:buFont typeface="+mj-lt"/>
              <a:buNone/>
            </a:pP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whether there is a difference in that time during the nesting season</a:t>
            </a:r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AE5E7-C3A5-45AF-AC3F-B56F9FF227C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6091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 smtClean="0"/>
              <a:t>The third aspect is the </a:t>
            </a:r>
            <a:r>
              <a:rPr lang="en-US" b="1" dirty="0" smtClean="0"/>
              <a:t>Foraging range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AE5E7-C3A5-45AF-AC3F-B56F9FF227C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9954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this aspect We used again the </a:t>
            </a:r>
            <a:r>
              <a:rPr lang="en-US" sz="2800" b="0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ATLAS TAGS</a:t>
            </a:r>
            <a:endParaRPr lang="en-US" sz="2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we checked whether the foraging</a:t>
            </a:r>
            <a:r>
              <a:rPr lang="he-IL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range varies during the nesting season</a:t>
            </a:r>
            <a:endPara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AE5E7-C3A5-45AF-AC3F-B56F9FF227C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7874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 What we expect to find</a:t>
            </a:r>
            <a:r>
              <a:rPr lang="he-IL" sz="2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AE5E7-C3A5-45AF-AC3F-B56F9FF227C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8348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the first aspect</a:t>
            </a:r>
            <a:endParaRPr lang="he-IL" sz="2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e-IL" sz="2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Our hypothesis is that the frequency will increase because the chicks are growing and they need more food</a:t>
            </a:r>
            <a:endPara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AE5E7-C3A5-45AF-AC3F-B56F9FF227C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8348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the second aspect </a:t>
            </a:r>
            <a:r>
              <a:rPr lang="en-US" sz="2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assume that as the season progresses, SWIFTS will spend less time in the colony and spend more time in foraging</a:t>
            </a:r>
            <a:endParaRPr lang="he-IL" sz="28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Again, because the chicks need more food</a:t>
            </a:r>
            <a:endPara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AE5E7-C3A5-45AF-AC3F-B56F9FF227C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8348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the third aspect, we assume the SWIFTS have fixed areas</a:t>
            </a:r>
            <a:r>
              <a:rPr lang="en-US" sz="2800" b="0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collecting food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these areas are not expected to change</a:t>
            </a:r>
            <a:r>
              <a:rPr lang="en-US" sz="2800" b="0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Relative to the age of the chicks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therefore the foraging range will remain essentially unchanged.</a:t>
            </a:r>
            <a:endPara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AE5E7-C3A5-45AF-AC3F-B56F9FF227C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8348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Now</a:t>
            </a:r>
            <a:r>
              <a:rPr lang="en-US" baseline="0" dirty="0" smtClean="0"/>
              <a:t> for the </a:t>
            </a:r>
            <a:r>
              <a:rPr lang="en-US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Methods and materials</a:t>
            </a:r>
          </a:p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AE5E7-C3A5-45AF-AC3F-B56F9FF227C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0565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200" b="1" kern="1200" dirty="0" smtClean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rPr>
              <a:t>Swift capture</a:t>
            </a:r>
            <a:r>
              <a:rPr lang="he-IL" sz="1200" b="1" kern="1200" dirty="0" smtClean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rPr>
              <a:t> </a:t>
            </a:r>
            <a:endParaRPr lang="en-US" b="1" dirty="0" smtClean="0"/>
          </a:p>
          <a:p>
            <a:pPr algn="l"/>
            <a:r>
              <a:rPr lang="en-US" dirty="0" smtClean="0"/>
              <a:t>So, as you know, the SWIFTS are in the air almost all the time,</a:t>
            </a:r>
          </a:p>
          <a:p>
            <a:pPr algn="l"/>
            <a:r>
              <a:rPr lang="en-US" dirty="0" smtClean="0"/>
              <a:t>Therefore the best way to capture the SWIFTS is when they leave the colony.</a:t>
            </a:r>
          </a:p>
          <a:p>
            <a:pPr algn="l"/>
            <a:r>
              <a:rPr lang="en-US" dirty="0" smtClean="0"/>
              <a:t>And The best time is before the first light, when SWIFTS which sleep in the colony go out to foraging.</a:t>
            </a:r>
          </a:p>
          <a:p>
            <a:pPr algn="l"/>
            <a:r>
              <a:rPr lang="en-US" dirty="0" smtClean="0"/>
              <a:t>We used mist nets outside the colony, located in a building in the Hula Valley, in northern Israel.</a:t>
            </a:r>
            <a:endParaRPr lang="he-IL" baseline="0" dirty="0" smtClean="0"/>
          </a:p>
          <a:p>
            <a:pPr algn="l"/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AE5E7-C3A5-45AF-AC3F-B56F9FF227C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8577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 smtClean="0"/>
              <a:t>In this video you will see right away, you will see the swifts capture</a:t>
            </a:r>
          </a:p>
          <a:p>
            <a:pPr algn="l"/>
            <a:r>
              <a:rPr lang="en-US" dirty="0" smtClean="0"/>
              <a:t>We spread a mist net from side to side. It covers all the exit openings from the colony.</a:t>
            </a:r>
          </a:p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 colony is in this corner</a:t>
            </a:r>
          </a:p>
          <a:p>
            <a:pPr algn="l"/>
            <a:r>
              <a:rPr lang="en-US" dirty="0" smtClean="0"/>
              <a:t>And if you look well, you will see the birds that have been caught in the mist net </a:t>
            </a:r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AE5E7-C3A5-45AF-AC3F-B56F9FF227C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8546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 smtClean="0"/>
              <a:t>After catching the SWIFT, we put an identification ring</a:t>
            </a:r>
          </a:p>
          <a:p>
            <a:pPr marL="0" marR="0" lvl="1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We took some data, such as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Body mass</a:t>
            </a:r>
            <a:r>
              <a:rPr lang="en-US" dirty="0" smtClean="0"/>
              <a:t>, and wing and tail length</a:t>
            </a:r>
          </a:p>
          <a:p>
            <a:pPr algn="l"/>
            <a:r>
              <a:rPr lang="en-US" dirty="0" smtClean="0"/>
              <a:t>And then we put the Atlas tags to SWIFTS</a:t>
            </a:r>
            <a:endParaRPr lang="he-IL" dirty="0" smtClean="0"/>
          </a:p>
          <a:p>
            <a:pPr algn="l"/>
            <a:r>
              <a:rPr lang="en-US" dirty="0" smtClean="0"/>
              <a:t>That's how the atlas tags look</a:t>
            </a:r>
            <a:r>
              <a:rPr lang="en-US" baseline="0" dirty="0" smtClean="0"/>
              <a:t> like</a:t>
            </a:r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AE5E7-C3A5-45AF-AC3F-B56F9FF227C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74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 smtClean="0"/>
              <a:t>Our research is located in the Hula Valley, in northeastern Israel.</a:t>
            </a:r>
          </a:p>
          <a:p>
            <a:pPr algn="l"/>
            <a:r>
              <a:rPr lang="en-US" dirty="0" smtClean="0"/>
              <a:t>Just north of Sea of Galilee</a:t>
            </a:r>
            <a:endParaRPr lang="he-IL" dirty="0" smtClean="0"/>
          </a:p>
          <a:p>
            <a:pPr algn="l"/>
            <a:r>
              <a:rPr lang="en-US" dirty="0" smtClean="0"/>
              <a:t>In the middle of the Hula Valley, there is a small settlement called </a:t>
            </a:r>
            <a:r>
              <a:rPr lang="en-US" dirty="0" err="1" smtClean="0"/>
              <a:t>Yesod</a:t>
            </a:r>
            <a:r>
              <a:rPr lang="en-US" dirty="0" smtClean="0"/>
              <a:t> </a:t>
            </a:r>
            <a:r>
              <a:rPr lang="en-US" dirty="0" err="1" smtClean="0"/>
              <a:t>HaMa'ala</a:t>
            </a:r>
            <a:r>
              <a:rPr lang="en-US" dirty="0" smtClean="0"/>
              <a:t>.</a:t>
            </a:r>
          </a:p>
          <a:p>
            <a:pPr algn="l"/>
            <a:r>
              <a:rPr lang="en-US" dirty="0" smtClean="0"/>
              <a:t>Our SWIFTS colony is located in </a:t>
            </a:r>
            <a:r>
              <a:rPr lang="en-US" dirty="0" err="1" smtClean="0"/>
              <a:t>Yesod</a:t>
            </a:r>
            <a:r>
              <a:rPr lang="en-US" dirty="0" smtClean="0"/>
              <a:t> </a:t>
            </a:r>
            <a:r>
              <a:rPr lang="en-US" dirty="0" err="1" smtClean="0"/>
              <a:t>Hama'ala</a:t>
            </a:r>
            <a:endParaRPr lang="he-IL" dirty="0" smtClean="0"/>
          </a:p>
          <a:p>
            <a:pPr algn="l"/>
            <a:r>
              <a:rPr lang="en-US" dirty="0" smtClean="0"/>
              <a:t>The circles are the antennas that receive the signals from the transmitters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AE5E7-C3A5-45AF-AC3F-B56F9FF227C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168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 smtClean="0"/>
              <a:t>And now to the results</a:t>
            </a:r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AE5E7-C3A5-45AF-AC3F-B56F9FF227C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4426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 smtClean="0"/>
              <a:t>So, again. The Hula Valley is here.</a:t>
            </a:r>
          </a:p>
          <a:p>
            <a:pPr algn="l"/>
            <a:r>
              <a:rPr lang="en-US" dirty="0" smtClean="0"/>
              <a:t>It is located between the Golan Heights and the </a:t>
            </a:r>
            <a:r>
              <a:rPr lang="en-US" dirty="0" err="1" smtClean="0"/>
              <a:t>Meron</a:t>
            </a:r>
            <a:r>
              <a:rPr lang="en-US" dirty="0" smtClean="0"/>
              <a:t> Mountains.</a:t>
            </a:r>
          </a:p>
          <a:p>
            <a:pPr algn="l"/>
            <a:r>
              <a:rPr lang="en-US" dirty="0" smtClean="0"/>
              <a:t>The nest colony is located in </a:t>
            </a:r>
            <a:r>
              <a:rPr lang="en-US" dirty="0" err="1" smtClean="0"/>
              <a:t>Yesod</a:t>
            </a:r>
            <a:r>
              <a:rPr lang="en-US" dirty="0" smtClean="0"/>
              <a:t> </a:t>
            </a:r>
            <a:r>
              <a:rPr lang="en-US" dirty="0" err="1" smtClean="0"/>
              <a:t>HaMa'ala</a:t>
            </a:r>
            <a:endParaRPr lang="he-IL" dirty="0" smtClean="0"/>
          </a:p>
          <a:p>
            <a:pPr algn="l"/>
            <a:endParaRPr lang="he-IL" dirty="0" smtClean="0"/>
          </a:p>
          <a:p>
            <a:pPr algn="l"/>
            <a:r>
              <a:rPr lang="en-US" dirty="0" smtClean="0"/>
              <a:t>This is how the data that are obtained using the Atlas system.</a:t>
            </a:r>
          </a:p>
          <a:p>
            <a:pPr algn="l"/>
            <a:r>
              <a:rPr lang="en-US" dirty="0" smtClean="0"/>
              <a:t>Each color represents a different individual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AE5E7-C3A5-45AF-AC3F-B56F9FF227C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64263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here we can see the Movement of a single individual for 3 hours</a:t>
            </a:r>
            <a:endParaRPr lang="he-IL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 the colony, south and back</a:t>
            </a:r>
            <a:endParaRPr lang="he-IL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AE5E7-C3A5-45AF-AC3F-B56F9FF227C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75912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2400" dirty="0" smtClean="0"/>
              <a:t>When looking at the foraging range,</a:t>
            </a:r>
          </a:p>
          <a:p>
            <a:pPr algn="l"/>
            <a:r>
              <a:rPr lang="en-US" sz="2400" dirty="0" smtClean="0"/>
              <a:t>We saw that almost half the time the SWIFTS remain within a range of up to eight hundred meters,</a:t>
            </a:r>
          </a:p>
          <a:p>
            <a:pPr algn="l"/>
            <a:r>
              <a:rPr lang="en-US" sz="2400" dirty="0" smtClean="0"/>
              <a:t>And More than 90 percent of the time SWIFTS searched for food within a range of 3.2 kilometers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AE5E7-C3A5-45AF-AC3F-B56F9FF227C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84403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2000" dirty="0" smtClean="0"/>
              <a:t>Entrance to the colony for overnight stays</a:t>
            </a:r>
          </a:p>
          <a:p>
            <a:pPr algn="l"/>
            <a:r>
              <a:rPr lang="en-US" sz="2000" dirty="0" smtClean="0"/>
              <a:t>The red line represents the times of sunset and the blue line represents the time in which the last individual enters into the colony.</a:t>
            </a:r>
          </a:p>
          <a:p>
            <a:pPr algn="l"/>
            <a:r>
              <a:rPr lang="en-US" sz="2000" dirty="0" smtClean="0"/>
              <a:t>You can see that as the season progresses, the SWIFTS stay longer outside the colony</a:t>
            </a:r>
            <a:endParaRPr lang="he-IL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AE5E7-C3A5-45AF-AC3F-B56F9FF227C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37233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 smtClean="0"/>
              <a:t>A similar situation can be seen in relation to the departure time from COLONY in the morning.</a:t>
            </a:r>
          </a:p>
          <a:p>
            <a:pPr algn="l"/>
            <a:r>
              <a:rPr lang="en-US" dirty="0" smtClean="0"/>
              <a:t>The red line represents the sunrise and the blue line represents the exit time of the first individual from the colony</a:t>
            </a:r>
          </a:p>
          <a:p>
            <a:pPr algn="l"/>
            <a:r>
              <a:rPr lang="en-US" dirty="0" smtClean="0"/>
              <a:t>You can see that as the season progresses, the SWIFTS come out earlier from the colony</a:t>
            </a:r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AE5E7-C3A5-45AF-AC3F-B56F9FF227C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04586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 smtClean="0"/>
              <a:t>When looking at the red line that represents the average range in which SWIFTS searched for food during the day,</a:t>
            </a:r>
          </a:p>
          <a:p>
            <a:pPr algn="l"/>
            <a:r>
              <a:rPr lang="en-US" dirty="0" smtClean="0"/>
              <a:t>You can see that during the day, the foraging range is increasing.</a:t>
            </a:r>
          </a:p>
          <a:p>
            <a:pPr algn="l"/>
            <a:r>
              <a:rPr lang="en-US" dirty="0" smtClean="0"/>
              <a:t>In contrast, the blue columns represent the average number of visits.</a:t>
            </a:r>
          </a:p>
          <a:p>
            <a:pPr algn="l"/>
            <a:r>
              <a:rPr lang="en-US" dirty="0" smtClean="0"/>
              <a:t>You can see that the number of visits to the nest decreases during the day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AE5E7-C3A5-45AF-AC3F-B56F9FF227C7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77126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 smtClean="0"/>
              <a:t>Now we will look at a distance</a:t>
            </a:r>
            <a:r>
              <a:rPr lang="en-US" baseline="0" dirty="0" smtClean="0"/>
              <a:t> in </a:t>
            </a:r>
            <a:r>
              <a:rPr lang="en-US" dirty="0" smtClean="0"/>
              <a:t>medium scale of several days -</a:t>
            </a:r>
          </a:p>
          <a:p>
            <a:pPr algn="l"/>
            <a:r>
              <a:rPr lang="en-US" dirty="0" smtClean="0"/>
              <a:t>When we look at the red line indicating the average foraging range</a:t>
            </a:r>
          </a:p>
          <a:p>
            <a:pPr algn="l"/>
            <a:r>
              <a:rPr lang="en-US" dirty="0" smtClean="0"/>
              <a:t>We can see that during the season, the foraging range is on the rise.</a:t>
            </a:r>
          </a:p>
          <a:p>
            <a:pPr algn="l"/>
            <a:r>
              <a:rPr lang="en-US" dirty="0" smtClean="0"/>
              <a:t>In contrast, observing the blue line indicates the frequency of visits to the nest</a:t>
            </a:r>
          </a:p>
          <a:p>
            <a:pPr algn="l"/>
            <a:r>
              <a:rPr lang="en-US" dirty="0" smtClean="0"/>
              <a:t>Will show us that the frequency of visiting the nest is decreasing during the season.</a:t>
            </a:r>
            <a:endParaRPr lang="he-IL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AE5E7-C3A5-45AF-AC3F-B56F9FF227C7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46905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conclusion: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we saw in the results was this: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Frequency of nest visits was Decline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Both on a small scale and on a medium scale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saw a decrease in the duration of the nest during the night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in the Foraging range we saw an increase in both the small scale and the medium scale</a:t>
            </a:r>
            <a:endPara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AE5E7-C3A5-45AF-AC3F-B56F9FF227C7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83483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3AE5E7-C3A5-45AF-AC3F-B56F9FF227C7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22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FFFD0-BE54-4475-A1CC-62E5354C41F2}" type="datetimeFigureOut">
              <a:rPr lang="he-IL" smtClean="0"/>
              <a:t>כ"ה/אדר/תשע"ח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F9626-410E-489E-903F-B6DEA6125A5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93694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FFFD0-BE54-4475-A1CC-62E5354C41F2}" type="datetimeFigureOut">
              <a:rPr lang="he-IL" smtClean="0"/>
              <a:t>כ"ה/אדר/תשע"ח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F9626-410E-489E-903F-B6DEA6125A5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48112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FFFD0-BE54-4475-A1CC-62E5354C41F2}" type="datetimeFigureOut">
              <a:rPr lang="he-IL" smtClean="0"/>
              <a:t>כ"ה/אדר/תשע"ח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F9626-410E-489E-903F-B6DEA6125A5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62201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FFFD0-BE54-4475-A1CC-62E5354C41F2}" type="datetimeFigureOut">
              <a:rPr lang="he-IL" smtClean="0"/>
              <a:t>כ"ה/אדר/תשע"ח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F9626-410E-489E-903F-B6DEA6125A5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73821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FFFD0-BE54-4475-A1CC-62E5354C41F2}" type="datetimeFigureOut">
              <a:rPr lang="he-IL" smtClean="0"/>
              <a:t>כ"ה/אדר/תשע"ח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F9626-410E-489E-903F-B6DEA6125A5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79966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FFFD0-BE54-4475-A1CC-62E5354C41F2}" type="datetimeFigureOut">
              <a:rPr lang="he-IL" smtClean="0"/>
              <a:t>כ"ה/אדר/תשע"ח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F9626-410E-489E-903F-B6DEA6125A5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01350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FFFD0-BE54-4475-A1CC-62E5354C41F2}" type="datetimeFigureOut">
              <a:rPr lang="he-IL" smtClean="0"/>
              <a:t>כ"ה/אדר/תשע"ח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F9626-410E-489E-903F-B6DEA6125A5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28542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FFFD0-BE54-4475-A1CC-62E5354C41F2}" type="datetimeFigureOut">
              <a:rPr lang="he-IL" smtClean="0"/>
              <a:t>כ"ה/אדר/תשע"ח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F9626-410E-489E-903F-B6DEA6125A5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79060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FFFD0-BE54-4475-A1CC-62E5354C41F2}" type="datetimeFigureOut">
              <a:rPr lang="he-IL" smtClean="0"/>
              <a:t>כ"ה/אדר/תשע"ח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F9626-410E-489E-903F-B6DEA6125A5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74327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FFFD0-BE54-4475-A1CC-62E5354C41F2}" type="datetimeFigureOut">
              <a:rPr lang="he-IL" smtClean="0"/>
              <a:t>כ"ה/אדר/תשע"ח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F9626-410E-489E-903F-B6DEA6125A5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87692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FFFD0-BE54-4475-A1CC-62E5354C41F2}" type="datetimeFigureOut">
              <a:rPr lang="he-IL" smtClean="0"/>
              <a:t>כ"ה/אדר/תשע"ח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F9626-410E-489E-903F-B6DEA6125A5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65663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FFFD0-BE54-4475-A1CC-62E5354C41F2}" type="datetimeFigureOut">
              <a:rPr lang="he-IL" smtClean="0"/>
              <a:t>כ"ה/אדר/תשע"ח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F9626-410E-489E-903F-B6DEA6125A5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98986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6.png"/><Relationship Id="rId5" Type="http://schemas.openxmlformats.org/officeDocument/2006/relationships/image" Target="../media/image2.png"/><Relationship Id="rId10" Type="http://schemas.openxmlformats.org/officeDocument/2006/relationships/image" Target="../media/image5.png"/><Relationship Id="rId4" Type="http://schemas.microsoft.com/office/2007/relationships/hdphoto" Target="../media/hdphoto1.wdp"/><Relationship Id="rId9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4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g"/><Relationship Id="rId4" Type="http://schemas.microsoft.com/office/2007/relationships/hdphoto" Target="../media/hdphoto4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microsoft.com/office/2007/relationships/hdphoto" Target="../media/hdphoto4.wdp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microsoft.com/office/2007/relationships/hdphoto" Target="../media/hdphoto4.wdp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microsoft.com/office/2007/relationships/hdphoto" Target="../media/hdphoto4.wdp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11" Type="http://schemas.openxmlformats.org/officeDocument/2006/relationships/image" Target="../media/image21.jpeg"/><Relationship Id="rId5" Type="http://schemas.openxmlformats.org/officeDocument/2006/relationships/image" Target="../media/image15.jpg"/><Relationship Id="rId10" Type="http://schemas.openxmlformats.org/officeDocument/2006/relationships/image" Target="../media/image20.jpg"/><Relationship Id="rId4" Type="http://schemas.openxmlformats.org/officeDocument/2006/relationships/image" Target="../media/image14.jpg"/><Relationship Id="rId9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microsoft.com/office/2007/relationships/hdphoto" Target="../media/hdphoto4.wdp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microsoft.com/office/2007/relationships/hdphoto" Target="../media/hdphoto4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4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4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microsoft.com/office/2007/relationships/hdphoto" Target="../media/hdphoto4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microsoft.com/office/2007/relationships/hdphoto" Target="../media/hdphoto4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microsoft.com/office/2007/relationships/hdphoto" Target="../media/hdphoto4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microsoft.com/office/2007/relationships/hdphoto" Target="../media/hdphoto4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microsoft.com/office/2007/relationships/hdphoto" Target="../media/hdphoto4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microsoft.com/office/2007/relationships/hdphoto" Target="../media/hdphoto4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microsoft.com/office/2007/relationships/hdphoto" Target="../media/hdphoto4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microsoft.com/office/2007/relationships/hdphoto" Target="../media/hdphoto4.wdp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24.png"/><Relationship Id="rId4" Type="http://schemas.microsoft.com/office/2007/relationships/hdphoto" Target="../media/hdphoto5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microsoft.com/office/2007/relationships/hdphoto" Target="../media/hdphoto4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.png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microsoft.com/office/2007/relationships/hdphoto" Target="../media/hdphoto4.wdp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8.png"/><Relationship Id="rId7" Type="http://schemas.microsoft.com/office/2007/relationships/hdphoto" Target="../media/hdphoto6.wdp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microsoft.com/office/2007/relationships/hdphoto" Target="../media/hdphoto4.wdp"/><Relationship Id="rId9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microsoft.com/office/2007/relationships/hdphoto" Target="../media/hdphoto4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microsoft.com/office/2007/relationships/hdphoto" Target="../media/hdphoto4.wdp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33.png"/><Relationship Id="rId4" Type="http://schemas.openxmlformats.org/officeDocument/2006/relationships/image" Target="../media/image32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microsoft.com/office/2007/relationships/hdphoto" Target="../media/hdphoto4.wdp"/><Relationship Id="rId4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microsoft.com/office/2007/relationships/hdphoto" Target="../media/hdphoto4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microsoft.com/office/2007/relationships/hdphoto" Target="../media/hdphoto4.wdp"/><Relationship Id="rId4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microsoft.com/office/2007/relationships/hdphoto" Target="../media/hdphoto4.wdp"/><Relationship Id="rId4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microsoft.com/office/2007/relationships/hdphoto" Target="../media/hdphoto4.wdp"/><Relationship Id="rId4" Type="http://schemas.openxmlformats.org/officeDocument/2006/relationships/image" Target="../media/image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4.xml"/><Relationship Id="rId4" Type="http://schemas.microsoft.com/office/2007/relationships/hdphoto" Target="../media/hdphoto4.wd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4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microsoft.com/office/2007/relationships/hdphoto" Target="../media/hdphoto4.wdp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083" r="30548"/>
          <a:stretch/>
        </p:blipFill>
        <p:spPr>
          <a:xfrm>
            <a:off x="467544" y="281957"/>
            <a:ext cx="979843" cy="1058811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124" b="73115" l="13107" r="59124"/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497" r="41447" b="24043"/>
          <a:stretch/>
        </p:blipFill>
        <p:spPr>
          <a:xfrm>
            <a:off x="2483768" y="282812"/>
            <a:ext cx="979200" cy="1057956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327802"/>
            <a:ext cx="979200" cy="1012966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6639" y="378098"/>
            <a:ext cx="7772400" cy="866527"/>
          </a:xfrm>
        </p:spPr>
        <p:txBody>
          <a:bodyPr/>
          <a:lstStyle/>
          <a:p>
            <a:endParaRPr lang="he-IL" dirty="0"/>
          </a:p>
        </p:txBody>
      </p:sp>
      <p:sp>
        <p:nvSpPr>
          <p:cNvPr id="5" name="Rectangle 4"/>
          <p:cNvSpPr/>
          <p:nvPr/>
        </p:nvSpPr>
        <p:spPr>
          <a:xfrm>
            <a:off x="0" y="332656"/>
            <a:ext cx="9144000" cy="1008112"/>
          </a:xfrm>
          <a:prstGeom prst="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5400000" scaled="1"/>
          </a:gradFill>
          <a:ln>
            <a:solidFill>
              <a:srgbClr val="8DDBE3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he-IL" sz="4000" dirty="0" smtClean="0">
                <a:cs typeface="+mj-cs"/>
              </a:rPr>
              <a:t>             </a:t>
            </a:r>
            <a:r>
              <a:rPr lang="en-US" sz="4000" dirty="0" smtClean="0">
                <a:cs typeface="+mj-cs"/>
              </a:rPr>
              <a:t>       </a:t>
            </a:r>
            <a:r>
              <a:rPr lang="he-IL" sz="4000" dirty="0" smtClean="0">
                <a:cs typeface="+mj-cs"/>
              </a:rPr>
              <a:t>     </a:t>
            </a:r>
            <a:endParaRPr lang="he-IL" sz="4000" b="1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323528" y="1556792"/>
            <a:ext cx="8424936" cy="496855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r">
              <a:buFont typeface="Arial" panose="020B0604020202020204" pitchFamily="34" charset="0"/>
              <a:buChar char="•"/>
            </a:pPr>
            <a:endParaRPr lang="he-IL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he-IL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7" t="-926" r="8367"/>
          <a:stretch/>
        </p:blipFill>
        <p:spPr>
          <a:xfrm>
            <a:off x="5148064" y="3482118"/>
            <a:ext cx="3170436" cy="259383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4" name="Subtitle 2"/>
          <p:cNvSpPr txBox="1">
            <a:spLocks/>
          </p:cNvSpPr>
          <p:nvPr/>
        </p:nvSpPr>
        <p:spPr>
          <a:xfrm>
            <a:off x="179512" y="4861045"/>
            <a:ext cx="4289472" cy="1804392"/>
          </a:xfrm>
          <a:prstGeom prst="rect">
            <a:avLst/>
          </a:prstGeom>
        </p:spPr>
        <p:txBody>
          <a:bodyPr vert="horz" lIns="91440" tIns="45720" rIns="91440" bIns="45720" rtlCol="1">
            <a:normAutofit fontScale="32500" lnSpcReduction="20000"/>
          </a:bodyPr>
          <a:lstStyle>
            <a:lvl1pPr marL="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r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e-IL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</a:p>
          <a:p>
            <a:pPr algn="r"/>
            <a:endParaRPr lang="he-IL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he-IL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he-IL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he-IL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he-IL" sz="5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Itai</a:t>
            </a:r>
            <a:r>
              <a:rPr lang="en-US" sz="7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Bloch &amp; </a:t>
            </a:r>
            <a:r>
              <a:rPr lang="en-US" sz="7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Nir</a:t>
            </a:r>
            <a:r>
              <a:rPr lang="en-US" sz="7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Sapir       </a:t>
            </a:r>
            <a:endParaRPr lang="he-IL" sz="7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he-IL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he-IL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 algn="r">
              <a:buFont typeface="Arial" panose="020B0604020202020204" pitchFamily="34" charset="0"/>
              <a:buChar char="•"/>
            </a:pPr>
            <a:endParaRPr lang="he-IL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he-IL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9512" y="1484784"/>
            <a:ext cx="8784976" cy="166199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3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Using an advanced tracking system </a:t>
            </a:r>
            <a:r>
              <a:rPr lang="en-US" sz="3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to understand </a:t>
            </a:r>
            <a:r>
              <a:rPr lang="en-US" sz="3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movement and breeding ecology of the Little Swift (</a:t>
            </a:r>
            <a:r>
              <a:rPr lang="en-US" sz="34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Apus affinis</a:t>
            </a:r>
            <a:r>
              <a:rPr lang="en-US" sz="3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)</a:t>
            </a:r>
            <a:endParaRPr lang="he-IL" sz="34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+mj-cs"/>
            </a:endParaRPr>
          </a:p>
        </p:txBody>
      </p:sp>
      <p:pic>
        <p:nvPicPr>
          <p:cNvPr id="12" name="תמונה 11" descr="Logo_Haifa.png"/>
          <p:cNvPicPr>
            <a:picLocks noChangeAspect="1"/>
          </p:cNvPicPr>
          <p:nvPr/>
        </p:nvPicPr>
        <p:blipFill>
          <a:blip r:embed="rId10" cstate="print"/>
          <a:srcRect l="43812"/>
          <a:stretch>
            <a:fillRect/>
          </a:stretch>
        </p:blipFill>
        <p:spPr>
          <a:xfrm>
            <a:off x="611560" y="404664"/>
            <a:ext cx="1944216" cy="8745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15" descr="091012 logo movement minerva press 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231603" y="476768"/>
            <a:ext cx="2660877" cy="86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3" descr="C:\Users\user\Desktop\אוניברסיטת חיפה\HaifaUnivLogo.jpe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924" y="404664"/>
            <a:ext cx="1296144" cy="8745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2647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32656"/>
            <a:ext cx="9144000" cy="1008112"/>
          </a:xfrm>
          <a:prstGeom prst="rect">
            <a:avLst/>
          </a:prstGeom>
          <a:gradFill>
            <a:gsLst>
              <a:gs pos="0">
                <a:srgbClr val="EDCA33">
                  <a:alpha val="41176"/>
                </a:srgbClr>
              </a:gs>
              <a:gs pos="100000">
                <a:srgbClr val="D5FAFF"/>
              </a:gs>
            </a:gsLst>
            <a:lin ang="5400000" scaled="1"/>
          </a:gradFill>
          <a:ln>
            <a:solidFill>
              <a:srgbClr val="8DDBE3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 rtl="0"/>
            <a:r>
              <a:rPr lang="he-IL" sz="36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   </a:t>
            </a:r>
            <a:r>
              <a:rPr lang="en-US" sz="30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Index</a:t>
            </a:r>
            <a:r>
              <a:rPr lang="he-IL" sz="30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 </a:t>
            </a:r>
            <a:endParaRPr lang="he-IL" sz="3000" b="1" dirty="0">
              <a:solidFill>
                <a:schemeClr val="tx1"/>
              </a:solidFill>
              <a:latin typeface="Cambria" panose="02040503050406030204" pitchFamily="18" charset="0"/>
              <a:cs typeface="+mj-cs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827584" y="1772815"/>
            <a:ext cx="7920880" cy="4320481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algn="r">
              <a:buFont typeface="Arial" panose="020B0604020202020204" pitchFamily="34" charset="0"/>
              <a:buChar char="•"/>
            </a:pPr>
            <a:endParaRPr lang="he-IL" sz="3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28700" lvl="1" indent="-571500" algn="l" rtl="0">
              <a:buFont typeface="Arial" panose="020B0604020202020204" pitchFamily="34" charset="0"/>
              <a:buChar char="•"/>
            </a:pPr>
            <a:r>
              <a:rPr lang="en-US" sz="3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US" sz="3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28700" lvl="1" indent="-571500" algn="l" rtl="0"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</a:t>
            </a:r>
            <a:r>
              <a:rPr lang="en-US" sz="3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hypothesis</a:t>
            </a:r>
            <a:endParaRPr lang="en-US" sz="3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28700" lvl="1" indent="-571500" algn="l" rtl="0"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Methods and materials</a:t>
            </a:r>
          </a:p>
          <a:p>
            <a:pPr marL="1028700" lvl="1" indent="-571500" algn="l" rtl="0"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endParaRPr lang="he-IL" sz="3800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5231" y1="49654" x2="55231" y2="49654"/>
                        <a14:foregroundMark x1="59231" y1="49423" x2="59231" y2="49423"/>
                        <a14:backgroundMark x1="22308" y1="27252" x2="22308" y2="27252"/>
                        <a14:backgroundMark x1="33846" y1="19630" x2="33846" y2="19630"/>
                        <a14:backgroundMark x1="49385" y1="21478" x2="49385" y2="21478"/>
                        <a14:backgroundMark x1="57385" y1="37182" x2="57385" y2="37182"/>
                        <a14:backgroundMark x1="64154" y1="25173" x2="64154" y2="25173"/>
                      </a14:backgroundRemoval>
                    </a14:imgEffect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537" t="15705" r="30537" b="13437"/>
          <a:stretch/>
        </p:blipFill>
        <p:spPr>
          <a:xfrm>
            <a:off x="7596336" y="332656"/>
            <a:ext cx="870641" cy="1008113"/>
          </a:xfrm>
          <a:prstGeom prst="rect">
            <a:avLst/>
          </a:prstGeom>
          <a:ln w="57150">
            <a:solidFill>
              <a:schemeClr val="bg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3454148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/>
          <p:cNvSpPr txBox="1">
            <a:spLocks/>
          </p:cNvSpPr>
          <p:nvPr/>
        </p:nvSpPr>
        <p:spPr>
          <a:xfrm>
            <a:off x="539552" y="1556792"/>
            <a:ext cx="8208912" cy="496855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US" sz="2800" dirty="0" smtClean="0">
                <a:solidFill>
                  <a:schemeClr val="tx1"/>
                </a:solidFill>
                <a:latin typeface="Calibri" panose="020F0502020204030204" pitchFamily="34" charset="0"/>
                <a:cs typeface="+mj-cs"/>
              </a:rPr>
              <a:t>Little swift - </a:t>
            </a:r>
            <a:r>
              <a:rPr lang="en-US" sz="2800" i="1" dirty="0">
                <a:solidFill>
                  <a:schemeClr val="tx1"/>
                </a:solidFill>
                <a:latin typeface="Calibri" panose="020F0502020204030204" pitchFamily="34" charset="0"/>
                <a:cs typeface="+mj-cs"/>
              </a:rPr>
              <a:t>Apus affinis</a:t>
            </a:r>
            <a:endParaRPr lang="he-IL" sz="2800" dirty="0">
              <a:solidFill>
                <a:schemeClr val="tx1"/>
              </a:solidFill>
              <a:latin typeface="Calibri" panose="020F0502020204030204" pitchFamily="34" charset="0"/>
              <a:cs typeface="+mj-cs"/>
            </a:endParaRPr>
          </a:p>
          <a:p>
            <a:pPr marL="914400" lvl="1" indent="-457200" algn="l" rtl="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chemeClr val="tx1"/>
                </a:solidFill>
                <a:latin typeface="Calibri" panose="020F0502020204030204" pitchFamily="34" charset="0"/>
              </a:rPr>
              <a:t>Apus affinis </a:t>
            </a:r>
            <a:r>
              <a:rPr lang="en-US" sz="2400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galilejensis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cs typeface="+mj-cs"/>
            </a:endParaRPr>
          </a:p>
          <a:p>
            <a:pPr marL="914400" lvl="1" indent="-457200" algn="l" rtl="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+mj-cs"/>
              </a:rPr>
              <a:t>Colonies of dozens to hundreds of </a:t>
            </a:r>
            <a:r>
              <a:rPr lang="en-US" sz="2400" dirty="0" smtClean="0">
                <a:solidFill>
                  <a:schemeClr val="tx1"/>
                </a:solidFill>
                <a:latin typeface="Calibri" panose="020F0502020204030204" pitchFamily="34" charset="0"/>
                <a:cs typeface="+mj-cs"/>
              </a:rPr>
              <a:t>couples</a:t>
            </a:r>
          </a:p>
          <a:p>
            <a:pPr marL="914400" lvl="1" indent="-457200" algn="l" rtl="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Calibri" panose="020F0502020204030204" pitchFamily="34" charset="0"/>
                <a:cs typeface="+mj-cs"/>
              </a:rPr>
              <a:t>Part 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+mj-cs"/>
              </a:rPr>
              <a:t>of the </a:t>
            </a:r>
            <a:r>
              <a:rPr lang="en-US" sz="2400" dirty="0" smtClean="0">
                <a:solidFill>
                  <a:schemeClr val="tx1"/>
                </a:solidFill>
                <a:latin typeface="Calibri" panose="020F0502020204030204" pitchFamily="34" charset="0"/>
                <a:cs typeface="+mj-cs"/>
              </a:rPr>
              <a:t>flock sleeps 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+mj-cs"/>
              </a:rPr>
              <a:t>in the </a:t>
            </a:r>
            <a:r>
              <a:rPr lang="en-US" sz="2400" dirty="0" smtClean="0">
                <a:solidFill>
                  <a:schemeClr val="tx1"/>
                </a:solidFill>
                <a:latin typeface="Calibri" panose="020F0502020204030204" pitchFamily="34" charset="0"/>
                <a:cs typeface="+mj-cs"/>
              </a:rPr>
              <a:t>colony</a:t>
            </a:r>
          </a:p>
          <a:p>
            <a:pPr marL="914400" lvl="1" indent="-457200" algn="l" rtl="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Aerial Insectivores</a:t>
            </a:r>
          </a:p>
          <a:p>
            <a:pPr lvl="1" algn="l" rtl="0"/>
            <a:endParaRPr lang="en-US" sz="2400" dirty="0" smtClean="0">
              <a:solidFill>
                <a:schemeClr val="tx1"/>
              </a:solidFill>
              <a:latin typeface="Calibri" panose="020F0502020204030204" pitchFamily="34" charset="0"/>
              <a:cs typeface="+mj-cs"/>
            </a:endParaRPr>
          </a:p>
          <a:p>
            <a:pPr marL="457200" indent="-457200" algn="r">
              <a:buFont typeface="Arial" panose="020B0604020202020204" pitchFamily="34" charset="0"/>
              <a:buChar char="•"/>
            </a:pPr>
            <a:endParaRPr lang="he-IL" sz="2800" dirty="0" smtClean="0">
              <a:solidFill>
                <a:schemeClr val="tx1"/>
              </a:solidFill>
              <a:latin typeface="Calibri" panose="020F0502020204030204" pitchFamily="34" charset="0"/>
              <a:cs typeface="+mj-cs"/>
            </a:endParaRPr>
          </a:p>
          <a:p>
            <a:pPr marL="457200" indent="-457200" algn="r">
              <a:buFont typeface="Arial" panose="020B0604020202020204" pitchFamily="34" charset="0"/>
              <a:buChar char="•"/>
            </a:pPr>
            <a:endParaRPr lang="en-US" sz="2800" dirty="0" smtClean="0">
              <a:solidFill>
                <a:schemeClr val="tx1"/>
              </a:solidFill>
              <a:latin typeface="Calibri" panose="020F0502020204030204" pitchFamily="34" charset="0"/>
              <a:cs typeface="+mj-cs"/>
            </a:endParaRPr>
          </a:p>
          <a:p>
            <a:pPr marL="457200" indent="-457200" algn="r">
              <a:buFont typeface="Arial" panose="020B0604020202020204" pitchFamily="34" charset="0"/>
              <a:buChar char="•"/>
            </a:pPr>
            <a:endParaRPr lang="he-IL" sz="2800" dirty="0" smtClean="0">
              <a:solidFill>
                <a:schemeClr val="tx1"/>
              </a:solidFill>
              <a:latin typeface="Calibri" panose="020F0502020204030204" pitchFamily="34" charset="0"/>
              <a:cs typeface="+mj-cs"/>
            </a:endParaRPr>
          </a:p>
          <a:p>
            <a:pPr marL="457200" indent="-457200" algn="r">
              <a:buFont typeface="Arial" panose="020B0604020202020204" pitchFamily="34" charset="0"/>
              <a:buChar char="•"/>
            </a:pPr>
            <a:endParaRPr lang="he-IL" sz="2800" dirty="0" smtClean="0">
              <a:solidFill>
                <a:schemeClr val="tx1"/>
              </a:solidFill>
              <a:latin typeface="Calibri" panose="020F0502020204030204" pitchFamily="34" charset="0"/>
              <a:cs typeface="+mj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32656"/>
            <a:ext cx="9144000" cy="1008112"/>
          </a:xfrm>
          <a:prstGeom prst="rect">
            <a:avLst/>
          </a:prstGeom>
          <a:gradFill>
            <a:gsLst>
              <a:gs pos="0">
                <a:srgbClr val="EDCA33">
                  <a:alpha val="41176"/>
                </a:srgbClr>
              </a:gs>
              <a:gs pos="100000">
                <a:srgbClr val="D5FAFF"/>
              </a:gs>
            </a:gsLst>
            <a:lin ang="5400000" scaled="1"/>
          </a:gradFill>
          <a:ln>
            <a:solidFill>
              <a:srgbClr val="8DDBE3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 rtl="0"/>
            <a:r>
              <a:rPr lang="en-US" sz="30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   </a:t>
            </a:r>
            <a:r>
              <a:rPr lang="he-IL" sz="30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</a:t>
            </a:r>
            <a:r>
              <a:rPr lang="en-US" sz="3000" b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Introduction - </a:t>
            </a:r>
            <a:r>
              <a:rPr lang="en-US" sz="2500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study species: Little swift</a:t>
            </a:r>
            <a:endParaRPr lang="he-IL" sz="2500" dirty="0">
              <a:solidFill>
                <a:schemeClr val="tx1"/>
              </a:solidFill>
              <a:latin typeface="Cambria" panose="02040503050406030204" pitchFamily="18" charset="0"/>
              <a:cs typeface="+mj-cs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827584" y="1772815"/>
            <a:ext cx="7920880" cy="4320481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algn="r">
              <a:buFont typeface="Arial" panose="020B0604020202020204" pitchFamily="34" charset="0"/>
              <a:buChar char="•"/>
            </a:pPr>
            <a:endParaRPr lang="he-IL" sz="3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5231" y1="49654" x2="55231" y2="49654"/>
                        <a14:foregroundMark x1="59231" y1="49423" x2="59231" y2="49423"/>
                        <a14:backgroundMark x1="22308" y1="27252" x2="22308" y2="27252"/>
                        <a14:backgroundMark x1="33846" y1="19630" x2="33846" y2="19630"/>
                        <a14:backgroundMark x1="49385" y1="21478" x2="49385" y2="21478"/>
                        <a14:backgroundMark x1="57385" y1="37182" x2="57385" y2="37182"/>
                        <a14:backgroundMark x1="64154" y1="25173" x2="64154" y2="25173"/>
                      </a14:backgroundRemoval>
                    </a14:imgEffect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537" t="15705" r="30537" b="13437"/>
          <a:stretch/>
        </p:blipFill>
        <p:spPr>
          <a:xfrm>
            <a:off x="7596336" y="332656"/>
            <a:ext cx="870641" cy="1008113"/>
          </a:xfrm>
          <a:prstGeom prst="rect">
            <a:avLst/>
          </a:prstGeom>
          <a:ln w="57150">
            <a:solidFill>
              <a:schemeClr val="bg1"/>
            </a:solidFill>
          </a:ln>
          <a:effectLst/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20" b="12115"/>
          <a:stretch/>
        </p:blipFill>
        <p:spPr>
          <a:xfrm>
            <a:off x="4355976" y="3573016"/>
            <a:ext cx="3905267" cy="269227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61" r="65619"/>
          <a:stretch/>
        </p:blipFill>
        <p:spPr>
          <a:xfrm>
            <a:off x="4445530" y="5881871"/>
            <a:ext cx="1062574" cy="2834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83663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332656"/>
            <a:ext cx="9144000" cy="1008112"/>
          </a:xfrm>
          <a:prstGeom prst="rect">
            <a:avLst/>
          </a:prstGeom>
          <a:gradFill>
            <a:gsLst>
              <a:gs pos="0">
                <a:srgbClr val="EDCA33">
                  <a:alpha val="41176"/>
                </a:srgbClr>
              </a:gs>
              <a:gs pos="100000">
                <a:srgbClr val="D5FAFF"/>
              </a:gs>
            </a:gsLst>
            <a:lin ang="5400000" scaled="1"/>
          </a:gradFill>
          <a:ln>
            <a:solidFill>
              <a:srgbClr val="8DDBE3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 rtl="0"/>
            <a:r>
              <a:rPr lang="en-US" sz="30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   </a:t>
            </a:r>
            <a:r>
              <a:rPr lang="he-IL" sz="30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</a:t>
            </a:r>
            <a:r>
              <a:rPr lang="en-US" sz="3000" b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Introduction - </a:t>
            </a:r>
            <a:r>
              <a:rPr lang="en-US" sz="2500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study species: Distribution</a:t>
            </a:r>
            <a:endParaRPr lang="he-IL" sz="2500" dirty="0">
              <a:solidFill>
                <a:schemeClr val="tx1"/>
              </a:solidFill>
              <a:latin typeface="Cambria" panose="02040503050406030204" pitchFamily="18" charset="0"/>
              <a:cs typeface="+mj-cs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323528" y="1700808"/>
            <a:ext cx="8424936" cy="504056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r">
              <a:buFont typeface="Arial" panose="020B0604020202020204" pitchFamily="34" charset="0"/>
              <a:buChar char="•"/>
            </a:pPr>
            <a:endParaRPr lang="en-US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r">
              <a:buFont typeface="Arial" panose="020B0604020202020204" pitchFamily="34" charset="0"/>
              <a:buChar char="•"/>
            </a:pPr>
            <a:endParaRPr lang="en-US" sz="2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r">
              <a:buFont typeface="Arial" panose="020B0604020202020204" pitchFamily="34" charset="0"/>
              <a:buChar char="•"/>
            </a:pPr>
            <a:endParaRPr lang="he-IL" sz="2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r">
              <a:buFont typeface="Arial" panose="020B0604020202020204" pitchFamily="34" charset="0"/>
              <a:buChar char="•"/>
            </a:pPr>
            <a:endParaRPr lang="he-IL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r">
              <a:buFont typeface="Arial" panose="020B0604020202020204" pitchFamily="34" charset="0"/>
              <a:buChar char="•"/>
            </a:pPr>
            <a:endParaRPr lang="he-IL" sz="2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r">
              <a:buFont typeface="Arial" panose="020B0604020202020204" pitchFamily="34" charset="0"/>
              <a:buChar char="•"/>
            </a:pPr>
            <a:endParaRPr lang="en-US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r">
              <a:buFont typeface="Arial" panose="020B0604020202020204" pitchFamily="34" charset="0"/>
              <a:buChar char="•"/>
            </a:pPr>
            <a:endParaRPr lang="en-US" sz="2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r">
              <a:buFont typeface="Arial" panose="020B0604020202020204" pitchFamily="34" charset="0"/>
              <a:buChar char="•"/>
            </a:pPr>
            <a:endParaRPr lang="en-US" sz="2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en-US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/>
            <a:r>
              <a:rPr lang="en-US" sz="1600" dirty="0" err="1">
                <a:solidFill>
                  <a:schemeClr val="tx1"/>
                </a:solidFill>
              </a:rPr>
              <a:t>BirdLife</a:t>
            </a:r>
            <a:r>
              <a:rPr lang="en-US" sz="1600" dirty="0">
                <a:solidFill>
                  <a:schemeClr val="tx1"/>
                </a:solidFill>
              </a:rPr>
              <a:t> International (2004). Detailed species account </a:t>
            </a:r>
            <a:r>
              <a:rPr lang="en-US" sz="1600" dirty="0" smtClean="0">
                <a:solidFill>
                  <a:schemeClr val="tx1"/>
                </a:solidFill>
              </a:rPr>
              <a:t>from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smtClean="0">
                <a:solidFill>
                  <a:schemeClr val="tx1"/>
                </a:solidFill>
              </a:rPr>
              <a:t>Birds </a:t>
            </a:r>
            <a:r>
              <a:rPr lang="en-US" sz="1600" dirty="0">
                <a:solidFill>
                  <a:schemeClr val="tx1"/>
                </a:solidFill>
              </a:rPr>
              <a:t>in Europe: population estimates, trends and conservation status. </a:t>
            </a:r>
          </a:p>
          <a:p>
            <a:pPr algn="r"/>
            <a:endParaRPr lang="he-IL" sz="2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r">
              <a:buFont typeface="Arial" panose="020B0604020202020204" pitchFamily="34" charset="0"/>
              <a:buChar char="•"/>
            </a:pPr>
            <a:endParaRPr lang="he-IL" sz="2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69" t="40470" r="41649" b="34199"/>
          <a:stretch/>
        </p:blipFill>
        <p:spPr bwMode="auto">
          <a:xfrm>
            <a:off x="1763688" y="1691654"/>
            <a:ext cx="5303862" cy="3909045"/>
          </a:xfrm>
          <a:prstGeom prst="rect">
            <a:avLst/>
          </a:prstGeom>
          <a:ln w="2857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5231" y1="49654" x2="55231" y2="49654"/>
                        <a14:foregroundMark x1="59231" y1="49423" x2="59231" y2="49423"/>
                        <a14:backgroundMark x1="22308" y1="27252" x2="22308" y2="27252"/>
                        <a14:backgroundMark x1="33846" y1="19630" x2="33846" y2="19630"/>
                        <a14:backgroundMark x1="49385" y1="21478" x2="49385" y2="21478"/>
                        <a14:backgroundMark x1="57385" y1="37182" x2="57385" y2="37182"/>
                        <a14:backgroundMark x1="64154" y1="25173" x2="64154" y2="25173"/>
                      </a14:backgroundRemoval>
                    </a14:imgEffect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537" t="15705" r="30537" b="13437"/>
          <a:stretch/>
        </p:blipFill>
        <p:spPr>
          <a:xfrm>
            <a:off x="7596336" y="332656"/>
            <a:ext cx="870641" cy="1008113"/>
          </a:xfrm>
          <a:prstGeom prst="rect">
            <a:avLst/>
          </a:prstGeom>
          <a:ln w="57150">
            <a:solidFill>
              <a:schemeClr val="bg1"/>
            </a:solidFill>
          </a:ln>
          <a:effec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75" t="46975" r="18292" b="50611"/>
          <a:stretch/>
        </p:blipFill>
        <p:spPr bwMode="auto">
          <a:xfrm>
            <a:off x="4427985" y="5301208"/>
            <a:ext cx="2592287" cy="247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345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740986"/>
            <a:ext cx="7560840" cy="4288414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539552" y="1628800"/>
            <a:ext cx="8208912" cy="352839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 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scale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minutes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hours </a:t>
            </a:r>
            <a:endParaRPr lang="en-US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Medium 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Scale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days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weeks</a:t>
            </a:r>
            <a:endParaRPr lang="he-IL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 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scale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months 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years</a:t>
            </a:r>
            <a:endParaRPr lang="he-IL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332656"/>
            <a:ext cx="9144000" cy="1008112"/>
          </a:xfrm>
          <a:prstGeom prst="rect">
            <a:avLst/>
          </a:prstGeom>
          <a:gradFill>
            <a:gsLst>
              <a:gs pos="0">
                <a:srgbClr val="EDCA33">
                  <a:alpha val="41176"/>
                </a:srgbClr>
              </a:gs>
              <a:gs pos="100000">
                <a:srgbClr val="D5FAFF"/>
              </a:gs>
            </a:gsLst>
            <a:lin ang="5400000" scaled="1"/>
          </a:gradFill>
          <a:ln>
            <a:solidFill>
              <a:srgbClr val="8DDBE3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 rtl="0"/>
            <a:r>
              <a:rPr lang="en-US" sz="30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   </a:t>
            </a:r>
            <a:r>
              <a:rPr lang="he-IL" sz="30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</a:t>
            </a:r>
            <a:r>
              <a:rPr lang="en-US" sz="3000" b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Introduction - </a:t>
            </a:r>
            <a:r>
              <a:rPr lang="en-US" sz="2500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Animal movement: Scale</a:t>
            </a:r>
            <a:endParaRPr lang="he-IL" sz="2500" dirty="0">
              <a:solidFill>
                <a:schemeClr val="tx1"/>
              </a:solidFill>
              <a:latin typeface="Cambria" panose="02040503050406030204" pitchFamily="18" charset="0"/>
              <a:cs typeface="+mj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5231" y1="49654" x2="55231" y2="49654"/>
                        <a14:foregroundMark x1="59231" y1="49423" x2="59231" y2="49423"/>
                        <a14:backgroundMark x1="22308" y1="27252" x2="22308" y2="27252"/>
                        <a14:backgroundMark x1="33846" y1="19630" x2="33846" y2="19630"/>
                        <a14:backgroundMark x1="49385" y1="21478" x2="49385" y2="21478"/>
                        <a14:backgroundMark x1="57385" y1="37182" x2="57385" y2="37182"/>
                        <a14:backgroundMark x1="64154" y1="25173" x2="64154" y2="25173"/>
                      </a14:backgroundRemoval>
                    </a14:imgEffect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537" t="15705" r="30537" b="13437"/>
          <a:stretch/>
        </p:blipFill>
        <p:spPr>
          <a:xfrm>
            <a:off x="7596336" y="332656"/>
            <a:ext cx="870641" cy="1008113"/>
          </a:xfrm>
          <a:prstGeom prst="rect">
            <a:avLst/>
          </a:prstGeom>
          <a:ln w="57150">
            <a:solidFill>
              <a:schemeClr val="bg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2354126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827584" y="1556792"/>
            <a:ext cx="7920880" cy="496855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r">
              <a:buFont typeface="Arial" panose="020B0604020202020204" pitchFamily="34" charset="0"/>
              <a:buChar char="•"/>
            </a:pPr>
            <a:endParaRPr lang="he-IL" sz="28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r">
              <a:buFont typeface="Arial" panose="020B0604020202020204" pitchFamily="34" charset="0"/>
              <a:buChar char="•"/>
            </a:pPr>
            <a:endParaRPr lang="en-US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r">
              <a:buFont typeface="Arial" panose="020B0604020202020204" pitchFamily="34" charset="0"/>
              <a:buChar char="•"/>
            </a:pPr>
            <a:endParaRPr lang="he-IL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r">
              <a:buFont typeface="Arial" panose="020B0604020202020204" pitchFamily="34" charset="0"/>
              <a:buChar char="•"/>
            </a:pPr>
            <a:endParaRPr lang="he-IL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9" r="25240"/>
          <a:stretch/>
        </p:blipFill>
        <p:spPr>
          <a:xfrm>
            <a:off x="3978024" y="1504436"/>
            <a:ext cx="1620000" cy="1620000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r="5000"/>
          <a:stretch/>
        </p:blipFill>
        <p:spPr>
          <a:xfrm>
            <a:off x="3978276" y="3288104"/>
            <a:ext cx="1620000" cy="1620000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7" r="5667"/>
          <a:stretch/>
        </p:blipFill>
        <p:spPr>
          <a:xfrm>
            <a:off x="1619672" y="3288104"/>
            <a:ext cx="2160000" cy="1620000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5" t="12633" r="39802" b="19991"/>
          <a:stretch/>
        </p:blipFill>
        <p:spPr>
          <a:xfrm>
            <a:off x="3978024" y="5075386"/>
            <a:ext cx="1620000" cy="1620000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5" b="2025"/>
          <a:stretch/>
        </p:blipFill>
        <p:spPr>
          <a:xfrm>
            <a:off x="5793060" y="3288104"/>
            <a:ext cx="2160000" cy="1620000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41" r="14341"/>
          <a:stretch/>
        </p:blipFill>
        <p:spPr>
          <a:xfrm>
            <a:off x="5793060" y="1502856"/>
            <a:ext cx="2160000" cy="1620000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0" t="4523" r="1478" b="7045"/>
          <a:stretch/>
        </p:blipFill>
        <p:spPr>
          <a:xfrm>
            <a:off x="1619672" y="5075386"/>
            <a:ext cx="2160000" cy="1620000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9" b="1369"/>
          <a:stretch/>
        </p:blipFill>
        <p:spPr>
          <a:xfrm>
            <a:off x="5793060" y="5075386"/>
            <a:ext cx="2160000" cy="1620000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1" t="5799" r="8187"/>
          <a:stretch/>
        </p:blipFill>
        <p:spPr>
          <a:xfrm>
            <a:off x="1619672" y="1504436"/>
            <a:ext cx="2160000" cy="1620000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Rectangle 15"/>
          <p:cNvSpPr/>
          <p:nvPr/>
        </p:nvSpPr>
        <p:spPr>
          <a:xfrm>
            <a:off x="0" y="332656"/>
            <a:ext cx="9144000" cy="1008112"/>
          </a:xfrm>
          <a:prstGeom prst="rect">
            <a:avLst/>
          </a:prstGeom>
          <a:gradFill>
            <a:gsLst>
              <a:gs pos="0">
                <a:srgbClr val="EDCA33">
                  <a:alpha val="41176"/>
                </a:srgbClr>
              </a:gs>
              <a:gs pos="100000">
                <a:srgbClr val="D5FAFF"/>
              </a:gs>
            </a:gsLst>
            <a:lin ang="5400000" scaled="1"/>
          </a:gradFill>
          <a:ln>
            <a:solidFill>
              <a:srgbClr val="8DDBE3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 rtl="0"/>
            <a:r>
              <a:rPr lang="en-US" sz="30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   </a:t>
            </a:r>
            <a:r>
              <a:rPr lang="he-IL" sz="30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</a:t>
            </a:r>
            <a:r>
              <a:rPr lang="en-US" sz="3000" b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Introduction -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Animal movement: Measurement</a:t>
            </a:r>
            <a:endParaRPr lang="he-IL" sz="2400" dirty="0">
              <a:solidFill>
                <a:schemeClr val="tx1"/>
              </a:solidFill>
              <a:latin typeface="Cambria" panose="02040503050406030204" pitchFamily="18" charset="0"/>
              <a:cs typeface="+mj-cs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>
                        <a14:foregroundMark x1="55231" y1="49654" x2="55231" y2="49654"/>
                        <a14:foregroundMark x1="59231" y1="49423" x2="59231" y2="49423"/>
                        <a14:backgroundMark x1="22308" y1="27252" x2="22308" y2="27252"/>
                        <a14:backgroundMark x1="33846" y1="19630" x2="33846" y2="19630"/>
                        <a14:backgroundMark x1="49385" y1="21478" x2="49385" y2="21478"/>
                        <a14:backgroundMark x1="57385" y1="37182" x2="57385" y2="37182"/>
                        <a14:backgroundMark x1="64154" y1="25173" x2="64154" y2="25173"/>
                      </a14:backgroundRemoval>
                    </a14:imgEffect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537" t="15705" r="30537" b="13437"/>
          <a:stretch/>
        </p:blipFill>
        <p:spPr>
          <a:xfrm>
            <a:off x="7596336" y="332656"/>
            <a:ext cx="870641" cy="1008113"/>
          </a:xfrm>
          <a:prstGeom prst="rect">
            <a:avLst/>
          </a:prstGeom>
          <a:ln w="57150">
            <a:solidFill>
              <a:schemeClr val="bg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3192261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827584" y="1412776"/>
            <a:ext cx="7920880" cy="496855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ATLAS</a:t>
            </a:r>
            <a:r>
              <a:rPr lang="he-IL" sz="1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dvanced </a:t>
            </a:r>
            <a:r>
              <a:rPr lang="en-US" sz="1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racking and </a:t>
            </a:r>
            <a:r>
              <a:rPr lang="en-US" sz="1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ocalization </a:t>
            </a:r>
            <a:r>
              <a:rPr lang="en-US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endParaRPr lang="en-US" sz="19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l" rtl="0"/>
            <a:r>
              <a:rPr lang="en-US" sz="1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A</a:t>
            </a:r>
            <a:r>
              <a:rPr lang="en-US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nimals in real-life </a:t>
            </a:r>
            <a:r>
              <a:rPr lang="en-US" sz="1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ystems    </a:t>
            </a:r>
          </a:p>
          <a:p>
            <a:pPr lvl="1" algn="l" rtl="0"/>
            <a:endParaRPr lang="en-US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 rtl="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Reverse 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GPS 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1 g tags </a:t>
            </a:r>
          </a:p>
          <a:p>
            <a:pPr algn="l" rtl="0"/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he-IL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Real-time 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retrospective viewing</a:t>
            </a:r>
            <a:endParaRPr lang="he-IL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endParaRPr lang="he-IL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endParaRPr lang="he-IL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51920" y="4250412"/>
            <a:ext cx="4526196" cy="2130916"/>
          </a:xfrm>
          <a:prstGeom prst="rect">
            <a:avLst/>
          </a:prstGeom>
          <a:ln w="2857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Rectangle 4"/>
          <p:cNvSpPr/>
          <p:nvPr/>
        </p:nvSpPr>
        <p:spPr>
          <a:xfrm>
            <a:off x="0" y="332656"/>
            <a:ext cx="9144000" cy="1008112"/>
          </a:xfrm>
          <a:prstGeom prst="rect">
            <a:avLst/>
          </a:prstGeom>
          <a:gradFill>
            <a:gsLst>
              <a:gs pos="0">
                <a:srgbClr val="EDCA33">
                  <a:alpha val="41176"/>
                </a:srgbClr>
              </a:gs>
              <a:gs pos="100000">
                <a:srgbClr val="D5FAFF"/>
              </a:gs>
            </a:gsLst>
            <a:lin ang="5400000" scaled="1"/>
          </a:gradFill>
          <a:ln>
            <a:solidFill>
              <a:srgbClr val="8DDBE3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 rtl="0"/>
            <a:r>
              <a:rPr lang="he-IL" sz="36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  </a:t>
            </a:r>
            <a:r>
              <a:rPr lang="en-US" sz="3000" b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Introduction</a:t>
            </a:r>
            <a:r>
              <a:rPr lang="en-US" sz="30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– </a:t>
            </a:r>
            <a:r>
              <a:rPr lang="en-US" sz="2400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The</a:t>
            </a:r>
            <a:r>
              <a:rPr lang="en-US" sz="24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ATLAS system</a:t>
            </a:r>
            <a:endParaRPr lang="he-IL" sz="2400" dirty="0">
              <a:solidFill>
                <a:schemeClr val="tx1"/>
              </a:solidFill>
              <a:latin typeface="Cambria" panose="02040503050406030204" pitchFamily="18" charset="0"/>
              <a:cs typeface="+mj-cs"/>
            </a:endParaRPr>
          </a:p>
        </p:txBody>
      </p:sp>
      <p:pic>
        <p:nvPicPr>
          <p:cNvPr id="9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5231" y1="49654" x2="55231" y2="49654"/>
                        <a14:foregroundMark x1="59231" y1="49423" x2="59231" y2="49423"/>
                        <a14:backgroundMark x1="22308" y1="27252" x2="22308" y2="27252"/>
                        <a14:backgroundMark x1="33846" y1="19630" x2="33846" y2="19630"/>
                        <a14:backgroundMark x1="49385" y1="21478" x2="49385" y2="21478"/>
                        <a14:backgroundMark x1="57385" y1="37182" x2="57385" y2="37182"/>
                        <a14:backgroundMark x1="64154" y1="25173" x2="64154" y2="25173"/>
                      </a14:backgroundRemoval>
                    </a14:imgEffect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537" t="15705" r="30537" b="13437"/>
          <a:stretch/>
        </p:blipFill>
        <p:spPr>
          <a:xfrm>
            <a:off x="7596336" y="332656"/>
            <a:ext cx="870641" cy="1008113"/>
          </a:xfrm>
          <a:prstGeom prst="rect">
            <a:avLst/>
          </a:prstGeom>
          <a:ln w="57150">
            <a:solidFill>
              <a:schemeClr val="bg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2943674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32656"/>
            <a:ext cx="9144000" cy="1008112"/>
          </a:xfrm>
          <a:prstGeom prst="rect">
            <a:avLst/>
          </a:prstGeom>
          <a:gradFill>
            <a:gsLst>
              <a:gs pos="0">
                <a:srgbClr val="EDCA33">
                  <a:alpha val="41176"/>
                </a:srgbClr>
              </a:gs>
              <a:gs pos="100000">
                <a:srgbClr val="D5FAFF"/>
              </a:gs>
            </a:gsLst>
            <a:lin ang="5400000" scaled="1"/>
          </a:gradFill>
          <a:ln>
            <a:solidFill>
              <a:srgbClr val="8DDBE3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 rtl="0"/>
            <a:r>
              <a:rPr lang="he-IL" sz="36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   </a:t>
            </a:r>
            <a:r>
              <a:rPr lang="en-US" sz="30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Index</a:t>
            </a:r>
            <a:r>
              <a:rPr lang="he-IL" sz="30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 </a:t>
            </a:r>
            <a:endParaRPr lang="he-IL" sz="3000" b="1" dirty="0">
              <a:solidFill>
                <a:schemeClr val="tx1"/>
              </a:solidFill>
              <a:latin typeface="Cambria" panose="02040503050406030204" pitchFamily="18" charset="0"/>
              <a:cs typeface="+mj-cs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827584" y="1772815"/>
            <a:ext cx="7920880" cy="4320481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algn="r">
              <a:buFont typeface="Arial" panose="020B0604020202020204" pitchFamily="34" charset="0"/>
              <a:buChar char="•"/>
            </a:pPr>
            <a:endParaRPr lang="he-IL" sz="3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28700" lvl="1" indent="-571500" algn="l" rtl="0">
              <a:buFont typeface="Wingdings" panose="05000000000000000000" pitchFamily="2" charset="2"/>
              <a:buChar char="ü"/>
            </a:pPr>
            <a:r>
              <a:rPr lang="en-US" sz="3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US" sz="3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28700" lvl="1" indent="-571500" algn="l" rtl="0">
              <a:buFont typeface="Arial" panose="020B0604020202020204" pitchFamily="34" charset="0"/>
              <a:buChar char="•"/>
            </a:pPr>
            <a:r>
              <a:rPr lang="en-US" sz="3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</a:t>
            </a:r>
            <a:r>
              <a:rPr lang="en-US" sz="3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hypothesis</a:t>
            </a:r>
            <a:endParaRPr lang="en-US" sz="3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28700" lvl="1" indent="-571500" algn="l" rtl="0"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Methods and materials</a:t>
            </a:r>
          </a:p>
          <a:p>
            <a:pPr marL="1028700" lvl="1" indent="-571500" algn="l" rtl="0"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endParaRPr lang="he-IL" sz="3800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5231" y1="49654" x2="55231" y2="49654"/>
                        <a14:foregroundMark x1="59231" y1="49423" x2="59231" y2="49423"/>
                        <a14:backgroundMark x1="22308" y1="27252" x2="22308" y2="27252"/>
                        <a14:backgroundMark x1="33846" y1="19630" x2="33846" y2="19630"/>
                        <a14:backgroundMark x1="49385" y1="21478" x2="49385" y2="21478"/>
                        <a14:backgroundMark x1="57385" y1="37182" x2="57385" y2="37182"/>
                        <a14:backgroundMark x1="64154" y1="25173" x2="64154" y2="25173"/>
                      </a14:backgroundRemoval>
                    </a14:imgEffect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537" t="15705" r="30537" b="13437"/>
          <a:stretch/>
        </p:blipFill>
        <p:spPr>
          <a:xfrm>
            <a:off x="7596336" y="332656"/>
            <a:ext cx="870641" cy="1008113"/>
          </a:xfrm>
          <a:prstGeom prst="rect">
            <a:avLst/>
          </a:prstGeom>
          <a:ln w="57150">
            <a:solidFill>
              <a:schemeClr val="bg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782244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827584" y="1556792"/>
            <a:ext cx="7920880" cy="496855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movement of Little Swifts and their </a:t>
            </a:r>
            <a:r>
              <a:rPr 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nest visits will 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vary during the breeding season. </a:t>
            </a:r>
          </a:p>
          <a:p>
            <a:pPr algn="l" rtl="0"/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These changes will be reflected in: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Frequency of nest visits 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Duration of stay in the nest during the night 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Foraging range</a:t>
            </a:r>
          </a:p>
          <a:p>
            <a:pPr algn="l" rtl="0"/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332656"/>
            <a:ext cx="9144000" cy="1008112"/>
          </a:xfrm>
          <a:prstGeom prst="rect">
            <a:avLst/>
          </a:prstGeom>
          <a:gradFill>
            <a:gsLst>
              <a:gs pos="0">
                <a:srgbClr val="EDCA33">
                  <a:alpha val="41176"/>
                </a:srgbClr>
              </a:gs>
              <a:gs pos="100000">
                <a:srgbClr val="D5FAFF"/>
              </a:gs>
            </a:gsLst>
            <a:lin ang="5400000" scaled="1"/>
          </a:gradFill>
          <a:ln>
            <a:solidFill>
              <a:srgbClr val="8DDBE3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 rtl="0"/>
            <a:r>
              <a:rPr lang="he-IL" sz="36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  </a:t>
            </a:r>
            <a:r>
              <a:rPr lang="en-US" sz="30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Hypothesis</a:t>
            </a:r>
            <a:endParaRPr lang="en-US" sz="3000" b="1" dirty="0">
              <a:solidFill>
                <a:schemeClr val="tx1"/>
              </a:solidFill>
              <a:latin typeface="Cambria" panose="02040503050406030204" pitchFamily="18" charset="0"/>
              <a:cs typeface="+mj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5231" y1="49654" x2="55231" y2="49654"/>
                        <a14:foregroundMark x1="59231" y1="49423" x2="59231" y2="49423"/>
                        <a14:backgroundMark x1="22308" y1="27252" x2="22308" y2="27252"/>
                        <a14:backgroundMark x1="33846" y1="19630" x2="33846" y2="19630"/>
                        <a14:backgroundMark x1="49385" y1="21478" x2="49385" y2="21478"/>
                        <a14:backgroundMark x1="57385" y1="37182" x2="57385" y2="37182"/>
                        <a14:backgroundMark x1="64154" y1="25173" x2="64154" y2="25173"/>
                      </a14:backgroundRemoval>
                    </a14:imgEffect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537" t="15705" r="30537" b="13437"/>
          <a:stretch/>
        </p:blipFill>
        <p:spPr>
          <a:xfrm>
            <a:off x="7596336" y="332656"/>
            <a:ext cx="870641" cy="1008113"/>
          </a:xfrm>
          <a:prstGeom prst="rect">
            <a:avLst/>
          </a:prstGeom>
          <a:ln w="57150">
            <a:solidFill>
              <a:schemeClr val="bg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1983411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827584" y="1556792"/>
            <a:ext cx="7920880" cy="496855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movement of Little Swifts and </a:t>
            </a:r>
            <a:r>
              <a:rPr 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their nest 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visits </a:t>
            </a:r>
            <a:r>
              <a:rPr 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will 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vary during the breeding season. </a:t>
            </a:r>
          </a:p>
          <a:p>
            <a:pPr algn="l" rtl="0"/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These changes will be reflected in: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Frequency of nest visits 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Duration of stay in the nest during the night 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Foraging range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457200" algn="l" rtl="0">
              <a:buFont typeface="+mj-lt"/>
              <a:buAutoNum type="arabicPeriod"/>
            </a:pP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Location 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transmitters (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ATLAS tags)</a:t>
            </a:r>
            <a:endPara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457200" algn="l" rtl="0">
              <a:buFont typeface="+mj-lt"/>
              <a:buAutoNum type="arabicPeriod"/>
            </a:pP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Comparing the number of visits during the breeding season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332656"/>
            <a:ext cx="9144000" cy="1008112"/>
          </a:xfrm>
          <a:prstGeom prst="rect">
            <a:avLst/>
          </a:prstGeom>
          <a:gradFill>
            <a:gsLst>
              <a:gs pos="0">
                <a:srgbClr val="EDCA33">
                  <a:alpha val="41176"/>
                </a:srgbClr>
              </a:gs>
              <a:gs pos="100000">
                <a:srgbClr val="D5FAFF"/>
              </a:gs>
            </a:gsLst>
            <a:lin ang="5400000" scaled="1"/>
          </a:gradFill>
          <a:ln>
            <a:solidFill>
              <a:srgbClr val="8DDBE3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 rtl="0"/>
            <a:r>
              <a:rPr lang="he-IL" sz="36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  </a:t>
            </a:r>
            <a:r>
              <a:rPr lang="en-US" sz="30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Hypothesis</a:t>
            </a:r>
            <a:endParaRPr lang="en-US" sz="3000" b="1" dirty="0">
              <a:solidFill>
                <a:schemeClr val="tx1"/>
              </a:solidFill>
              <a:latin typeface="Cambria" panose="02040503050406030204" pitchFamily="18" charset="0"/>
              <a:cs typeface="+mj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5231" y1="49654" x2="55231" y2="49654"/>
                        <a14:foregroundMark x1="59231" y1="49423" x2="59231" y2="49423"/>
                        <a14:backgroundMark x1="22308" y1="27252" x2="22308" y2="27252"/>
                        <a14:backgroundMark x1="33846" y1="19630" x2="33846" y2="19630"/>
                        <a14:backgroundMark x1="49385" y1="21478" x2="49385" y2="21478"/>
                        <a14:backgroundMark x1="57385" y1="37182" x2="57385" y2="37182"/>
                        <a14:backgroundMark x1="64154" y1="25173" x2="64154" y2="25173"/>
                      </a14:backgroundRemoval>
                    </a14:imgEffect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537" t="15705" r="30537" b="13437"/>
          <a:stretch/>
        </p:blipFill>
        <p:spPr>
          <a:xfrm>
            <a:off x="7596336" y="332656"/>
            <a:ext cx="870641" cy="1008113"/>
          </a:xfrm>
          <a:prstGeom prst="rect">
            <a:avLst/>
          </a:prstGeom>
          <a:ln w="57150">
            <a:solidFill>
              <a:schemeClr val="bg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1387634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827584" y="1556792"/>
            <a:ext cx="7920880" cy="496855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movement of Little Swifts and their nest visits will vary during the breeding season. </a:t>
            </a:r>
          </a:p>
          <a:p>
            <a:pPr algn="l" rtl="0"/>
            <a:r>
              <a:rPr 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These 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changes will be reflected in: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Frequency of nest visits 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Duration of stay in the nest during the night 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Foraging 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range</a:t>
            </a:r>
            <a:endParaRPr lang="en-US" sz="24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332656"/>
            <a:ext cx="9144000" cy="1008112"/>
          </a:xfrm>
          <a:prstGeom prst="rect">
            <a:avLst/>
          </a:prstGeom>
          <a:gradFill>
            <a:gsLst>
              <a:gs pos="0">
                <a:srgbClr val="EDCA33">
                  <a:alpha val="41176"/>
                </a:srgbClr>
              </a:gs>
              <a:gs pos="100000">
                <a:srgbClr val="D5FAFF"/>
              </a:gs>
            </a:gsLst>
            <a:lin ang="5400000" scaled="1"/>
          </a:gradFill>
          <a:ln>
            <a:solidFill>
              <a:srgbClr val="8DDBE3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 rtl="0"/>
            <a:r>
              <a:rPr lang="he-IL" sz="36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  </a:t>
            </a:r>
            <a:r>
              <a:rPr lang="en-US" sz="30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Hypothesis</a:t>
            </a:r>
            <a:endParaRPr lang="en-US" sz="3000" b="1" dirty="0">
              <a:solidFill>
                <a:schemeClr val="tx1"/>
              </a:solidFill>
              <a:latin typeface="Cambria" panose="02040503050406030204" pitchFamily="18" charset="0"/>
              <a:cs typeface="+mj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5231" y1="49654" x2="55231" y2="49654"/>
                        <a14:foregroundMark x1="59231" y1="49423" x2="59231" y2="49423"/>
                        <a14:backgroundMark x1="22308" y1="27252" x2="22308" y2="27252"/>
                        <a14:backgroundMark x1="33846" y1="19630" x2="33846" y2="19630"/>
                        <a14:backgroundMark x1="49385" y1="21478" x2="49385" y2="21478"/>
                        <a14:backgroundMark x1="57385" y1="37182" x2="57385" y2="37182"/>
                        <a14:backgroundMark x1="64154" y1="25173" x2="64154" y2="25173"/>
                      </a14:backgroundRemoval>
                    </a14:imgEffect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537" t="15705" r="30537" b="13437"/>
          <a:stretch/>
        </p:blipFill>
        <p:spPr>
          <a:xfrm>
            <a:off x="7596336" y="332656"/>
            <a:ext cx="870641" cy="1008113"/>
          </a:xfrm>
          <a:prstGeom prst="rect">
            <a:avLst/>
          </a:prstGeom>
          <a:ln w="57150">
            <a:solidFill>
              <a:schemeClr val="bg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370173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827584" y="1556792"/>
            <a:ext cx="7920880" cy="496855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movement of Little Swifts and their nest visits will vary during the breeding season. </a:t>
            </a:r>
          </a:p>
          <a:p>
            <a:pPr algn="l" rtl="0"/>
            <a:r>
              <a:rPr 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These 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changes will be reflected in: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Frequency of nest visits 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Duration of stay in the nest during the night 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Foraging range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457200" algn="l" rtl="0">
              <a:buFont typeface="+mj-lt"/>
              <a:buAutoNum type="arabicPeriod"/>
            </a:pP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Location 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transmitters (ATLAS)</a:t>
            </a:r>
          </a:p>
          <a:p>
            <a:pPr marL="914400" lvl="1" indent="-457200" algn="l" rtl="0">
              <a:buFont typeface="+mj-lt"/>
              <a:buAutoNum type="arabicPeriod"/>
            </a:pP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Location 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 night during the breeding season</a:t>
            </a:r>
            <a:endPara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332656"/>
            <a:ext cx="9144000" cy="1008112"/>
          </a:xfrm>
          <a:prstGeom prst="rect">
            <a:avLst/>
          </a:prstGeom>
          <a:gradFill>
            <a:gsLst>
              <a:gs pos="0">
                <a:srgbClr val="EDCA33">
                  <a:alpha val="41176"/>
                </a:srgbClr>
              </a:gs>
              <a:gs pos="100000">
                <a:srgbClr val="D5FAFF"/>
              </a:gs>
            </a:gsLst>
            <a:lin ang="5400000" scaled="1"/>
          </a:gradFill>
          <a:ln>
            <a:solidFill>
              <a:srgbClr val="8DDBE3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 rtl="0"/>
            <a:r>
              <a:rPr lang="he-IL" sz="36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  </a:t>
            </a:r>
            <a:r>
              <a:rPr lang="en-US" sz="30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Hypothesis</a:t>
            </a:r>
            <a:endParaRPr lang="en-US" sz="3000" b="1" dirty="0">
              <a:solidFill>
                <a:schemeClr val="tx1"/>
              </a:solidFill>
              <a:latin typeface="Cambria" panose="02040503050406030204" pitchFamily="18" charset="0"/>
              <a:cs typeface="+mj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5231" y1="49654" x2="55231" y2="49654"/>
                        <a14:foregroundMark x1="59231" y1="49423" x2="59231" y2="49423"/>
                        <a14:backgroundMark x1="22308" y1="27252" x2="22308" y2="27252"/>
                        <a14:backgroundMark x1="33846" y1="19630" x2="33846" y2="19630"/>
                        <a14:backgroundMark x1="49385" y1="21478" x2="49385" y2="21478"/>
                        <a14:backgroundMark x1="57385" y1="37182" x2="57385" y2="37182"/>
                        <a14:backgroundMark x1="64154" y1="25173" x2="64154" y2="25173"/>
                      </a14:backgroundRemoval>
                    </a14:imgEffect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537" t="15705" r="30537" b="13437"/>
          <a:stretch/>
        </p:blipFill>
        <p:spPr>
          <a:xfrm>
            <a:off x="7596336" y="332656"/>
            <a:ext cx="870641" cy="1008113"/>
          </a:xfrm>
          <a:prstGeom prst="rect">
            <a:avLst/>
          </a:prstGeom>
          <a:ln w="57150">
            <a:solidFill>
              <a:schemeClr val="bg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3933376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827584" y="1556792"/>
            <a:ext cx="7920880" cy="496855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movement of Little Swifts and their nest visits will vary during the breeding season. </a:t>
            </a:r>
          </a:p>
          <a:p>
            <a:pPr algn="l" rtl="0"/>
            <a:r>
              <a:rPr 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These 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changes will be reflected in: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Frequency of nest visits 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Duration of stay in the nest during the night 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Foraging range</a:t>
            </a:r>
          </a:p>
          <a:p>
            <a:pPr algn="l" rtl="0"/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332656"/>
            <a:ext cx="9144000" cy="1008112"/>
          </a:xfrm>
          <a:prstGeom prst="rect">
            <a:avLst/>
          </a:prstGeom>
          <a:gradFill>
            <a:gsLst>
              <a:gs pos="0">
                <a:srgbClr val="EDCA33">
                  <a:alpha val="41176"/>
                </a:srgbClr>
              </a:gs>
              <a:gs pos="100000">
                <a:srgbClr val="D5FAFF"/>
              </a:gs>
            </a:gsLst>
            <a:lin ang="5400000" scaled="1"/>
          </a:gradFill>
          <a:ln>
            <a:solidFill>
              <a:srgbClr val="8DDBE3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 rtl="0"/>
            <a:r>
              <a:rPr lang="he-IL" sz="36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  </a:t>
            </a:r>
            <a:r>
              <a:rPr lang="en-US" sz="30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Hypothesis</a:t>
            </a:r>
            <a:endParaRPr lang="en-US" sz="3000" b="1" dirty="0">
              <a:solidFill>
                <a:schemeClr val="tx1"/>
              </a:solidFill>
              <a:latin typeface="Cambria" panose="02040503050406030204" pitchFamily="18" charset="0"/>
              <a:cs typeface="+mj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5231" y1="49654" x2="55231" y2="49654"/>
                        <a14:foregroundMark x1="59231" y1="49423" x2="59231" y2="49423"/>
                        <a14:backgroundMark x1="22308" y1="27252" x2="22308" y2="27252"/>
                        <a14:backgroundMark x1="33846" y1="19630" x2="33846" y2="19630"/>
                        <a14:backgroundMark x1="49385" y1="21478" x2="49385" y2="21478"/>
                        <a14:backgroundMark x1="57385" y1="37182" x2="57385" y2="37182"/>
                        <a14:backgroundMark x1="64154" y1="25173" x2="64154" y2="25173"/>
                      </a14:backgroundRemoval>
                    </a14:imgEffect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537" t="15705" r="30537" b="13437"/>
          <a:stretch/>
        </p:blipFill>
        <p:spPr>
          <a:xfrm>
            <a:off x="7596336" y="332656"/>
            <a:ext cx="870641" cy="1008113"/>
          </a:xfrm>
          <a:prstGeom prst="rect">
            <a:avLst/>
          </a:prstGeom>
          <a:ln w="57150">
            <a:solidFill>
              <a:schemeClr val="bg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4131896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827584" y="1556792"/>
            <a:ext cx="7920880" cy="496855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movement of Little Swifts and their nest visits will vary during the breeding season. </a:t>
            </a:r>
          </a:p>
          <a:p>
            <a:pPr algn="l" rtl="0"/>
            <a:r>
              <a:rPr 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These 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changes will be reflected in: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Frequency of nest visits 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Duration of stay in the nest 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during the night </a:t>
            </a:r>
            <a:endParaRPr lang="en-US" sz="2800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Foraging range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457200" algn="l" rtl="0">
              <a:buFont typeface="+mj-lt"/>
              <a:buAutoNum type="arabicPeriod"/>
            </a:pP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Location </a:t>
            </a: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transmitters (</a:t>
            </a:r>
            <a:r>
              <a:rPr lang="en-US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ATLAS tags)</a:t>
            </a:r>
            <a:endParaRPr lang="en-US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457200" algn="l" rtl="0">
              <a:buFont typeface="+mj-lt"/>
              <a:buAutoNum type="arabicPeriod"/>
            </a:pPr>
            <a:r>
              <a:rPr lang="en-US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Foraging range during the breeding season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332656"/>
            <a:ext cx="9144000" cy="1008112"/>
          </a:xfrm>
          <a:prstGeom prst="rect">
            <a:avLst/>
          </a:prstGeom>
          <a:gradFill>
            <a:gsLst>
              <a:gs pos="0">
                <a:srgbClr val="EDCA33">
                  <a:alpha val="41176"/>
                </a:srgbClr>
              </a:gs>
              <a:gs pos="100000">
                <a:srgbClr val="D5FAFF"/>
              </a:gs>
            </a:gsLst>
            <a:lin ang="5400000" scaled="1"/>
          </a:gradFill>
          <a:ln>
            <a:solidFill>
              <a:srgbClr val="8DDBE3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 rtl="0"/>
            <a:r>
              <a:rPr lang="he-IL" sz="36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  </a:t>
            </a:r>
            <a:r>
              <a:rPr lang="en-US" sz="30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Hypothesis</a:t>
            </a:r>
            <a:endParaRPr lang="en-US" sz="3000" b="1" dirty="0">
              <a:solidFill>
                <a:schemeClr val="tx1"/>
              </a:solidFill>
              <a:latin typeface="Cambria" panose="02040503050406030204" pitchFamily="18" charset="0"/>
              <a:cs typeface="+mj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5231" y1="49654" x2="55231" y2="49654"/>
                        <a14:foregroundMark x1="59231" y1="49423" x2="59231" y2="49423"/>
                        <a14:backgroundMark x1="22308" y1="27252" x2="22308" y2="27252"/>
                        <a14:backgroundMark x1="33846" y1="19630" x2="33846" y2="19630"/>
                        <a14:backgroundMark x1="49385" y1="21478" x2="49385" y2="21478"/>
                        <a14:backgroundMark x1="57385" y1="37182" x2="57385" y2="37182"/>
                        <a14:backgroundMark x1="64154" y1="25173" x2="64154" y2="25173"/>
                      </a14:backgroundRemoval>
                    </a14:imgEffect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537" t="15705" r="30537" b="13437"/>
          <a:stretch/>
        </p:blipFill>
        <p:spPr>
          <a:xfrm>
            <a:off x="7596336" y="332656"/>
            <a:ext cx="870641" cy="1008113"/>
          </a:xfrm>
          <a:prstGeom prst="rect">
            <a:avLst/>
          </a:prstGeom>
          <a:ln w="57150">
            <a:solidFill>
              <a:schemeClr val="bg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1414537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827584" y="1556792"/>
            <a:ext cx="7920880" cy="496855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US" sz="28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movement of Little Swifts and </a:t>
            </a:r>
            <a:r>
              <a:rPr lang="en-US" sz="2800" b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their nests visits will </a:t>
            </a:r>
            <a:r>
              <a:rPr lang="en-US" sz="28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vary during the breeding season. </a:t>
            </a:r>
          </a:p>
          <a:p>
            <a:pPr algn="l" rtl="0"/>
            <a:r>
              <a:rPr lang="en-US" sz="28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These changes will be reflected in: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endParaRPr lang="en-US" sz="2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Frequency of nest visits –</a:t>
            </a:r>
          </a:p>
          <a:p>
            <a:pPr algn="l" rtl="0"/>
            <a:endParaRPr lang="en-US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Duration of stay in the nest during the night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endParaRPr lang="he-IL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Foraging range -</a:t>
            </a:r>
            <a:endParaRPr lang="en-U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332656"/>
            <a:ext cx="9144000" cy="1008112"/>
          </a:xfrm>
          <a:prstGeom prst="rect">
            <a:avLst/>
          </a:prstGeom>
          <a:gradFill>
            <a:gsLst>
              <a:gs pos="0">
                <a:srgbClr val="EDCA33">
                  <a:alpha val="41176"/>
                </a:srgbClr>
              </a:gs>
              <a:gs pos="100000">
                <a:srgbClr val="D5FAFF"/>
              </a:gs>
            </a:gsLst>
            <a:lin ang="5400000" scaled="1"/>
          </a:gradFill>
          <a:ln>
            <a:solidFill>
              <a:srgbClr val="8DDBE3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 rtl="0"/>
            <a:r>
              <a:rPr lang="he-IL" sz="36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  </a:t>
            </a:r>
            <a:r>
              <a:rPr lang="en-US" sz="3000" b="1" dirty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Hypothesis - </a:t>
            </a:r>
            <a:r>
              <a:rPr lang="en-US" sz="3000" dirty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Predictions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5231" y1="49654" x2="55231" y2="49654"/>
                        <a14:foregroundMark x1="59231" y1="49423" x2="59231" y2="49423"/>
                        <a14:backgroundMark x1="22308" y1="27252" x2="22308" y2="27252"/>
                        <a14:backgroundMark x1="33846" y1="19630" x2="33846" y2="19630"/>
                        <a14:backgroundMark x1="49385" y1="21478" x2="49385" y2="21478"/>
                        <a14:backgroundMark x1="57385" y1="37182" x2="57385" y2="37182"/>
                        <a14:backgroundMark x1="64154" y1="25173" x2="64154" y2="25173"/>
                      </a14:backgroundRemoval>
                    </a14:imgEffect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537" t="15705" r="30537" b="13437"/>
          <a:stretch/>
        </p:blipFill>
        <p:spPr>
          <a:xfrm>
            <a:off x="7596336" y="332656"/>
            <a:ext cx="870641" cy="1008113"/>
          </a:xfrm>
          <a:prstGeom prst="rect">
            <a:avLst/>
          </a:prstGeom>
          <a:ln w="57150">
            <a:solidFill>
              <a:schemeClr val="bg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2490008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827584" y="1556792"/>
            <a:ext cx="7920880" cy="496855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US" sz="28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movement of Little Swifts and their nests visits will vary during the breeding season. </a:t>
            </a:r>
          </a:p>
          <a:p>
            <a:pPr algn="l" rtl="0"/>
            <a:r>
              <a:rPr lang="en-US" sz="2800" b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These </a:t>
            </a:r>
            <a:r>
              <a:rPr lang="en-US" sz="28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changes will be reflected in: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endParaRPr lang="en-US" sz="2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Frequency of nest visits -</a:t>
            </a:r>
            <a:r>
              <a:rPr lang="he-IL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will increase</a:t>
            </a:r>
            <a:endParaRPr lang="he-IL" sz="2400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Duration of stay in the nest during the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night –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endParaRPr lang="he-IL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Foraging range -</a:t>
            </a:r>
            <a:endParaRPr lang="en-U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332656"/>
            <a:ext cx="9144000" cy="1008112"/>
          </a:xfrm>
          <a:prstGeom prst="rect">
            <a:avLst/>
          </a:prstGeom>
          <a:gradFill>
            <a:gsLst>
              <a:gs pos="0">
                <a:srgbClr val="EDCA33">
                  <a:alpha val="41176"/>
                </a:srgbClr>
              </a:gs>
              <a:gs pos="100000">
                <a:srgbClr val="D5FAFF"/>
              </a:gs>
            </a:gsLst>
            <a:lin ang="5400000" scaled="1"/>
          </a:gradFill>
          <a:ln>
            <a:solidFill>
              <a:srgbClr val="8DDBE3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 rtl="0"/>
            <a:r>
              <a:rPr lang="he-IL" sz="36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  </a:t>
            </a:r>
            <a:r>
              <a:rPr lang="en-US" sz="3000" b="1" dirty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Hypothesis - </a:t>
            </a:r>
            <a:r>
              <a:rPr lang="en-US" sz="3000" dirty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Predictions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5231" y1="49654" x2="55231" y2="49654"/>
                        <a14:foregroundMark x1="59231" y1="49423" x2="59231" y2="49423"/>
                        <a14:backgroundMark x1="22308" y1="27252" x2="22308" y2="27252"/>
                        <a14:backgroundMark x1="33846" y1="19630" x2="33846" y2="19630"/>
                        <a14:backgroundMark x1="49385" y1="21478" x2="49385" y2="21478"/>
                        <a14:backgroundMark x1="57385" y1="37182" x2="57385" y2="37182"/>
                        <a14:backgroundMark x1="64154" y1="25173" x2="64154" y2="25173"/>
                      </a14:backgroundRemoval>
                    </a14:imgEffect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537" t="15705" r="30537" b="13437"/>
          <a:stretch/>
        </p:blipFill>
        <p:spPr>
          <a:xfrm>
            <a:off x="7596336" y="332656"/>
            <a:ext cx="870641" cy="1008113"/>
          </a:xfrm>
          <a:prstGeom prst="rect">
            <a:avLst/>
          </a:prstGeom>
          <a:ln w="57150">
            <a:solidFill>
              <a:schemeClr val="bg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1544893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827584" y="1556792"/>
            <a:ext cx="7920880" cy="496855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US" sz="28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movement of Little Swifts and their nests visits will vary during the breeding season. </a:t>
            </a:r>
          </a:p>
          <a:p>
            <a:pPr algn="l" rtl="0"/>
            <a:r>
              <a:rPr lang="en-US" sz="2800" b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These </a:t>
            </a:r>
            <a:r>
              <a:rPr lang="en-US" sz="28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changes will be reflected in: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endParaRPr lang="en-US" sz="2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Frequency of nest visits -</a:t>
            </a:r>
            <a:r>
              <a:rPr lang="he-IL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will increase</a:t>
            </a:r>
            <a:endParaRPr lang="he-IL" sz="2400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Duration of stay in the nest during the night - 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will decrease</a:t>
            </a:r>
            <a:endParaRPr lang="en-US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endParaRPr lang="he-IL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Foraging range -</a:t>
            </a:r>
            <a:endParaRPr lang="en-U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332656"/>
            <a:ext cx="9144000" cy="1008112"/>
          </a:xfrm>
          <a:prstGeom prst="rect">
            <a:avLst/>
          </a:prstGeom>
          <a:gradFill>
            <a:gsLst>
              <a:gs pos="0">
                <a:srgbClr val="EDCA33">
                  <a:alpha val="41176"/>
                </a:srgbClr>
              </a:gs>
              <a:gs pos="100000">
                <a:srgbClr val="D5FAFF"/>
              </a:gs>
            </a:gsLst>
            <a:lin ang="5400000" scaled="1"/>
          </a:gradFill>
          <a:ln>
            <a:solidFill>
              <a:srgbClr val="8DDBE3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 rtl="0"/>
            <a:r>
              <a:rPr lang="he-IL" sz="36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  </a:t>
            </a:r>
            <a:r>
              <a:rPr lang="en-US" sz="3000" b="1" dirty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Hypothesis - </a:t>
            </a:r>
            <a:r>
              <a:rPr lang="en-US" sz="3000" dirty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Predictions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5231" y1="49654" x2="55231" y2="49654"/>
                        <a14:foregroundMark x1="59231" y1="49423" x2="59231" y2="49423"/>
                        <a14:backgroundMark x1="22308" y1="27252" x2="22308" y2="27252"/>
                        <a14:backgroundMark x1="33846" y1="19630" x2="33846" y2="19630"/>
                        <a14:backgroundMark x1="49385" y1="21478" x2="49385" y2="21478"/>
                        <a14:backgroundMark x1="57385" y1="37182" x2="57385" y2="37182"/>
                        <a14:backgroundMark x1="64154" y1="25173" x2="64154" y2="25173"/>
                      </a14:backgroundRemoval>
                    </a14:imgEffect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537" t="15705" r="30537" b="13437"/>
          <a:stretch/>
        </p:blipFill>
        <p:spPr>
          <a:xfrm>
            <a:off x="7596336" y="332656"/>
            <a:ext cx="870641" cy="1008113"/>
          </a:xfrm>
          <a:prstGeom prst="rect">
            <a:avLst/>
          </a:prstGeom>
          <a:ln w="57150">
            <a:solidFill>
              <a:schemeClr val="bg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1971943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827584" y="1556792"/>
            <a:ext cx="7920880" cy="496855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US" sz="28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movement of Little Swifts and their nests visits will vary during the breeding season. </a:t>
            </a:r>
          </a:p>
          <a:p>
            <a:pPr algn="l" rtl="0"/>
            <a:r>
              <a:rPr lang="en-US" sz="2800" b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These </a:t>
            </a:r>
            <a:r>
              <a:rPr lang="en-US" sz="28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changes will be reflected in: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endParaRPr lang="en-US" sz="2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Frequency of nest visits -</a:t>
            </a:r>
            <a:r>
              <a:rPr lang="he-IL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will increase</a:t>
            </a:r>
            <a:endParaRPr lang="he-IL" sz="2400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Duration of stay in the nest during the night - 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will decrease</a:t>
            </a:r>
            <a:endParaRPr lang="en-US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endParaRPr lang="he-IL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Foraging range -</a:t>
            </a:r>
            <a:r>
              <a:rPr lang="he-IL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will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remain unchanged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332656"/>
            <a:ext cx="9144000" cy="1008112"/>
          </a:xfrm>
          <a:prstGeom prst="rect">
            <a:avLst/>
          </a:prstGeom>
          <a:gradFill>
            <a:gsLst>
              <a:gs pos="0">
                <a:srgbClr val="EDCA33">
                  <a:alpha val="41176"/>
                </a:srgbClr>
              </a:gs>
              <a:gs pos="100000">
                <a:srgbClr val="D5FAFF"/>
              </a:gs>
            </a:gsLst>
            <a:lin ang="5400000" scaled="1"/>
          </a:gradFill>
          <a:ln>
            <a:solidFill>
              <a:srgbClr val="8DDBE3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 rtl="0"/>
            <a:r>
              <a:rPr lang="he-IL" sz="36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  </a:t>
            </a:r>
            <a:r>
              <a:rPr lang="en-US" sz="3000" b="1" dirty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Hypothesis - </a:t>
            </a:r>
            <a:r>
              <a:rPr lang="en-US" sz="3000" dirty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Predictions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5231" y1="49654" x2="55231" y2="49654"/>
                        <a14:foregroundMark x1="59231" y1="49423" x2="59231" y2="49423"/>
                        <a14:backgroundMark x1="22308" y1="27252" x2="22308" y2="27252"/>
                        <a14:backgroundMark x1="33846" y1="19630" x2="33846" y2="19630"/>
                        <a14:backgroundMark x1="49385" y1="21478" x2="49385" y2="21478"/>
                        <a14:backgroundMark x1="57385" y1="37182" x2="57385" y2="37182"/>
                        <a14:backgroundMark x1="64154" y1="25173" x2="64154" y2="25173"/>
                      </a14:backgroundRemoval>
                    </a14:imgEffect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537" t="15705" r="30537" b="13437"/>
          <a:stretch/>
        </p:blipFill>
        <p:spPr>
          <a:xfrm>
            <a:off x="7596336" y="332656"/>
            <a:ext cx="870641" cy="1008113"/>
          </a:xfrm>
          <a:prstGeom prst="rect">
            <a:avLst/>
          </a:prstGeom>
          <a:ln w="57150">
            <a:solidFill>
              <a:schemeClr val="bg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2808456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32656"/>
            <a:ext cx="9144000" cy="1008112"/>
          </a:xfrm>
          <a:prstGeom prst="rect">
            <a:avLst/>
          </a:prstGeom>
          <a:gradFill>
            <a:gsLst>
              <a:gs pos="0">
                <a:srgbClr val="EDCA33">
                  <a:alpha val="41176"/>
                </a:srgbClr>
              </a:gs>
              <a:gs pos="100000">
                <a:srgbClr val="D5FAFF"/>
              </a:gs>
            </a:gsLst>
            <a:lin ang="5400000" scaled="1"/>
          </a:gradFill>
          <a:ln>
            <a:solidFill>
              <a:srgbClr val="8DDBE3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 rtl="0"/>
            <a:r>
              <a:rPr lang="he-IL" sz="36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   </a:t>
            </a:r>
            <a:r>
              <a:rPr lang="en-US" sz="30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Index</a:t>
            </a:r>
            <a:r>
              <a:rPr lang="he-IL" sz="30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 </a:t>
            </a:r>
            <a:endParaRPr lang="he-IL" sz="3000" b="1" dirty="0">
              <a:solidFill>
                <a:schemeClr val="tx1"/>
              </a:solidFill>
              <a:latin typeface="Cambria" panose="02040503050406030204" pitchFamily="18" charset="0"/>
              <a:cs typeface="+mj-cs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827584" y="1772815"/>
            <a:ext cx="7920880" cy="4320481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algn="r">
              <a:buFont typeface="Arial" panose="020B0604020202020204" pitchFamily="34" charset="0"/>
              <a:buChar char="•"/>
            </a:pPr>
            <a:endParaRPr lang="he-IL" sz="3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28700" lvl="1" indent="-571500" algn="l" rtl="0">
              <a:buFont typeface="Wingdings" panose="05000000000000000000" pitchFamily="2" charset="2"/>
              <a:buChar char="ü"/>
            </a:pPr>
            <a:r>
              <a:rPr lang="en-US" sz="3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US" sz="3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28700" lvl="1" indent="-571500" algn="l" rtl="0">
              <a:buFont typeface="Wingdings" panose="05000000000000000000" pitchFamily="2" charset="2"/>
              <a:buChar char="ü"/>
            </a:pPr>
            <a:r>
              <a:rPr lang="en-US" sz="3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</a:t>
            </a:r>
            <a:r>
              <a:rPr lang="en-US" sz="3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hypothesis</a:t>
            </a:r>
            <a:endParaRPr lang="en-US" sz="3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28700" lvl="1" indent="-571500" algn="l" rtl="0">
              <a:buFont typeface="Arial" panose="020B0604020202020204" pitchFamily="34" charset="0"/>
              <a:buChar char="•"/>
            </a:pPr>
            <a:r>
              <a:rPr lang="en-US" sz="3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Methods and materials</a:t>
            </a:r>
          </a:p>
          <a:p>
            <a:pPr marL="1028700" lvl="1" indent="-571500" algn="l" rtl="0">
              <a:buFont typeface="Arial" panose="020B0604020202020204" pitchFamily="34" charset="0"/>
              <a:buChar char="•"/>
            </a:pPr>
            <a:r>
              <a:rPr lang="en-US" sz="3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endParaRPr lang="he-IL" sz="3800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5231" y1="49654" x2="55231" y2="49654"/>
                        <a14:foregroundMark x1="59231" y1="49423" x2="59231" y2="49423"/>
                        <a14:backgroundMark x1="22308" y1="27252" x2="22308" y2="27252"/>
                        <a14:backgroundMark x1="33846" y1="19630" x2="33846" y2="19630"/>
                        <a14:backgroundMark x1="49385" y1="21478" x2="49385" y2="21478"/>
                        <a14:backgroundMark x1="57385" y1="37182" x2="57385" y2="37182"/>
                        <a14:backgroundMark x1="64154" y1="25173" x2="64154" y2="25173"/>
                      </a14:backgroundRemoval>
                    </a14:imgEffect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537" t="15705" r="30537" b="13437"/>
          <a:stretch/>
        </p:blipFill>
        <p:spPr>
          <a:xfrm>
            <a:off x="7596336" y="332656"/>
            <a:ext cx="870641" cy="1008113"/>
          </a:xfrm>
          <a:prstGeom prst="rect">
            <a:avLst/>
          </a:prstGeom>
          <a:ln w="57150">
            <a:solidFill>
              <a:schemeClr val="bg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1774784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colorTemperature colorTemp="8800"/>
                    </a14:imgEffect>
                    <a14:imgEffect>
                      <a14:saturation sat="33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42" t="22176" r="15204" b="22176"/>
          <a:stretch/>
        </p:blipFill>
        <p:spPr>
          <a:xfrm>
            <a:off x="3851920" y="1916832"/>
            <a:ext cx="3471097" cy="1802540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35696" y="4006207"/>
            <a:ext cx="6840760" cy="2750781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827584" y="1556792"/>
            <a:ext cx="7920880" cy="496855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l" rtl="0"/>
            <a:endParaRPr lang="he-IL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Mist nets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 location 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Capture time</a:t>
            </a:r>
            <a:endParaRPr lang="he-IL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endParaRPr lang="he-IL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4"/>
          <p:cNvSpPr/>
          <p:nvPr/>
        </p:nvSpPr>
        <p:spPr>
          <a:xfrm>
            <a:off x="0" y="332656"/>
            <a:ext cx="9144000" cy="1008112"/>
          </a:xfrm>
          <a:prstGeom prst="rect">
            <a:avLst/>
          </a:prstGeom>
          <a:gradFill>
            <a:gsLst>
              <a:gs pos="0">
                <a:srgbClr val="EDCA33">
                  <a:alpha val="41176"/>
                </a:srgbClr>
              </a:gs>
              <a:gs pos="100000">
                <a:srgbClr val="D5FAFF"/>
              </a:gs>
            </a:gsLst>
            <a:lin ang="5400000" scaled="1"/>
          </a:gradFill>
          <a:ln>
            <a:solidFill>
              <a:srgbClr val="8DDBE3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 rtl="0"/>
            <a:r>
              <a:rPr lang="he-IL" sz="36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   </a:t>
            </a:r>
            <a:r>
              <a:rPr lang="en-US" sz="3000" b="1" dirty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Methods </a:t>
            </a:r>
            <a:r>
              <a:rPr lang="en-US" sz="30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- </a:t>
            </a:r>
            <a:r>
              <a:rPr lang="en-US" sz="3000" dirty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Swift </a:t>
            </a:r>
            <a:r>
              <a:rPr lang="en-US" sz="3000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capture</a:t>
            </a:r>
            <a:r>
              <a:rPr lang="he-IL" sz="3000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 </a:t>
            </a:r>
            <a:endParaRPr lang="he-IL" sz="3000" dirty="0">
              <a:solidFill>
                <a:schemeClr val="tx1"/>
              </a:solidFill>
              <a:latin typeface="Cambria" panose="02040503050406030204" pitchFamily="18" charset="0"/>
              <a:cs typeface="+mj-cs"/>
            </a:endParaRPr>
          </a:p>
        </p:txBody>
      </p:sp>
      <p:pic>
        <p:nvPicPr>
          <p:cNvPr id="10" name="Picture 5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55231" y1="49654" x2="55231" y2="49654"/>
                        <a14:foregroundMark x1="59231" y1="49423" x2="59231" y2="49423"/>
                        <a14:backgroundMark x1="22308" y1="27252" x2="22308" y2="27252"/>
                        <a14:backgroundMark x1="33846" y1="19630" x2="33846" y2="19630"/>
                        <a14:backgroundMark x1="49385" y1="21478" x2="49385" y2="21478"/>
                        <a14:backgroundMark x1="57385" y1="37182" x2="57385" y2="37182"/>
                        <a14:backgroundMark x1="64154" y1="25173" x2="64154" y2="25173"/>
                      </a14:backgroundRemoval>
                    </a14:imgEffect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537" t="15705" r="30537" b="13437"/>
          <a:stretch/>
        </p:blipFill>
        <p:spPr>
          <a:xfrm>
            <a:off x="7596336" y="332656"/>
            <a:ext cx="870641" cy="1008113"/>
          </a:xfrm>
          <a:prstGeom prst="rect">
            <a:avLst/>
          </a:prstGeom>
          <a:ln w="57150">
            <a:solidFill>
              <a:schemeClr val="bg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308602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827584" y="1556792"/>
            <a:ext cx="7920880" cy="496855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endParaRPr lang="en-US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r">
              <a:buFont typeface="Arial" panose="020B0604020202020204" pitchFamily="34" charset="0"/>
              <a:buChar char="•"/>
            </a:pPr>
            <a:endParaRPr lang="he-IL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r">
              <a:buFont typeface="Arial" panose="020B0604020202020204" pitchFamily="34" charset="0"/>
              <a:buChar char="•"/>
            </a:pPr>
            <a:endParaRPr lang="he-IL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סיסי גליל יסוד המעלה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4511" y="1772817"/>
            <a:ext cx="8074978" cy="4536502"/>
          </a:xfrm>
          <a:prstGeom prst="rect">
            <a:avLst/>
          </a:prstGeom>
        </p:spPr>
      </p:pic>
      <p:sp>
        <p:nvSpPr>
          <p:cNvPr id="8" name="Rectangle 4"/>
          <p:cNvSpPr/>
          <p:nvPr/>
        </p:nvSpPr>
        <p:spPr>
          <a:xfrm>
            <a:off x="0" y="332656"/>
            <a:ext cx="9144000" cy="1008112"/>
          </a:xfrm>
          <a:prstGeom prst="rect">
            <a:avLst/>
          </a:prstGeom>
          <a:gradFill>
            <a:gsLst>
              <a:gs pos="0">
                <a:srgbClr val="EDCA33">
                  <a:alpha val="41176"/>
                </a:srgbClr>
              </a:gs>
              <a:gs pos="100000">
                <a:srgbClr val="D5FAFF"/>
              </a:gs>
            </a:gsLst>
            <a:lin ang="5400000" scaled="1"/>
          </a:gradFill>
          <a:ln>
            <a:solidFill>
              <a:srgbClr val="8DDBE3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 rtl="0"/>
            <a:r>
              <a:rPr lang="he-IL" sz="36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   </a:t>
            </a:r>
            <a:r>
              <a:rPr lang="en-US" sz="3000" b="1" dirty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Methods </a:t>
            </a:r>
            <a:r>
              <a:rPr lang="en-US" sz="30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- </a:t>
            </a:r>
            <a:r>
              <a:rPr lang="en-US" sz="3000" dirty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Swift </a:t>
            </a:r>
            <a:r>
              <a:rPr lang="en-US" sz="3000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capture</a:t>
            </a:r>
            <a:r>
              <a:rPr lang="he-IL" sz="3000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 </a:t>
            </a:r>
            <a:endParaRPr lang="he-IL" sz="3000" dirty="0">
              <a:solidFill>
                <a:schemeClr val="tx1"/>
              </a:solidFill>
              <a:latin typeface="Cambria" panose="02040503050406030204" pitchFamily="18" charset="0"/>
              <a:cs typeface="+mj-cs"/>
            </a:endParaRPr>
          </a:p>
        </p:txBody>
      </p:sp>
      <p:pic>
        <p:nvPicPr>
          <p:cNvPr id="9" name="Picture 5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55231" y1="49654" x2="55231" y2="49654"/>
                        <a14:foregroundMark x1="59231" y1="49423" x2="59231" y2="49423"/>
                        <a14:backgroundMark x1="22308" y1="27252" x2="22308" y2="27252"/>
                        <a14:backgroundMark x1="33846" y1="19630" x2="33846" y2="19630"/>
                        <a14:backgroundMark x1="49385" y1="21478" x2="49385" y2="21478"/>
                        <a14:backgroundMark x1="57385" y1="37182" x2="57385" y2="37182"/>
                        <a14:backgroundMark x1="64154" y1="25173" x2="64154" y2="25173"/>
                      </a14:backgroundRemoval>
                    </a14:imgEffect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537" t="15705" r="30537" b="13437"/>
          <a:stretch/>
        </p:blipFill>
        <p:spPr>
          <a:xfrm>
            <a:off x="7596336" y="332656"/>
            <a:ext cx="870641" cy="1008113"/>
          </a:xfrm>
          <a:prstGeom prst="rect">
            <a:avLst/>
          </a:prstGeom>
          <a:ln w="57150">
            <a:solidFill>
              <a:schemeClr val="bg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703812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45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827584" y="1556792"/>
            <a:ext cx="7920880" cy="496855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Ringing and data logging</a:t>
            </a:r>
          </a:p>
          <a:p>
            <a:pPr marL="914400" lvl="1" indent="-457200" algn="l" rtl="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Identification ring</a:t>
            </a:r>
          </a:p>
          <a:p>
            <a:pPr marL="914400" lvl="1" indent="-457200" algn="l" rtl="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(wing and tail length)</a:t>
            </a:r>
          </a:p>
          <a:p>
            <a:pPr marL="914400" lvl="1" indent="-457200" algn="l" rtl="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Body mass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endParaRPr lang="en-US" sz="28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Tagging </a:t>
            </a:r>
            <a:r>
              <a:rPr 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ATLAS tags</a:t>
            </a:r>
            <a:endParaRPr lang="he-IL" sz="2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556791"/>
            <a:ext cx="3401999" cy="226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4"/>
          <p:cNvSpPr/>
          <p:nvPr/>
        </p:nvSpPr>
        <p:spPr>
          <a:xfrm>
            <a:off x="0" y="332656"/>
            <a:ext cx="9144000" cy="1008112"/>
          </a:xfrm>
          <a:prstGeom prst="rect">
            <a:avLst/>
          </a:prstGeom>
          <a:gradFill>
            <a:gsLst>
              <a:gs pos="0">
                <a:srgbClr val="EDCA33">
                  <a:alpha val="41176"/>
                </a:srgbClr>
              </a:gs>
              <a:gs pos="100000">
                <a:srgbClr val="D5FAFF"/>
              </a:gs>
            </a:gsLst>
            <a:lin ang="5400000" scaled="1"/>
          </a:gradFill>
          <a:ln>
            <a:solidFill>
              <a:srgbClr val="8DDBE3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 rtl="0"/>
            <a:r>
              <a:rPr lang="he-IL" sz="36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   </a:t>
            </a:r>
            <a:r>
              <a:rPr lang="en-US" sz="3000" b="1" dirty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Methods </a:t>
            </a:r>
            <a:r>
              <a:rPr lang="en-US" sz="30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– </a:t>
            </a:r>
            <a:r>
              <a:rPr lang="en-US" sz="3000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Tags &amp; data </a:t>
            </a:r>
            <a:r>
              <a:rPr lang="en-US" sz="3000" dirty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collection </a:t>
            </a:r>
            <a:endParaRPr lang="he-IL" sz="3000" dirty="0">
              <a:solidFill>
                <a:schemeClr val="tx1"/>
              </a:solidFill>
              <a:latin typeface="Cambria" panose="02040503050406030204" pitchFamily="18" charset="0"/>
              <a:cs typeface="+mj-cs"/>
            </a:endParaRPr>
          </a:p>
        </p:txBody>
      </p:sp>
      <p:pic>
        <p:nvPicPr>
          <p:cNvPr id="9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5231" y1="49654" x2="55231" y2="49654"/>
                        <a14:foregroundMark x1="59231" y1="49423" x2="59231" y2="49423"/>
                        <a14:backgroundMark x1="22308" y1="27252" x2="22308" y2="27252"/>
                        <a14:backgroundMark x1="33846" y1="19630" x2="33846" y2="19630"/>
                        <a14:backgroundMark x1="49385" y1="21478" x2="49385" y2="21478"/>
                        <a14:backgroundMark x1="57385" y1="37182" x2="57385" y2="37182"/>
                        <a14:backgroundMark x1="64154" y1="25173" x2="64154" y2="25173"/>
                      </a14:backgroundRemoval>
                    </a14:imgEffect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537" t="15705" r="30537" b="13437"/>
          <a:stretch/>
        </p:blipFill>
        <p:spPr>
          <a:xfrm>
            <a:off x="7596336" y="332656"/>
            <a:ext cx="870641" cy="1008113"/>
          </a:xfrm>
          <a:prstGeom prst="rect">
            <a:avLst/>
          </a:prstGeom>
          <a:ln w="57150">
            <a:solidFill>
              <a:schemeClr val="bg1"/>
            </a:solidFill>
          </a:ln>
          <a:effectLst/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4" t="815" r="3894" b="2522"/>
          <a:stretch/>
        </p:blipFill>
        <p:spPr>
          <a:xfrm>
            <a:off x="5436096" y="4041068"/>
            <a:ext cx="3401998" cy="234026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67880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32656"/>
            <a:ext cx="9144000" cy="1008112"/>
          </a:xfrm>
          <a:prstGeom prst="rect">
            <a:avLst/>
          </a:prstGeom>
          <a:gradFill>
            <a:gsLst>
              <a:gs pos="0">
                <a:srgbClr val="EDCA33">
                  <a:alpha val="41176"/>
                </a:srgbClr>
              </a:gs>
              <a:gs pos="100000">
                <a:srgbClr val="D5FAFF"/>
              </a:gs>
            </a:gsLst>
            <a:lin ang="5400000" scaled="1"/>
          </a:gradFill>
          <a:ln>
            <a:solidFill>
              <a:srgbClr val="8DDBE3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 rtl="0"/>
            <a:r>
              <a:rPr lang="en-US" sz="36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   </a:t>
            </a:r>
            <a:r>
              <a:rPr lang="he-IL" sz="36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</a:t>
            </a:r>
            <a:r>
              <a:rPr lang="en-US" sz="3000" b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Introduction</a:t>
            </a:r>
            <a:r>
              <a:rPr lang="en-US" sz="3600" b="1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- </a:t>
            </a:r>
            <a:r>
              <a:rPr lang="en-US" sz="2500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Research area</a:t>
            </a:r>
            <a:endParaRPr lang="he-IL" sz="2500" dirty="0">
              <a:solidFill>
                <a:schemeClr val="tx1"/>
              </a:solidFill>
              <a:latin typeface="Cambria" panose="02040503050406030204" pitchFamily="18" charset="0"/>
              <a:cs typeface="+mj-cs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827584" y="1772815"/>
            <a:ext cx="7920880" cy="4320481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algn="r">
              <a:buFont typeface="Arial" panose="020B0604020202020204" pitchFamily="34" charset="0"/>
              <a:buChar char="•"/>
            </a:pPr>
            <a:endParaRPr lang="he-IL" sz="3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5231" y1="49654" x2="55231" y2="49654"/>
                        <a14:foregroundMark x1="59231" y1="49423" x2="59231" y2="49423"/>
                        <a14:backgroundMark x1="22308" y1="27252" x2="22308" y2="27252"/>
                        <a14:backgroundMark x1="33846" y1="19630" x2="33846" y2="19630"/>
                        <a14:backgroundMark x1="49385" y1="21478" x2="49385" y2="21478"/>
                        <a14:backgroundMark x1="57385" y1="37182" x2="57385" y2="37182"/>
                        <a14:backgroundMark x1="64154" y1="25173" x2="64154" y2="25173"/>
                      </a14:backgroundRemoval>
                    </a14:imgEffect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537" t="15705" r="30537" b="13437"/>
          <a:stretch/>
        </p:blipFill>
        <p:spPr>
          <a:xfrm>
            <a:off x="7596336" y="332656"/>
            <a:ext cx="870641" cy="1008113"/>
          </a:xfrm>
          <a:prstGeom prst="rect">
            <a:avLst/>
          </a:prstGeom>
          <a:ln w="57150">
            <a:solidFill>
              <a:schemeClr val="bg1"/>
            </a:solidFill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25" t="8869" b="6786"/>
          <a:stretch/>
        </p:blipFill>
        <p:spPr bwMode="auto">
          <a:xfrm>
            <a:off x="323528" y="2395053"/>
            <a:ext cx="3303165" cy="3959696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26017" r="83612"/>
                    </a14:imgEffect>
                    <a14:imgEffect>
                      <a14:colorTemperature colorTemp="88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596" t="26857" r="34296" b="16187"/>
          <a:stretch/>
        </p:blipFill>
        <p:spPr>
          <a:xfrm>
            <a:off x="1259632" y="3842481"/>
            <a:ext cx="1053762" cy="1638000"/>
          </a:xfrm>
          <a:prstGeom prst="rect">
            <a:avLst/>
          </a:prstGeom>
          <a:noFill/>
          <a:effectLst>
            <a:glow rad="127000">
              <a:schemeClr val="accent1">
                <a:alpha val="0"/>
              </a:schemeClr>
            </a:glo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14" t="28613" r="14909" b="22636"/>
          <a:stretch/>
        </p:blipFill>
        <p:spPr bwMode="auto">
          <a:xfrm>
            <a:off x="2267744" y="1927962"/>
            <a:ext cx="2016224" cy="2077102"/>
          </a:xfrm>
          <a:prstGeom prst="rect">
            <a:avLst/>
          </a:prstGeom>
          <a:ln w="28575">
            <a:solidFill>
              <a:schemeClr val="tx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9" name="Straight Arrow Connector 8"/>
          <p:cNvCxnSpPr/>
          <p:nvPr/>
        </p:nvCxnSpPr>
        <p:spPr>
          <a:xfrm flipH="1">
            <a:off x="1907704" y="4004397"/>
            <a:ext cx="360040" cy="370504"/>
          </a:xfrm>
          <a:prstGeom prst="straightConnector1">
            <a:avLst/>
          </a:prstGeom>
          <a:ln w="381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9"/>
          <a:srcRect l="26168" t="24231" r="57010" b="35674"/>
          <a:stretch/>
        </p:blipFill>
        <p:spPr>
          <a:xfrm>
            <a:off x="4139952" y="2458732"/>
            <a:ext cx="4408954" cy="4066612"/>
          </a:xfrm>
          <a:prstGeom prst="rect">
            <a:avLst/>
          </a:prstGeom>
          <a:solidFill>
            <a:schemeClr val="tx2"/>
          </a:solidFill>
          <a:ln w="38100">
            <a:solidFill>
              <a:schemeClr val="tx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3" name="Straight Arrow Connector 12"/>
          <p:cNvCxnSpPr/>
          <p:nvPr/>
        </p:nvCxnSpPr>
        <p:spPr>
          <a:xfrm flipH="1">
            <a:off x="3059832" y="2458732"/>
            <a:ext cx="1080120" cy="250188"/>
          </a:xfrm>
          <a:prstGeom prst="straightConnector1">
            <a:avLst/>
          </a:prstGeom>
          <a:ln w="381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5-Point Star 18"/>
          <p:cNvSpPr/>
          <p:nvPr/>
        </p:nvSpPr>
        <p:spPr>
          <a:xfrm>
            <a:off x="5940152" y="4725144"/>
            <a:ext cx="457200" cy="457200"/>
          </a:xfrm>
          <a:prstGeom prst="star5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2980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32656"/>
            <a:ext cx="9144000" cy="1008112"/>
          </a:xfrm>
          <a:prstGeom prst="rect">
            <a:avLst/>
          </a:prstGeom>
          <a:gradFill>
            <a:gsLst>
              <a:gs pos="0">
                <a:srgbClr val="EDCA33">
                  <a:alpha val="41176"/>
                </a:srgbClr>
              </a:gs>
              <a:gs pos="100000">
                <a:srgbClr val="D5FAFF"/>
              </a:gs>
            </a:gsLst>
            <a:lin ang="5400000" scaled="1"/>
          </a:gradFill>
          <a:ln>
            <a:solidFill>
              <a:srgbClr val="8DDBE3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 rtl="0"/>
            <a:r>
              <a:rPr lang="he-IL" sz="36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   </a:t>
            </a:r>
            <a:r>
              <a:rPr lang="en-US" sz="30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Index</a:t>
            </a:r>
            <a:r>
              <a:rPr lang="he-IL" sz="30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 </a:t>
            </a:r>
            <a:endParaRPr lang="he-IL" sz="3000" b="1" dirty="0">
              <a:solidFill>
                <a:schemeClr val="tx1"/>
              </a:solidFill>
              <a:latin typeface="Cambria" panose="02040503050406030204" pitchFamily="18" charset="0"/>
              <a:cs typeface="+mj-cs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827584" y="1772815"/>
            <a:ext cx="7920880" cy="4320481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algn="r">
              <a:buFont typeface="Arial" panose="020B0604020202020204" pitchFamily="34" charset="0"/>
              <a:buChar char="•"/>
            </a:pPr>
            <a:endParaRPr lang="he-IL" sz="3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28700" lvl="1" indent="-571500" algn="l" rtl="0">
              <a:buFont typeface="Wingdings" panose="05000000000000000000" pitchFamily="2" charset="2"/>
              <a:buChar char="ü"/>
            </a:pPr>
            <a:r>
              <a:rPr lang="en-US" sz="3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US" sz="3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28700" lvl="1" indent="-571500" algn="l" rtl="0">
              <a:buFont typeface="Wingdings" panose="05000000000000000000" pitchFamily="2" charset="2"/>
              <a:buChar char="ü"/>
            </a:pPr>
            <a:r>
              <a:rPr lang="en-US" sz="3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</a:t>
            </a:r>
            <a:r>
              <a:rPr lang="en-US" sz="3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hypothesis</a:t>
            </a:r>
            <a:endParaRPr lang="en-US" sz="3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28700" lvl="1" indent="-571500" algn="l" rtl="0">
              <a:buFont typeface="Wingdings" panose="05000000000000000000" pitchFamily="2" charset="2"/>
              <a:buChar char="ü"/>
            </a:pPr>
            <a:r>
              <a:rPr lang="en-US" sz="3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Methods and materials</a:t>
            </a:r>
          </a:p>
          <a:p>
            <a:pPr marL="1028700" lvl="1" indent="-571500" algn="l" rtl="0">
              <a:buFont typeface="Arial" panose="020B0604020202020204" pitchFamily="34" charset="0"/>
              <a:buChar char="•"/>
            </a:pPr>
            <a:r>
              <a:rPr lang="en-US" sz="3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endParaRPr lang="he-IL" sz="3800" b="1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5231" y1="49654" x2="55231" y2="49654"/>
                        <a14:foregroundMark x1="59231" y1="49423" x2="59231" y2="49423"/>
                        <a14:backgroundMark x1="22308" y1="27252" x2="22308" y2="27252"/>
                        <a14:backgroundMark x1="33846" y1="19630" x2="33846" y2="19630"/>
                        <a14:backgroundMark x1="49385" y1="21478" x2="49385" y2="21478"/>
                        <a14:backgroundMark x1="57385" y1="37182" x2="57385" y2="37182"/>
                        <a14:backgroundMark x1="64154" y1="25173" x2="64154" y2="25173"/>
                      </a14:backgroundRemoval>
                    </a14:imgEffect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537" t="15705" r="30537" b="13437"/>
          <a:stretch/>
        </p:blipFill>
        <p:spPr>
          <a:xfrm>
            <a:off x="7596336" y="332656"/>
            <a:ext cx="870641" cy="1008113"/>
          </a:xfrm>
          <a:prstGeom prst="rect">
            <a:avLst/>
          </a:prstGeom>
          <a:ln w="57150">
            <a:solidFill>
              <a:schemeClr val="bg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2230390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57" t="14015" r="15665" b="25109"/>
          <a:stretch/>
        </p:blipFill>
        <p:spPr bwMode="auto">
          <a:xfrm>
            <a:off x="2051720" y="2204864"/>
            <a:ext cx="5400000" cy="36186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>
          <a:xfrm>
            <a:off x="5796136" y="5536320"/>
            <a:ext cx="1584176" cy="19693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9" t="12422" r="27588" b="12847"/>
          <a:stretch/>
        </p:blipFill>
        <p:spPr bwMode="auto">
          <a:xfrm>
            <a:off x="1129553" y="2060847"/>
            <a:ext cx="6759981" cy="45000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Subtitle 2"/>
          <p:cNvSpPr txBox="1">
            <a:spLocks/>
          </p:cNvSpPr>
          <p:nvPr/>
        </p:nvSpPr>
        <p:spPr>
          <a:xfrm>
            <a:off x="827584" y="1556792"/>
            <a:ext cx="7920880" cy="496855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r">
              <a:buFont typeface="Arial" panose="020B0604020202020204" pitchFamily="34" charset="0"/>
              <a:buChar char="•"/>
            </a:pPr>
            <a:endParaRPr lang="he-IL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r">
              <a:buFont typeface="Arial" panose="020B0604020202020204" pitchFamily="34" charset="0"/>
              <a:buChar char="•"/>
            </a:pPr>
            <a:endParaRPr lang="he-IL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827584" y="1484784"/>
            <a:ext cx="7920880" cy="504056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Swifts colony area</a:t>
            </a:r>
            <a:endParaRPr lang="he-IL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endParaRPr lang="he-IL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49374" y="2985588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Golan Heights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41231" y="4212377"/>
            <a:ext cx="1440159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Swifts </a:t>
            </a:r>
            <a:r>
              <a:rPr lang="en-US" sz="16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colony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81990" y="2976614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Meron</a:t>
            </a:r>
            <a:r>
              <a:rPr lang="en-US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Mountains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11960" y="2277102"/>
            <a:ext cx="12241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FFFF00"/>
                </a:solidFill>
                <a:cs typeface="+mj-cs"/>
              </a:rPr>
              <a:t>The Hula Valley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332656"/>
            <a:ext cx="9144000" cy="1008112"/>
          </a:xfrm>
          <a:prstGeom prst="rect">
            <a:avLst/>
          </a:prstGeom>
          <a:gradFill>
            <a:gsLst>
              <a:gs pos="0">
                <a:srgbClr val="EDCA33">
                  <a:alpha val="41176"/>
                </a:srgbClr>
              </a:gs>
              <a:gs pos="100000">
                <a:srgbClr val="D5FAFF"/>
              </a:gs>
            </a:gsLst>
            <a:lin ang="5400000" scaled="1"/>
          </a:gradFill>
          <a:ln>
            <a:solidFill>
              <a:srgbClr val="8DDBE3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 rtl="0"/>
            <a:r>
              <a:rPr lang="he-IL" sz="36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   </a:t>
            </a:r>
            <a:r>
              <a:rPr lang="en-US" sz="3000" b="1" dirty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Results</a:t>
            </a:r>
            <a:endParaRPr lang="he-IL" sz="3000" b="1" dirty="0">
              <a:solidFill>
                <a:schemeClr val="tx1"/>
              </a:solidFill>
              <a:latin typeface="Cambria" panose="02040503050406030204" pitchFamily="18" charset="0"/>
              <a:cs typeface="+mj-cs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55231" y1="49654" x2="55231" y2="49654"/>
                        <a14:foregroundMark x1="59231" y1="49423" x2="59231" y2="49423"/>
                        <a14:backgroundMark x1="22308" y1="27252" x2="22308" y2="27252"/>
                        <a14:backgroundMark x1="33846" y1="19630" x2="33846" y2="19630"/>
                        <a14:backgroundMark x1="49385" y1="21478" x2="49385" y2="21478"/>
                        <a14:backgroundMark x1="57385" y1="37182" x2="57385" y2="37182"/>
                        <a14:backgroundMark x1="64154" y1="25173" x2="64154" y2="25173"/>
                      </a14:backgroundRemoval>
                    </a14:imgEffect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537" t="15705" r="30537" b="13437"/>
          <a:stretch/>
        </p:blipFill>
        <p:spPr>
          <a:xfrm>
            <a:off x="7596336" y="332656"/>
            <a:ext cx="870641" cy="1008113"/>
          </a:xfrm>
          <a:prstGeom prst="rect">
            <a:avLst/>
          </a:prstGeom>
          <a:ln w="57150">
            <a:solidFill>
              <a:schemeClr val="bg1"/>
            </a:solidFill>
          </a:ln>
          <a:effectLst/>
        </p:spPr>
      </p:pic>
      <p:cxnSp>
        <p:nvCxnSpPr>
          <p:cNvPr id="4" name="Straight Arrow Connector 3"/>
          <p:cNvCxnSpPr/>
          <p:nvPr/>
        </p:nvCxnSpPr>
        <p:spPr>
          <a:xfrm flipH="1" flipV="1">
            <a:off x="4644008" y="3933056"/>
            <a:ext cx="180020" cy="377791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9090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4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7" grpId="0"/>
      <p:bldP spid="10" grpId="0"/>
      <p:bldP spid="11" grpId="0"/>
      <p:bldP spid="12" grpId="0"/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64" t="15584" r="22516" b="40661"/>
          <a:stretch/>
        </p:blipFill>
        <p:spPr bwMode="auto">
          <a:xfrm>
            <a:off x="1601670" y="2241068"/>
            <a:ext cx="6210690" cy="41404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827584" y="1484784"/>
            <a:ext cx="7920880" cy="504056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Movement of a single individual for 3 hours</a:t>
            </a:r>
            <a:endParaRPr lang="he-IL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r">
              <a:buFont typeface="Arial" panose="020B0604020202020204" pitchFamily="34" charset="0"/>
              <a:buChar char="•"/>
            </a:pPr>
            <a:endParaRPr lang="he-IL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332656"/>
            <a:ext cx="9144000" cy="1008112"/>
          </a:xfrm>
          <a:prstGeom prst="rect">
            <a:avLst/>
          </a:prstGeom>
          <a:gradFill>
            <a:gsLst>
              <a:gs pos="0">
                <a:srgbClr val="EDCA33">
                  <a:alpha val="41176"/>
                </a:srgbClr>
              </a:gs>
              <a:gs pos="100000">
                <a:srgbClr val="D5FAFF"/>
              </a:gs>
            </a:gsLst>
            <a:lin ang="5400000" scaled="1"/>
          </a:gradFill>
          <a:ln>
            <a:solidFill>
              <a:srgbClr val="8DDBE3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 rtl="0"/>
            <a:r>
              <a:rPr lang="he-IL" sz="36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   </a:t>
            </a:r>
            <a:r>
              <a:rPr lang="en-US" sz="3000" b="1" dirty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Results</a:t>
            </a:r>
            <a:endParaRPr lang="he-IL" sz="3000" b="1" dirty="0">
              <a:solidFill>
                <a:schemeClr val="tx1"/>
              </a:solidFill>
              <a:latin typeface="Cambria" panose="02040503050406030204" pitchFamily="18" charset="0"/>
              <a:cs typeface="+mj-c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5231" y1="49654" x2="55231" y2="49654"/>
                        <a14:foregroundMark x1="59231" y1="49423" x2="59231" y2="49423"/>
                        <a14:backgroundMark x1="22308" y1="27252" x2="22308" y2="27252"/>
                        <a14:backgroundMark x1="33846" y1="19630" x2="33846" y2="19630"/>
                        <a14:backgroundMark x1="49385" y1="21478" x2="49385" y2="21478"/>
                        <a14:backgroundMark x1="57385" y1="37182" x2="57385" y2="37182"/>
                        <a14:backgroundMark x1="64154" y1="25173" x2="64154" y2="25173"/>
                      </a14:backgroundRemoval>
                    </a14:imgEffect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537" t="15705" r="30537" b="13437"/>
          <a:stretch/>
        </p:blipFill>
        <p:spPr>
          <a:xfrm>
            <a:off x="7596336" y="332656"/>
            <a:ext cx="870641" cy="1008113"/>
          </a:xfrm>
          <a:prstGeom prst="rect">
            <a:avLst/>
          </a:prstGeom>
          <a:ln w="57150">
            <a:solidFill>
              <a:schemeClr val="bg1"/>
            </a:solidFill>
          </a:ln>
          <a:effectLst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771" y="5517232"/>
            <a:ext cx="2600325" cy="100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665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827584" y="1473849"/>
            <a:ext cx="8167900" cy="5123501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r">
              <a:buFont typeface="Arial" panose="020B0604020202020204" pitchFamily="34" charset="0"/>
              <a:buChar char="•"/>
            </a:pPr>
            <a:endParaRPr lang="he-IL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r">
              <a:buFont typeface="Arial" panose="020B0604020202020204" pitchFamily="34" charset="0"/>
              <a:buChar char="•"/>
            </a:pPr>
            <a:endParaRPr lang="he-IL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332656"/>
            <a:ext cx="9144000" cy="1008112"/>
          </a:xfrm>
          <a:prstGeom prst="rect">
            <a:avLst/>
          </a:prstGeom>
          <a:gradFill>
            <a:gsLst>
              <a:gs pos="0">
                <a:srgbClr val="EDCA33">
                  <a:alpha val="41176"/>
                </a:srgbClr>
              </a:gs>
              <a:gs pos="100000">
                <a:srgbClr val="D5FAFF"/>
              </a:gs>
            </a:gsLst>
            <a:lin ang="5400000" scaled="1"/>
          </a:gradFill>
          <a:ln>
            <a:solidFill>
              <a:srgbClr val="8DDBE3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 rtl="0"/>
            <a:r>
              <a:rPr lang="he-IL" sz="36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   </a:t>
            </a:r>
            <a:r>
              <a:rPr lang="en-US" sz="30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Results – </a:t>
            </a:r>
            <a:r>
              <a:rPr lang="en-US" sz="3000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Foraging range</a:t>
            </a:r>
            <a:endParaRPr lang="he-IL" sz="3000" b="1" dirty="0">
              <a:solidFill>
                <a:schemeClr val="tx1"/>
              </a:solidFill>
              <a:latin typeface="Cambria" panose="02040503050406030204" pitchFamily="18" charset="0"/>
              <a:cs typeface="+mj-cs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5231" y1="49654" x2="55231" y2="49654"/>
                        <a14:foregroundMark x1="59231" y1="49423" x2="59231" y2="49423"/>
                        <a14:backgroundMark x1="22308" y1="27252" x2="22308" y2="27252"/>
                        <a14:backgroundMark x1="33846" y1="19630" x2="33846" y2="19630"/>
                        <a14:backgroundMark x1="49385" y1="21478" x2="49385" y2="21478"/>
                        <a14:backgroundMark x1="57385" y1="37182" x2="57385" y2="37182"/>
                        <a14:backgroundMark x1="64154" y1="25173" x2="64154" y2="25173"/>
                      </a14:backgroundRemoval>
                    </a14:imgEffect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537" t="15705" r="30537" b="13437"/>
          <a:stretch/>
        </p:blipFill>
        <p:spPr>
          <a:xfrm>
            <a:off x="7596336" y="332656"/>
            <a:ext cx="870641" cy="1008113"/>
          </a:xfrm>
          <a:prstGeom prst="rect">
            <a:avLst/>
          </a:prstGeom>
          <a:ln w="57150">
            <a:solidFill>
              <a:schemeClr val="bg1"/>
            </a:solidFill>
          </a:ln>
          <a:effectLst/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88" t="7305" b="13423"/>
          <a:stretch/>
        </p:blipFill>
        <p:spPr>
          <a:xfrm>
            <a:off x="1655676" y="1688971"/>
            <a:ext cx="6264695" cy="45483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655676" y="4988422"/>
            <a:ext cx="1368152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l"/>
            <a:r>
              <a:rPr lang="en-US" sz="1000" b="1" dirty="0"/>
              <a:t>Distance from  </a:t>
            </a:r>
            <a:r>
              <a:rPr lang="en-US" sz="1000" b="1" dirty="0" smtClean="0"/>
              <a:t>colony</a:t>
            </a:r>
            <a:endParaRPr lang="he-IL" sz="1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1835696" y="6093296"/>
            <a:ext cx="936104" cy="138499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l"/>
            <a:r>
              <a:rPr lang="en-US" sz="300" b="1" dirty="0" smtClean="0">
                <a:solidFill>
                  <a:schemeClr val="bg1"/>
                </a:solidFill>
              </a:rPr>
              <a:t>Swifts colony</a:t>
            </a:r>
            <a:endParaRPr lang="he-IL" sz="3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90576" y="6000482"/>
            <a:ext cx="936104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950" b="1" dirty="0" smtClean="0"/>
              <a:t>Swifts</a:t>
            </a:r>
            <a:r>
              <a:rPr lang="en-US" sz="1000" b="1" dirty="0" smtClean="0"/>
              <a:t> colony</a:t>
            </a:r>
            <a:endParaRPr lang="he-IL" sz="10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1907704" y="5234643"/>
            <a:ext cx="648072" cy="784830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l"/>
            <a:r>
              <a:rPr lang="en-US" sz="900" b="1" dirty="0" smtClean="0">
                <a:solidFill>
                  <a:schemeClr val="bg1"/>
                </a:solidFill>
                <a:latin typeface="Cambria" panose="02040503050406030204" pitchFamily="18" charset="0"/>
                <a:cs typeface="+mj-cs"/>
              </a:rPr>
              <a:t>3200</a:t>
            </a:r>
            <a:endParaRPr lang="he-IL" sz="900" b="1" dirty="0" smtClean="0">
              <a:solidFill>
                <a:schemeClr val="bg1"/>
              </a:solidFill>
              <a:latin typeface="Cambria" panose="02040503050406030204" pitchFamily="18" charset="0"/>
              <a:cs typeface="+mj-cs"/>
            </a:endParaRPr>
          </a:p>
          <a:p>
            <a:pPr algn="l"/>
            <a:r>
              <a:rPr lang="he-IL" sz="900" b="1" dirty="0" smtClean="0">
                <a:solidFill>
                  <a:schemeClr val="bg1"/>
                </a:solidFill>
                <a:latin typeface="Cambria" panose="02040503050406030204" pitchFamily="18" charset="0"/>
                <a:cs typeface="+mj-cs"/>
              </a:rPr>
              <a:t>1600</a:t>
            </a:r>
          </a:p>
          <a:p>
            <a:pPr algn="l"/>
            <a:r>
              <a:rPr lang="he-IL" sz="900" b="1" dirty="0" smtClean="0">
                <a:solidFill>
                  <a:schemeClr val="bg1"/>
                </a:solidFill>
                <a:latin typeface="Cambria" panose="02040503050406030204" pitchFamily="18" charset="0"/>
                <a:cs typeface="+mj-cs"/>
              </a:rPr>
              <a:t>800</a:t>
            </a:r>
          </a:p>
          <a:p>
            <a:pPr algn="l"/>
            <a:r>
              <a:rPr lang="he-IL" sz="900" b="1" dirty="0" smtClean="0">
                <a:solidFill>
                  <a:schemeClr val="bg1"/>
                </a:solidFill>
                <a:latin typeface="Cambria" panose="02040503050406030204" pitchFamily="18" charset="0"/>
                <a:cs typeface="+mj-cs"/>
              </a:rPr>
              <a:t>400</a:t>
            </a:r>
          </a:p>
          <a:p>
            <a:pPr algn="l"/>
            <a:r>
              <a:rPr lang="he-IL" sz="900" b="1" dirty="0" smtClean="0">
                <a:solidFill>
                  <a:schemeClr val="bg1"/>
                </a:solidFill>
                <a:latin typeface="Cambria" panose="02040503050406030204" pitchFamily="18" charset="0"/>
                <a:cs typeface="+mj-cs"/>
              </a:rPr>
              <a:t>200</a:t>
            </a:r>
            <a:endParaRPr lang="en-US" sz="900" b="1" dirty="0" smtClean="0">
              <a:solidFill>
                <a:schemeClr val="bg1"/>
              </a:solidFill>
              <a:latin typeface="Cambria" panose="02040503050406030204" pitchFamily="18" charset="0"/>
              <a:cs typeface="+mj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07704" y="5200744"/>
            <a:ext cx="648072" cy="9079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1060" dirty="0" smtClean="0">
                <a:latin typeface="Cambria" panose="02040503050406030204" pitchFamily="18" charset="0"/>
                <a:cs typeface="+mj-cs"/>
              </a:rPr>
              <a:t>3200</a:t>
            </a:r>
            <a:endParaRPr lang="he-IL" sz="1060" dirty="0" smtClean="0">
              <a:latin typeface="Cambria" panose="02040503050406030204" pitchFamily="18" charset="0"/>
              <a:cs typeface="+mj-cs"/>
            </a:endParaRPr>
          </a:p>
          <a:p>
            <a:pPr algn="l"/>
            <a:r>
              <a:rPr lang="he-IL" sz="1060" dirty="0" smtClean="0">
                <a:latin typeface="Cambria" panose="02040503050406030204" pitchFamily="18" charset="0"/>
                <a:cs typeface="+mj-cs"/>
              </a:rPr>
              <a:t>1600</a:t>
            </a:r>
          </a:p>
          <a:p>
            <a:pPr algn="l"/>
            <a:r>
              <a:rPr lang="he-IL" sz="1060" dirty="0" smtClean="0">
                <a:latin typeface="Cambria" panose="02040503050406030204" pitchFamily="18" charset="0"/>
                <a:cs typeface="+mj-cs"/>
              </a:rPr>
              <a:t>800</a:t>
            </a:r>
          </a:p>
          <a:p>
            <a:pPr algn="l"/>
            <a:r>
              <a:rPr lang="he-IL" sz="1060" dirty="0" smtClean="0">
                <a:latin typeface="Cambria" panose="02040503050406030204" pitchFamily="18" charset="0"/>
                <a:cs typeface="+mj-cs"/>
              </a:rPr>
              <a:t>400</a:t>
            </a:r>
          </a:p>
          <a:p>
            <a:pPr algn="l"/>
            <a:r>
              <a:rPr lang="he-IL" sz="1060" dirty="0" smtClean="0">
                <a:latin typeface="Cambria" panose="02040503050406030204" pitchFamily="18" charset="0"/>
                <a:cs typeface="+mj-cs"/>
              </a:rPr>
              <a:t> 200 </a:t>
            </a:r>
            <a:endParaRPr lang="en-US" sz="1060" dirty="0" smtClean="0">
              <a:latin typeface="Cambria" panose="02040503050406030204" pitchFamily="18" charset="0"/>
              <a:cs typeface="+mj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98316" y="5205655"/>
            <a:ext cx="648072" cy="9079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106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cs typeface="+mj-cs"/>
              </a:rPr>
              <a:t>90.8 %</a:t>
            </a:r>
            <a:endParaRPr lang="he-IL" sz="1060" i="1" dirty="0" smtClean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cs typeface="+mj-cs"/>
            </a:endParaRPr>
          </a:p>
          <a:p>
            <a:pPr algn="l"/>
            <a:r>
              <a:rPr lang="en-US" sz="106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cs typeface="+mj-cs"/>
              </a:rPr>
              <a:t>72.5 %</a:t>
            </a:r>
            <a:endParaRPr lang="he-IL" sz="1060" i="1" dirty="0" smtClean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cs typeface="+mj-cs"/>
            </a:endParaRPr>
          </a:p>
          <a:p>
            <a:pPr algn="l"/>
            <a:r>
              <a:rPr lang="en-US" sz="106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cs typeface="+mj-cs"/>
              </a:rPr>
              <a:t>43.8 %</a:t>
            </a:r>
            <a:endParaRPr lang="he-IL" sz="1060" i="1" dirty="0" smtClean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cs typeface="+mj-cs"/>
            </a:endParaRPr>
          </a:p>
          <a:p>
            <a:pPr algn="l"/>
            <a:r>
              <a:rPr lang="en-US" sz="106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cs typeface="+mj-cs"/>
              </a:rPr>
              <a:t>28.1 %</a:t>
            </a:r>
            <a:endParaRPr lang="he-IL" sz="1060" i="1" dirty="0" smtClean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cs typeface="+mj-cs"/>
            </a:endParaRPr>
          </a:p>
          <a:p>
            <a:pPr algn="l"/>
            <a:r>
              <a:rPr lang="he-IL" sz="106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cs typeface="+mj-cs"/>
              </a:rPr>
              <a:t> </a:t>
            </a:r>
            <a:r>
              <a:rPr lang="en-US" sz="106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cs typeface="+mj-cs"/>
              </a:rPr>
              <a:t>17.8 %</a:t>
            </a:r>
            <a:r>
              <a:rPr lang="he-IL" sz="106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cs typeface="+mj-cs"/>
              </a:rPr>
              <a:t> </a:t>
            </a:r>
            <a:endParaRPr lang="en-US" sz="1060" i="1" dirty="0" smtClean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cs typeface="+mj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/>
          <a:srcRect l="26034" t="24475" r="38106" b="28706"/>
          <a:stretch/>
        </p:blipFill>
        <p:spPr>
          <a:xfrm>
            <a:off x="1593446" y="1688971"/>
            <a:ext cx="6389154" cy="4689910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665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827584" y="1556792"/>
            <a:ext cx="7920880" cy="496855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r">
              <a:buFont typeface="Arial" panose="020B0604020202020204" pitchFamily="34" charset="0"/>
              <a:buChar char="•"/>
            </a:pPr>
            <a:endParaRPr lang="he-IL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r">
              <a:buFont typeface="Arial" panose="020B0604020202020204" pitchFamily="34" charset="0"/>
              <a:buChar char="•"/>
            </a:pPr>
            <a:endParaRPr lang="he-IL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5009915"/>
              </p:ext>
            </p:extLst>
          </p:nvPr>
        </p:nvGraphicFramePr>
        <p:xfrm>
          <a:off x="1763988" y="1988840"/>
          <a:ext cx="5616024" cy="3696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ctangle 8"/>
          <p:cNvSpPr/>
          <p:nvPr/>
        </p:nvSpPr>
        <p:spPr>
          <a:xfrm>
            <a:off x="0" y="332656"/>
            <a:ext cx="9144000" cy="1008112"/>
          </a:xfrm>
          <a:prstGeom prst="rect">
            <a:avLst/>
          </a:prstGeom>
          <a:gradFill>
            <a:gsLst>
              <a:gs pos="0">
                <a:srgbClr val="EDCA33">
                  <a:alpha val="41176"/>
                </a:srgbClr>
              </a:gs>
              <a:gs pos="100000">
                <a:srgbClr val="D5FAFF"/>
              </a:gs>
            </a:gsLst>
            <a:lin ang="5400000" scaled="1"/>
          </a:gradFill>
          <a:ln>
            <a:solidFill>
              <a:srgbClr val="8DDBE3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 rtl="0"/>
            <a:r>
              <a:rPr lang="he-IL" sz="36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   </a:t>
            </a:r>
            <a:r>
              <a:rPr lang="en-US" sz="30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Results - </a:t>
            </a:r>
            <a:r>
              <a:rPr lang="en-US" sz="3000" dirty="0">
                <a:solidFill>
                  <a:schemeClr val="tx1"/>
                </a:solidFill>
                <a:latin typeface="Cambria" panose="02040503050406030204" pitchFamily="18" charset="0"/>
              </a:rPr>
              <a:t>Entrance to the colony </a:t>
            </a:r>
            <a:endParaRPr lang="he-IL" sz="3000" b="1" dirty="0">
              <a:solidFill>
                <a:schemeClr val="tx1"/>
              </a:solidFill>
              <a:latin typeface="Cambria" panose="02040503050406030204" pitchFamily="18" charset="0"/>
              <a:cs typeface="+mj-c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5231" y1="49654" x2="55231" y2="49654"/>
                        <a14:foregroundMark x1="59231" y1="49423" x2="59231" y2="49423"/>
                        <a14:backgroundMark x1="22308" y1="27252" x2="22308" y2="27252"/>
                        <a14:backgroundMark x1="33846" y1="19630" x2="33846" y2="19630"/>
                        <a14:backgroundMark x1="49385" y1="21478" x2="49385" y2="21478"/>
                        <a14:backgroundMark x1="57385" y1="37182" x2="57385" y2="37182"/>
                        <a14:backgroundMark x1="64154" y1="25173" x2="64154" y2="25173"/>
                      </a14:backgroundRemoval>
                    </a14:imgEffect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537" t="15705" r="30537" b="13437"/>
          <a:stretch/>
        </p:blipFill>
        <p:spPr>
          <a:xfrm>
            <a:off x="7596336" y="332656"/>
            <a:ext cx="870641" cy="1008113"/>
          </a:xfrm>
          <a:prstGeom prst="rect">
            <a:avLst/>
          </a:prstGeom>
          <a:ln w="57150">
            <a:solidFill>
              <a:schemeClr val="bg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4098804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827584" y="1556792"/>
            <a:ext cx="7920880" cy="496855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r">
              <a:buFont typeface="Arial" panose="020B0604020202020204" pitchFamily="34" charset="0"/>
              <a:buChar char="•"/>
            </a:pPr>
            <a:endParaRPr lang="he-IL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r">
              <a:buFont typeface="Arial" panose="020B0604020202020204" pitchFamily="34" charset="0"/>
              <a:buChar char="•"/>
            </a:pPr>
            <a:endParaRPr lang="he-IL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0923608"/>
              </p:ext>
            </p:extLst>
          </p:nvPr>
        </p:nvGraphicFramePr>
        <p:xfrm>
          <a:off x="1764000" y="1988840"/>
          <a:ext cx="5616000" cy="369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ctangle 8"/>
          <p:cNvSpPr/>
          <p:nvPr/>
        </p:nvSpPr>
        <p:spPr>
          <a:xfrm>
            <a:off x="0" y="332656"/>
            <a:ext cx="9144000" cy="1008112"/>
          </a:xfrm>
          <a:prstGeom prst="rect">
            <a:avLst/>
          </a:prstGeom>
          <a:gradFill>
            <a:gsLst>
              <a:gs pos="0">
                <a:srgbClr val="EDCA33">
                  <a:alpha val="41176"/>
                </a:srgbClr>
              </a:gs>
              <a:gs pos="100000">
                <a:srgbClr val="D5FAFF"/>
              </a:gs>
            </a:gsLst>
            <a:lin ang="5400000" scaled="1"/>
          </a:gradFill>
          <a:ln>
            <a:solidFill>
              <a:srgbClr val="8DDBE3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 rtl="0"/>
            <a:r>
              <a:rPr lang="he-IL" sz="36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   </a:t>
            </a:r>
            <a:r>
              <a:rPr lang="en-US" sz="30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Results - </a:t>
            </a:r>
            <a:r>
              <a:rPr lang="en-US" sz="3000" dirty="0">
                <a:solidFill>
                  <a:schemeClr val="tx1"/>
                </a:solidFill>
                <a:latin typeface="Cambria" panose="02040503050406030204" pitchFamily="18" charset="0"/>
              </a:rPr>
              <a:t>Departure from the colony </a:t>
            </a:r>
            <a:endParaRPr lang="he-IL" sz="3000" b="1" dirty="0">
              <a:solidFill>
                <a:schemeClr val="tx1"/>
              </a:solidFill>
              <a:latin typeface="Cambria" panose="02040503050406030204" pitchFamily="18" charset="0"/>
              <a:cs typeface="+mj-c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5231" y1="49654" x2="55231" y2="49654"/>
                        <a14:foregroundMark x1="59231" y1="49423" x2="59231" y2="49423"/>
                        <a14:backgroundMark x1="22308" y1="27252" x2="22308" y2="27252"/>
                        <a14:backgroundMark x1="33846" y1="19630" x2="33846" y2="19630"/>
                        <a14:backgroundMark x1="49385" y1="21478" x2="49385" y2="21478"/>
                        <a14:backgroundMark x1="57385" y1="37182" x2="57385" y2="37182"/>
                        <a14:backgroundMark x1="64154" y1="25173" x2="64154" y2="25173"/>
                      </a14:backgroundRemoval>
                    </a14:imgEffect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537" t="15705" r="30537" b="13437"/>
          <a:stretch/>
        </p:blipFill>
        <p:spPr>
          <a:xfrm>
            <a:off x="7596336" y="332656"/>
            <a:ext cx="870641" cy="1008113"/>
          </a:xfrm>
          <a:prstGeom prst="rect">
            <a:avLst/>
          </a:prstGeom>
          <a:ln w="57150">
            <a:solidFill>
              <a:schemeClr val="bg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466462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827584" y="1556792"/>
            <a:ext cx="7920880" cy="496855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r">
              <a:buFont typeface="Arial" panose="020B0604020202020204" pitchFamily="34" charset="0"/>
              <a:buChar char="•"/>
            </a:pPr>
            <a:endParaRPr lang="he-IL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r">
              <a:buFont typeface="Arial" panose="020B0604020202020204" pitchFamily="34" charset="0"/>
              <a:buChar char="•"/>
            </a:pPr>
            <a:endParaRPr lang="he-IL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7186488"/>
              </p:ext>
            </p:extLst>
          </p:nvPr>
        </p:nvGraphicFramePr>
        <p:xfrm>
          <a:off x="1587548" y="1988840"/>
          <a:ext cx="6048966" cy="39012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angle 7"/>
          <p:cNvSpPr/>
          <p:nvPr/>
        </p:nvSpPr>
        <p:spPr>
          <a:xfrm>
            <a:off x="0" y="332656"/>
            <a:ext cx="9144000" cy="1008112"/>
          </a:xfrm>
          <a:prstGeom prst="rect">
            <a:avLst/>
          </a:prstGeom>
          <a:gradFill>
            <a:gsLst>
              <a:gs pos="0">
                <a:srgbClr val="EDCA33">
                  <a:alpha val="41176"/>
                </a:srgbClr>
              </a:gs>
              <a:gs pos="100000">
                <a:srgbClr val="D5FAFF"/>
              </a:gs>
            </a:gsLst>
            <a:lin ang="5400000" scaled="1"/>
          </a:gradFill>
          <a:ln>
            <a:solidFill>
              <a:srgbClr val="8DDBE3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 rtl="0"/>
            <a:r>
              <a:rPr lang="he-IL" sz="36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   </a:t>
            </a:r>
            <a:r>
              <a:rPr lang="en-US" sz="3000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Results </a:t>
            </a:r>
            <a:r>
              <a:rPr lang="en-US" sz="3000" b="1" dirty="0">
                <a:solidFill>
                  <a:schemeClr val="tx1"/>
                </a:solidFill>
                <a:latin typeface="Cambria" panose="02040503050406030204" pitchFamily="18" charset="0"/>
              </a:rPr>
              <a:t>- </a:t>
            </a:r>
            <a:r>
              <a:rPr lang="en-US" sz="2700" dirty="0" smtClean="0">
                <a:solidFill>
                  <a:schemeClr val="tx1"/>
                </a:solidFill>
                <a:latin typeface="Cambria" panose="02040503050406030204" pitchFamily="18" charset="0"/>
              </a:rPr>
              <a:t>Visit </a:t>
            </a:r>
            <a:r>
              <a:rPr lang="en-US" sz="2700" dirty="0">
                <a:solidFill>
                  <a:schemeClr val="tx1"/>
                </a:solidFill>
                <a:latin typeface="Cambria" panose="02040503050406030204" pitchFamily="18" charset="0"/>
              </a:rPr>
              <a:t>frequency and foraging range</a:t>
            </a:r>
            <a:endParaRPr lang="he-IL" sz="2700" b="1" dirty="0">
              <a:solidFill>
                <a:schemeClr val="tx1"/>
              </a:solidFill>
              <a:latin typeface="Cambria" panose="02040503050406030204" pitchFamily="18" charset="0"/>
              <a:cs typeface="+mj-c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5231" y1="49654" x2="55231" y2="49654"/>
                        <a14:foregroundMark x1="59231" y1="49423" x2="59231" y2="49423"/>
                        <a14:backgroundMark x1="22308" y1="27252" x2="22308" y2="27252"/>
                        <a14:backgroundMark x1="33846" y1="19630" x2="33846" y2="19630"/>
                        <a14:backgroundMark x1="49385" y1="21478" x2="49385" y2="21478"/>
                        <a14:backgroundMark x1="57385" y1="37182" x2="57385" y2="37182"/>
                        <a14:backgroundMark x1="64154" y1="25173" x2="64154" y2="25173"/>
                      </a14:backgroundRemoval>
                    </a14:imgEffect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537" t="15705" r="30537" b="13437"/>
          <a:stretch/>
        </p:blipFill>
        <p:spPr>
          <a:xfrm>
            <a:off x="7596336" y="332656"/>
            <a:ext cx="870641" cy="1008113"/>
          </a:xfrm>
          <a:prstGeom prst="rect">
            <a:avLst/>
          </a:prstGeom>
          <a:ln w="57150">
            <a:solidFill>
              <a:schemeClr val="bg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497546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827584" y="1556792"/>
            <a:ext cx="7920880" cy="496855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r">
              <a:buFont typeface="Arial" panose="020B0604020202020204" pitchFamily="34" charset="0"/>
              <a:buChar char="•"/>
            </a:pPr>
            <a:endParaRPr lang="he-IL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r">
              <a:buFont typeface="Arial" panose="020B0604020202020204" pitchFamily="34" charset="0"/>
              <a:buChar char="•"/>
            </a:pPr>
            <a:endParaRPr lang="he-IL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332656"/>
            <a:ext cx="9144000" cy="1008112"/>
          </a:xfrm>
          <a:prstGeom prst="rect">
            <a:avLst/>
          </a:prstGeom>
          <a:gradFill>
            <a:gsLst>
              <a:gs pos="0">
                <a:srgbClr val="EDCA33">
                  <a:alpha val="41176"/>
                </a:srgbClr>
              </a:gs>
              <a:gs pos="100000">
                <a:srgbClr val="D5FAFF"/>
              </a:gs>
            </a:gsLst>
            <a:lin ang="5400000" scaled="1"/>
          </a:gradFill>
          <a:ln>
            <a:solidFill>
              <a:srgbClr val="8DDBE3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 rtl="0"/>
            <a:r>
              <a:rPr lang="he-IL" sz="36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   </a:t>
            </a:r>
            <a:r>
              <a:rPr lang="en-US" sz="3000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Results </a:t>
            </a:r>
            <a:r>
              <a:rPr lang="en-US" sz="3000" b="1" dirty="0">
                <a:solidFill>
                  <a:schemeClr val="tx1"/>
                </a:solidFill>
                <a:latin typeface="Cambria" panose="02040503050406030204" pitchFamily="18" charset="0"/>
              </a:rPr>
              <a:t>- </a:t>
            </a:r>
            <a:r>
              <a:rPr lang="en-US" sz="2700" dirty="0" smtClean="0">
                <a:solidFill>
                  <a:schemeClr val="tx1"/>
                </a:solidFill>
                <a:latin typeface="Cambria" panose="02040503050406030204" pitchFamily="18" charset="0"/>
              </a:rPr>
              <a:t>Visit </a:t>
            </a:r>
            <a:r>
              <a:rPr lang="en-US" sz="2700" dirty="0">
                <a:solidFill>
                  <a:schemeClr val="tx1"/>
                </a:solidFill>
                <a:latin typeface="Cambria" panose="02040503050406030204" pitchFamily="18" charset="0"/>
              </a:rPr>
              <a:t>frequency and foraging range</a:t>
            </a:r>
            <a:endParaRPr lang="he-IL" sz="2700" b="1" dirty="0">
              <a:solidFill>
                <a:schemeClr val="tx1"/>
              </a:solidFill>
              <a:latin typeface="Cambria" panose="02040503050406030204" pitchFamily="18" charset="0"/>
              <a:cs typeface="+mj-c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5231" y1="49654" x2="55231" y2="49654"/>
                        <a14:foregroundMark x1="59231" y1="49423" x2="59231" y2="49423"/>
                        <a14:backgroundMark x1="22308" y1="27252" x2="22308" y2="27252"/>
                        <a14:backgroundMark x1="33846" y1="19630" x2="33846" y2="19630"/>
                        <a14:backgroundMark x1="49385" y1="21478" x2="49385" y2="21478"/>
                        <a14:backgroundMark x1="57385" y1="37182" x2="57385" y2="37182"/>
                        <a14:backgroundMark x1="64154" y1="25173" x2="64154" y2="25173"/>
                      </a14:backgroundRemoval>
                    </a14:imgEffect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537" t="15705" r="30537" b="13437"/>
          <a:stretch/>
        </p:blipFill>
        <p:spPr>
          <a:xfrm>
            <a:off x="7596336" y="332656"/>
            <a:ext cx="870641" cy="1008113"/>
          </a:xfrm>
          <a:prstGeom prst="rect">
            <a:avLst/>
          </a:prstGeom>
          <a:ln w="57150">
            <a:solidFill>
              <a:schemeClr val="bg1"/>
            </a:solidFill>
          </a:ln>
          <a:effectLst/>
        </p:spPr>
      </p:pic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3421068"/>
              </p:ext>
            </p:extLst>
          </p:nvPr>
        </p:nvGraphicFramePr>
        <p:xfrm>
          <a:off x="1700212" y="1988840"/>
          <a:ext cx="5743575" cy="3752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693277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467544" y="1556792"/>
            <a:ext cx="8316416" cy="496855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US" sz="28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movement of Little Swifts and </a:t>
            </a:r>
            <a:r>
              <a:rPr lang="en-US" sz="2800" b="1" dirty="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their nest visits will </a:t>
            </a:r>
            <a:r>
              <a:rPr lang="en-US" sz="28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vary during the breeding season. </a:t>
            </a:r>
          </a:p>
          <a:p>
            <a:pPr algn="l" rtl="0"/>
            <a:r>
              <a:rPr lang="en-US" sz="2800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These changes will be reflected in:</a:t>
            </a:r>
          </a:p>
          <a:p>
            <a:pPr marL="457200" indent="-457200" algn="l" rtl="0">
              <a:buFont typeface="Arial" panose="020B0604020202020204" pitchFamily="34" charset="0"/>
              <a:buChar char="•"/>
            </a:pPr>
            <a:endParaRPr lang="en-US" sz="2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Frequency of nest visits –</a:t>
            </a:r>
            <a:r>
              <a:rPr lang="he-IL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Decline observed</a:t>
            </a:r>
          </a:p>
          <a:p>
            <a:pPr algn="l" rtl="0"/>
            <a:endParaRPr lang="en-US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Duration of stay in the nest during the night </a:t>
            </a: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23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Decline observed</a:t>
            </a:r>
            <a:endParaRPr lang="en-US" sz="23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/>
            <a:endParaRPr lang="he-IL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 rtl="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Foraging range –</a:t>
            </a:r>
            <a:r>
              <a:rPr lang="he-IL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Increase observed</a:t>
            </a:r>
            <a:endParaRPr lang="en-US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332656"/>
            <a:ext cx="9144000" cy="1008112"/>
          </a:xfrm>
          <a:prstGeom prst="rect">
            <a:avLst/>
          </a:prstGeom>
          <a:gradFill>
            <a:gsLst>
              <a:gs pos="0">
                <a:srgbClr val="EDCA33">
                  <a:alpha val="41176"/>
                </a:srgbClr>
              </a:gs>
              <a:gs pos="100000">
                <a:srgbClr val="D5FAFF"/>
              </a:gs>
            </a:gsLst>
            <a:lin ang="5400000" scaled="1"/>
          </a:gradFill>
          <a:ln>
            <a:solidFill>
              <a:srgbClr val="8DDBE3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 rtl="0"/>
            <a:r>
              <a:rPr lang="he-IL" sz="36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  </a:t>
            </a:r>
            <a:r>
              <a:rPr lang="en-US" sz="3000" b="1" dirty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Hypothesis - </a:t>
            </a:r>
            <a:r>
              <a:rPr lang="en-US" sz="3000" dirty="0">
                <a:solidFill>
                  <a:schemeClr val="tx1"/>
                </a:solidFill>
                <a:latin typeface="Cambria" panose="02040503050406030204" pitchFamily="18" charset="0"/>
              </a:rPr>
              <a:t>Summary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5231" y1="49654" x2="55231" y2="49654"/>
                        <a14:foregroundMark x1="59231" y1="49423" x2="59231" y2="49423"/>
                        <a14:backgroundMark x1="22308" y1="27252" x2="22308" y2="27252"/>
                        <a14:backgroundMark x1="33846" y1="19630" x2="33846" y2="19630"/>
                        <a14:backgroundMark x1="49385" y1="21478" x2="49385" y2="21478"/>
                        <a14:backgroundMark x1="57385" y1="37182" x2="57385" y2="37182"/>
                        <a14:backgroundMark x1="64154" y1="25173" x2="64154" y2="25173"/>
                      </a14:backgroundRemoval>
                    </a14:imgEffect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537" t="15705" r="30537" b="13437"/>
          <a:stretch/>
        </p:blipFill>
        <p:spPr>
          <a:xfrm>
            <a:off x="7596336" y="332656"/>
            <a:ext cx="870641" cy="1008113"/>
          </a:xfrm>
          <a:prstGeom prst="rect">
            <a:avLst/>
          </a:prstGeom>
          <a:ln w="57150">
            <a:solidFill>
              <a:schemeClr val="bg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1341949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/>
        </p:nvSpPr>
        <p:spPr>
          <a:xfrm>
            <a:off x="827584" y="1556792"/>
            <a:ext cx="7920880" cy="496855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r">
              <a:buFont typeface="Arial" panose="020B0604020202020204" pitchFamily="34" charset="0"/>
              <a:buChar char="•"/>
            </a:pPr>
            <a:endParaRPr lang="he-IL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r">
              <a:buFont typeface="Arial" panose="020B0604020202020204" pitchFamily="34" charset="0"/>
              <a:buChar char="•"/>
            </a:pPr>
            <a:endParaRPr lang="he-IL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1611068"/>
            <a:ext cx="7200000" cy="486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Rectangle 7"/>
          <p:cNvSpPr/>
          <p:nvPr/>
        </p:nvSpPr>
        <p:spPr>
          <a:xfrm>
            <a:off x="0" y="332656"/>
            <a:ext cx="9144000" cy="1008112"/>
          </a:xfrm>
          <a:prstGeom prst="rect">
            <a:avLst/>
          </a:prstGeom>
          <a:gradFill>
            <a:gsLst>
              <a:gs pos="0">
                <a:srgbClr val="EDCA33">
                  <a:alpha val="41176"/>
                </a:srgbClr>
              </a:gs>
              <a:gs pos="100000">
                <a:srgbClr val="D5FAFF"/>
              </a:gs>
            </a:gsLst>
            <a:lin ang="5400000" scaled="1"/>
          </a:gradFill>
          <a:ln>
            <a:solidFill>
              <a:srgbClr val="8DDBE3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l" rtl="0"/>
            <a:r>
              <a:rPr lang="he-IL" sz="3600" b="1" dirty="0" smtClean="0">
                <a:solidFill>
                  <a:schemeClr val="tx1"/>
                </a:solidFill>
                <a:latin typeface="Cambria" panose="02040503050406030204" pitchFamily="18" charset="0"/>
                <a:cs typeface="+mj-cs"/>
              </a:rPr>
              <a:t>    </a:t>
            </a:r>
            <a:r>
              <a:rPr lang="en-US" sz="3000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Questions ?!?</a:t>
            </a:r>
            <a:endParaRPr lang="he-IL" sz="30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5231" y1="49654" x2="55231" y2="49654"/>
                        <a14:foregroundMark x1="59231" y1="49423" x2="59231" y2="49423"/>
                        <a14:backgroundMark x1="22308" y1="27252" x2="22308" y2="27252"/>
                        <a14:backgroundMark x1="33846" y1="19630" x2="33846" y2="19630"/>
                        <a14:backgroundMark x1="49385" y1="21478" x2="49385" y2="21478"/>
                        <a14:backgroundMark x1="57385" y1="37182" x2="57385" y2="37182"/>
                        <a14:backgroundMark x1="64154" y1="25173" x2="64154" y2="25173"/>
                      </a14:backgroundRemoval>
                    </a14:imgEffect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537" t="15705" r="30537" b="13437"/>
          <a:stretch/>
        </p:blipFill>
        <p:spPr>
          <a:xfrm>
            <a:off x="7596336" y="332656"/>
            <a:ext cx="870641" cy="1008113"/>
          </a:xfrm>
          <a:prstGeom prst="rect">
            <a:avLst/>
          </a:prstGeom>
          <a:ln w="57150">
            <a:solidFill>
              <a:schemeClr val="bg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2156423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10682</TotalTime>
  <Words>2306</Words>
  <Application>Microsoft Office PowerPoint</Application>
  <PresentationFormat>On-screen Show (4:3)</PresentationFormat>
  <Paragraphs>364</Paragraphs>
  <Slides>33</Slides>
  <Notes>33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Calibri</vt:lpstr>
      <vt:lpstr>Cambria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user</cp:lastModifiedBy>
  <cp:revision>170</cp:revision>
  <dcterms:created xsi:type="dcterms:W3CDTF">2018-01-09T09:30:31Z</dcterms:created>
  <dcterms:modified xsi:type="dcterms:W3CDTF">2018-03-12T11:17:00Z</dcterms:modified>
</cp:coreProperties>
</file>