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3"/>
  </p:notesMasterIdLst>
  <p:sldIdLst>
    <p:sldId id="256" r:id="rId2"/>
    <p:sldId id="305" r:id="rId3"/>
    <p:sldId id="435" r:id="rId4"/>
    <p:sldId id="458" r:id="rId5"/>
    <p:sldId id="521" r:id="rId6"/>
    <p:sldId id="469" r:id="rId7"/>
    <p:sldId id="474" r:id="rId8"/>
    <p:sldId id="553" r:id="rId9"/>
    <p:sldId id="476" r:id="rId10"/>
    <p:sldId id="451" r:id="rId11"/>
    <p:sldId id="436" r:id="rId12"/>
    <p:sldId id="437" r:id="rId13"/>
    <p:sldId id="439" r:id="rId14"/>
    <p:sldId id="440" r:id="rId15"/>
    <p:sldId id="454" r:id="rId16"/>
    <p:sldId id="524" r:id="rId17"/>
    <p:sldId id="560" r:id="rId18"/>
    <p:sldId id="531" r:id="rId19"/>
    <p:sldId id="455" r:id="rId20"/>
    <p:sldId id="533" r:id="rId21"/>
    <p:sldId id="529" r:id="rId22"/>
    <p:sldId id="456" r:id="rId23"/>
    <p:sldId id="497" r:id="rId24"/>
    <p:sldId id="590" r:id="rId25"/>
    <p:sldId id="471" r:id="rId26"/>
    <p:sldId id="472" r:id="rId27"/>
    <p:sldId id="473" r:id="rId28"/>
    <p:sldId id="443" r:id="rId29"/>
    <p:sldId id="445" r:id="rId30"/>
    <p:sldId id="446" r:id="rId31"/>
    <p:sldId id="475" r:id="rId32"/>
    <p:sldId id="496" r:id="rId33"/>
    <p:sldId id="477" r:id="rId34"/>
    <p:sldId id="570" r:id="rId35"/>
    <p:sldId id="504" r:id="rId36"/>
    <p:sldId id="573" r:id="rId37"/>
    <p:sldId id="569" r:id="rId38"/>
    <p:sldId id="572" r:id="rId39"/>
    <p:sldId id="601" r:id="rId40"/>
    <p:sldId id="594" r:id="rId41"/>
    <p:sldId id="602" r:id="rId4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491" autoAdjust="0"/>
    <p:restoredTop sz="80215" autoAdjust="0"/>
  </p:normalViewPr>
  <p:slideViewPr>
    <p:cSldViewPr>
      <p:cViewPr>
        <p:scale>
          <a:sx n="100" d="100"/>
          <a:sy n="100" d="100"/>
        </p:scale>
        <p:origin x="-804" y="9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A4F8910-711A-406E-BCF3-77426DF7908D}" type="datetimeFigureOut">
              <a:rPr lang="en-US" smtClean="0"/>
              <a:pPr/>
              <a:t>2/27/2018</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67BF436-38A0-4312-9037-D6F3B505FB7D}" type="slidenum">
              <a:rPr lang="en-GB" smtClean="0"/>
              <a:pPr/>
              <a:t>‹#›</a:t>
            </a:fld>
            <a:endParaRPr lang="en-GB"/>
          </a:p>
        </p:txBody>
      </p:sp>
    </p:spTree>
    <p:extLst>
      <p:ext uri="{BB962C8B-B14F-4D97-AF65-F5344CB8AC3E}">
        <p14:creationId xmlns:p14="http://schemas.microsoft.com/office/powerpoint/2010/main" val="6494345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talk will be in the form of an overview of what we know about the species in 2018 compared with 2010  - </a:t>
            </a:r>
            <a:r>
              <a:rPr lang="en-GB" dirty="0" smtClean="0"/>
              <a:t>26mins and 4 mins questions </a:t>
            </a:r>
            <a:endParaRPr lang="en-GB" dirty="0"/>
          </a:p>
        </p:txBody>
      </p:sp>
      <p:sp>
        <p:nvSpPr>
          <p:cNvPr id="4" name="Slide Number Placeholder 3"/>
          <p:cNvSpPr>
            <a:spLocks noGrp="1"/>
          </p:cNvSpPr>
          <p:nvPr>
            <p:ph type="sldNum" sz="quarter" idx="10"/>
          </p:nvPr>
        </p:nvSpPr>
        <p:spPr/>
        <p:txBody>
          <a:bodyPr/>
          <a:lstStyle/>
          <a:p>
            <a:fld id="{467BF436-38A0-4312-9037-D6F3B505FB7D}" type="slidenum">
              <a:rPr lang="en-GB" smtClean="0"/>
              <a:pPr/>
              <a:t>1</a:t>
            </a:fld>
            <a:endParaRPr lang="en-GB"/>
          </a:p>
        </p:txBody>
      </p:sp>
    </p:spTree>
    <p:extLst>
      <p:ext uri="{BB962C8B-B14F-4D97-AF65-F5344CB8AC3E}">
        <p14:creationId xmlns:p14="http://schemas.microsoft.com/office/powerpoint/2010/main" val="356515701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467BF436-38A0-4312-9037-D6F3B505FB7D}" type="slidenum">
              <a:rPr lang="en-GB" smtClean="0"/>
              <a:pPr/>
              <a:t>2</a:t>
            </a:fld>
            <a:endParaRPr lang="en-GB"/>
          </a:p>
        </p:txBody>
      </p:sp>
    </p:spTree>
    <p:extLst>
      <p:ext uri="{BB962C8B-B14F-4D97-AF65-F5344CB8AC3E}">
        <p14:creationId xmlns:p14="http://schemas.microsoft.com/office/powerpoint/2010/main" val="47963760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000" dirty="0" smtClean="0"/>
              <a:t>A Guide to the Swifts and tree Swifts of the world </a:t>
            </a:r>
            <a:r>
              <a:rPr lang="en-GB" sz="1000" baseline="0" dirty="0" smtClean="0"/>
              <a:t> - </a:t>
            </a:r>
            <a:r>
              <a:rPr lang="en-GB" sz="1000" dirty="0" smtClean="0"/>
              <a:t> Chantler and  Driessens 1995</a:t>
            </a:r>
            <a:r>
              <a:rPr lang="en-GB" sz="1000" baseline="0" dirty="0" smtClean="0"/>
              <a:t>. Pekinensis is found f</a:t>
            </a:r>
            <a:r>
              <a:rPr lang="en-GB" sz="1000" kern="1200" dirty="0" smtClean="0">
                <a:solidFill>
                  <a:schemeClr val="tx1"/>
                </a:solidFill>
                <a:effectLst/>
                <a:latin typeface="+mn-lt"/>
                <a:ea typeface="+mn-ea"/>
                <a:cs typeface="+mn-cs"/>
              </a:rPr>
              <a:t>rom Iran eastwards.</a:t>
            </a:r>
          </a:p>
          <a:p>
            <a:pPr marL="0" marR="0" indent="0" algn="l" defTabSz="914400" rtl="0" eaLnBrk="1" fontAlgn="auto" latinLnBrk="0" hangingPunct="1">
              <a:lnSpc>
                <a:spcPct val="100000"/>
              </a:lnSpc>
              <a:spcBef>
                <a:spcPts val="0"/>
              </a:spcBef>
              <a:spcAft>
                <a:spcPts val="0"/>
              </a:spcAft>
              <a:buClrTx/>
              <a:buSzTx/>
              <a:buFontTx/>
              <a:buNone/>
              <a:tabLst/>
              <a:defRPr/>
            </a:pPr>
            <a:r>
              <a:rPr lang="en-GB" sz="1000" kern="1200" dirty="0" smtClean="0">
                <a:solidFill>
                  <a:schemeClr val="tx1"/>
                </a:solidFill>
                <a:effectLst/>
                <a:latin typeface="+mn-lt"/>
                <a:ea typeface="+mn-ea"/>
                <a:cs typeface="+mn-cs"/>
              </a:rPr>
              <a:t>The Wikipedia map on the right shows the species in Iran, Afghanistan, Pakistan, Northern India and Nepal while not extending to Beijing??</a:t>
            </a:r>
          </a:p>
          <a:p>
            <a:pPr marL="0" marR="0" indent="0" algn="l" defTabSz="914400" rtl="0" eaLnBrk="1" fontAlgn="auto" latinLnBrk="0" hangingPunct="1">
              <a:lnSpc>
                <a:spcPct val="100000"/>
              </a:lnSpc>
              <a:spcBef>
                <a:spcPts val="0"/>
              </a:spcBef>
              <a:spcAft>
                <a:spcPts val="0"/>
              </a:spcAft>
              <a:buClrTx/>
              <a:buSzTx/>
              <a:buFontTx/>
              <a:buNone/>
              <a:tabLst/>
              <a:defRPr/>
            </a:pPr>
            <a:r>
              <a:rPr lang="en-GB" sz="1000" kern="1200" dirty="0" smtClean="0">
                <a:solidFill>
                  <a:schemeClr val="tx1"/>
                </a:solidFill>
                <a:effectLst/>
                <a:latin typeface="+mn-lt"/>
                <a:ea typeface="+mn-ea"/>
                <a:cs typeface="+mn-cs"/>
              </a:rPr>
              <a:t>Perhaps we could discuss over the coming days.</a:t>
            </a:r>
            <a:r>
              <a:rPr lang="en-GB" sz="1000" kern="1200" baseline="0" dirty="0" smtClean="0">
                <a:solidFill>
                  <a:schemeClr val="tx1"/>
                </a:solidFill>
                <a:effectLst/>
                <a:latin typeface="+mn-lt"/>
                <a:ea typeface="+mn-ea"/>
                <a:cs typeface="+mn-cs"/>
              </a:rPr>
              <a:t> </a:t>
            </a:r>
            <a:r>
              <a:rPr lang="en-GB" sz="1000" kern="1200" dirty="0" smtClean="0">
                <a:solidFill>
                  <a:schemeClr val="tx1"/>
                </a:solidFill>
                <a:effectLst/>
                <a:latin typeface="+mn-lt"/>
                <a:ea typeface="+mn-ea"/>
                <a:cs typeface="+mn-cs"/>
              </a:rPr>
              <a:t> </a:t>
            </a:r>
            <a:endParaRPr lang="en-GB" sz="1000" dirty="0"/>
          </a:p>
        </p:txBody>
      </p:sp>
      <p:sp>
        <p:nvSpPr>
          <p:cNvPr id="4" name="Slide Number Placeholder 3"/>
          <p:cNvSpPr>
            <a:spLocks noGrp="1"/>
          </p:cNvSpPr>
          <p:nvPr>
            <p:ph type="sldNum" sz="quarter" idx="10"/>
          </p:nvPr>
        </p:nvSpPr>
        <p:spPr/>
        <p:txBody>
          <a:bodyPr/>
          <a:lstStyle/>
          <a:p>
            <a:fld id="{467BF436-38A0-4312-9037-D6F3B505FB7D}" type="slidenum">
              <a:rPr lang="en-GB" smtClean="0"/>
              <a:pPr/>
              <a:t>3</a:t>
            </a:fld>
            <a:endParaRPr lang="en-GB"/>
          </a:p>
        </p:txBody>
      </p:sp>
    </p:spTree>
    <p:extLst>
      <p:ext uri="{BB962C8B-B14F-4D97-AF65-F5344CB8AC3E}">
        <p14:creationId xmlns:p14="http://schemas.microsoft.com/office/powerpoint/2010/main" val="63586189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467BF436-38A0-4312-9037-D6F3B505FB7D}" type="slidenum">
              <a:rPr lang="en-GB" smtClean="0"/>
              <a:pPr/>
              <a:t>4</a:t>
            </a:fld>
            <a:endParaRPr lang="en-GB"/>
          </a:p>
        </p:txBody>
      </p:sp>
    </p:spTree>
    <p:extLst>
      <p:ext uri="{BB962C8B-B14F-4D97-AF65-F5344CB8AC3E}">
        <p14:creationId xmlns:p14="http://schemas.microsoft.com/office/powerpoint/2010/main" val="283134723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As well as its many adaptions to life in the air- eyes, wing morphing, sleep, drinking, bathing, torpor and so on swifts like all birds are adapted at the molecular</a:t>
            </a:r>
          </a:p>
          <a:p>
            <a:r>
              <a:rPr lang="en-GB" dirty="0" smtClean="0"/>
              <a:t>Level. </a:t>
            </a:r>
            <a:endParaRPr lang="en-GB" dirty="0"/>
          </a:p>
        </p:txBody>
      </p:sp>
      <p:sp>
        <p:nvSpPr>
          <p:cNvPr id="4" name="Slide Number Placeholder 3"/>
          <p:cNvSpPr>
            <a:spLocks noGrp="1"/>
          </p:cNvSpPr>
          <p:nvPr>
            <p:ph type="sldNum" sz="quarter" idx="10"/>
          </p:nvPr>
        </p:nvSpPr>
        <p:spPr/>
        <p:txBody>
          <a:bodyPr/>
          <a:lstStyle/>
          <a:p>
            <a:fld id="{467BF436-38A0-4312-9037-D6F3B505FB7D}" type="slidenum">
              <a:rPr lang="en-GB" smtClean="0"/>
              <a:pPr/>
              <a:t>5</a:t>
            </a:fld>
            <a:endParaRPr lang="en-GB"/>
          </a:p>
        </p:txBody>
      </p:sp>
    </p:spTree>
    <p:extLst>
      <p:ext uri="{BB962C8B-B14F-4D97-AF65-F5344CB8AC3E}">
        <p14:creationId xmlns:p14="http://schemas.microsoft.com/office/powerpoint/2010/main" val="397787125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467BF436-38A0-4312-9037-D6F3B505FB7D}" type="slidenum">
              <a:rPr lang="en-GB" smtClean="0"/>
              <a:pPr/>
              <a:t>6</a:t>
            </a:fld>
            <a:endParaRPr lang="en-GB"/>
          </a:p>
        </p:txBody>
      </p:sp>
    </p:spTree>
    <p:extLst>
      <p:ext uri="{BB962C8B-B14F-4D97-AF65-F5344CB8AC3E}">
        <p14:creationId xmlns:p14="http://schemas.microsoft.com/office/powerpoint/2010/main" val="393631154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8B70D47-F7EB-4DF9-9AEF-BC620E6F49BE}" type="slidenum">
              <a:rPr lang="en-GB"/>
              <a:pPr/>
              <a:t>7</a:t>
            </a:fld>
            <a:endParaRPr lang="en-GB"/>
          </a:p>
        </p:txBody>
      </p:sp>
      <p:sp>
        <p:nvSpPr>
          <p:cNvPr id="175106" name="Rectangle 2"/>
          <p:cNvSpPr>
            <a:spLocks noGrp="1" noRot="1" noChangeAspect="1" noChangeArrowheads="1" noTextEdit="1"/>
          </p:cNvSpPr>
          <p:nvPr>
            <p:ph type="sldImg"/>
          </p:nvPr>
        </p:nvSpPr>
        <p:spPr>
          <a:ln/>
        </p:spPr>
      </p:sp>
      <p:sp>
        <p:nvSpPr>
          <p:cNvPr id="175107" name="Rectangle 3"/>
          <p:cNvSpPr>
            <a:spLocks noGrp="1" noChangeArrowheads="1"/>
          </p:cNvSpPr>
          <p:nvPr>
            <p:ph type="body" idx="1"/>
          </p:nvPr>
        </p:nvSpPr>
        <p:spPr/>
        <p:txBody>
          <a:bodyPr/>
          <a:lstStyle/>
          <a:p>
            <a:endParaRPr lang="en-GB"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Taxis,</a:t>
            </a:r>
            <a:r>
              <a:rPr lang="en-GB" baseline="0" dirty="0" smtClean="0"/>
              <a:t> cars, trains, matches, football teams – the list is endless. You could write books on this! </a:t>
            </a:r>
            <a:r>
              <a:rPr lang="en-GB" dirty="0" smtClean="0"/>
              <a:t> </a:t>
            </a:r>
            <a:endParaRPr lang="en-GB" dirty="0"/>
          </a:p>
        </p:txBody>
      </p:sp>
      <p:sp>
        <p:nvSpPr>
          <p:cNvPr id="4" name="Slide Number Placeholder 3"/>
          <p:cNvSpPr>
            <a:spLocks noGrp="1"/>
          </p:cNvSpPr>
          <p:nvPr>
            <p:ph type="sldNum" sz="quarter" idx="10"/>
          </p:nvPr>
        </p:nvSpPr>
        <p:spPr/>
        <p:txBody>
          <a:bodyPr/>
          <a:lstStyle/>
          <a:p>
            <a:fld id="{467BF436-38A0-4312-9037-D6F3B505FB7D}" type="slidenum">
              <a:rPr lang="en-GB" smtClean="0"/>
              <a:pPr/>
              <a:t>8</a:t>
            </a:fld>
            <a:endParaRPr lang="en-GB"/>
          </a:p>
        </p:txBody>
      </p:sp>
    </p:spTree>
    <p:extLst>
      <p:ext uri="{BB962C8B-B14F-4D97-AF65-F5344CB8AC3E}">
        <p14:creationId xmlns:p14="http://schemas.microsoft.com/office/powerpoint/2010/main" val="31322356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This conference is an example of that. You can spend a lot of time thinking about swifts? What, why, how, etc.  “Jerusalem Syndrome” –</a:t>
            </a:r>
          </a:p>
          <a:p>
            <a:r>
              <a:rPr lang="en-GB" dirty="0" smtClean="0"/>
              <a:t>more likely we’ll suffer from a much more deadly disorder – “Jerusalem swift syndrome”! </a:t>
            </a:r>
          </a:p>
          <a:p>
            <a:r>
              <a:rPr lang="en-GB" dirty="0" smtClean="0"/>
              <a:t>What other bird could sustain</a:t>
            </a:r>
            <a:r>
              <a:rPr lang="en-GB" baseline="0" dirty="0" smtClean="0"/>
              <a:t> </a:t>
            </a:r>
            <a:r>
              <a:rPr lang="en-GB" dirty="0" smtClean="0"/>
              <a:t>5 International Bird Conferences in 10 years? </a:t>
            </a:r>
            <a:endParaRPr lang="en-GB" dirty="0"/>
          </a:p>
        </p:txBody>
      </p:sp>
      <p:sp>
        <p:nvSpPr>
          <p:cNvPr id="4" name="Slide Number Placeholder 3"/>
          <p:cNvSpPr>
            <a:spLocks noGrp="1"/>
          </p:cNvSpPr>
          <p:nvPr>
            <p:ph type="sldNum" sz="quarter" idx="10"/>
          </p:nvPr>
        </p:nvSpPr>
        <p:spPr/>
        <p:txBody>
          <a:bodyPr/>
          <a:lstStyle/>
          <a:p>
            <a:fld id="{467BF436-38A0-4312-9037-D6F3B505FB7D}" type="slidenum">
              <a:rPr lang="en-GB" smtClean="0"/>
              <a:pPr/>
              <a:t>9</a:t>
            </a:fld>
            <a:endParaRPr lang="en-GB"/>
          </a:p>
        </p:txBody>
      </p:sp>
    </p:spTree>
    <p:extLst>
      <p:ext uri="{BB962C8B-B14F-4D97-AF65-F5344CB8AC3E}">
        <p14:creationId xmlns:p14="http://schemas.microsoft.com/office/powerpoint/2010/main" val="419403707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dirty="0" smtClean="0"/>
              <a:t>Lets go back to distribution again.</a:t>
            </a:r>
            <a:r>
              <a:rPr lang="en-GB" baseline="0" dirty="0" smtClean="0"/>
              <a:t> Pekinensis occurs f</a:t>
            </a:r>
            <a:r>
              <a:rPr lang="en-GB" dirty="0" smtClean="0"/>
              <a:t>rom</a:t>
            </a:r>
            <a:r>
              <a:rPr lang="en-GB" baseline="0" dirty="0" smtClean="0"/>
              <a:t> Iran (possibly eastern Iraq) eastwards through the West Himalayas to Mongolia and Northern China.</a:t>
            </a:r>
          </a:p>
          <a:p>
            <a:pPr marL="0" marR="0" indent="0" algn="l" defTabSz="914400" rtl="0" eaLnBrk="1" fontAlgn="auto" latinLnBrk="0" hangingPunct="1">
              <a:lnSpc>
                <a:spcPct val="100000"/>
              </a:lnSpc>
              <a:spcBef>
                <a:spcPts val="0"/>
              </a:spcBef>
              <a:spcAft>
                <a:spcPts val="0"/>
              </a:spcAft>
              <a:buClrTx/>
              <a:buSzTx/>
              <a:buFontTx/>
              <a:buNone/>
              <a:tabLst/>
              <a:defRPr/>
            </a:pPr>
            <a:r>
              <a:rPr lang="en-GB" baseline="0" dirty="0" smtClean="0"/>
              <a:t>Ulrich Tigges is working on reviewing the literature with a view to </a:t>
            </a:r>
            <a:r>
              <a:rPr lang="en-GB" u="sng" baseline="0" dirty="0" smtClean="0"/>
              <a:t>detailing more precisely </a:t>
            </a:r>
            <a:r>
              <a:rPr lang="en-GB" sz="1200" u="sng" kern="1200" dirty="0" smtClean="0">
                <a:solidFill>
                  <a:schemeClr val="tx1"/>
                </a:solidFill>
                <a:effectLst/>
                <a:latin typeface="+mn-lt"/>
                <a:ea typeface="+mn-ea"/>
                <a:cs typeface="+mn-cs"/>
              </a:rPr>
              <a:t>the line of distribution between the two subspecies.- around</a:t>
            </a:r>
          </a:p>
          <a:p>
            <a:pPr marL="0" marR="0" indent="0" algn="l" defTabSz="914400" rtl="0" eaLnBrk="1" fontAlgn="auto" latinLnBrk="0" hangingPunct="1">
              <a:lnSpc>
                <a:spcPct val="100000"/>
              </a:lnSpc>
              <a:spcBef>
                <a:spcPts val="0"/>
              </a:spcBef>
              <a:spcAft>
                <a:spcPts val="0"/>
              </a:spcAft>
              <a:buClrTx/>
              <a:buSzTx/>
              <a:buFontTx/>
              <a:buNone/>
              <a:tabLst/>
              <a:defRPr/>
            </a:pPr>
            <a:r>
              <a:rPr lang="en-GB" sz="1200" u="sng" kern="1200" dirty="0" smtClean="0">
                <a:solidFill>
                  <a:schemeClr val="tx1"/>
                </a:solidFill>
                <a:effectLst/>
                <a:latin typeface="+mn-lt"/>
                <a:ea typeface="+mn-ea"/>
                <a:cs typeface="+mn-cs"/>
              </a:rPr>
              <a:t>the Caspian Sea area</a:t>
            </a:r>
            <a:r>
              <a:rPr lang="en-GB" sz="1200" kern="1200" dirty="0" smtClean="0">
                <a:solidFill>
                  <a:schemeClr val="tx1"/>
                </a:solidFill>
                <a:effectLst/>
                <a:latin typeface="+mn-lt"/>
                <a:ea typeface="+mn-ea"/>
                <a:cs typeface="+mn-cs"/>
              </a:rPr>
              <a:t>. It would also be interesting to get observations from this huge swathe of Mongolia, Russia and China. Maybe they already exist? </a:t>
            </a:r>
            <a:endParaRPr lang="en-GB" dirty="0"/>
          </a:p>
        </p:txBody>
      </p:sp>
      <p:sp>
        <p:nvSpPr>
          <p:cNvPr id="4" name="Slide Number Placeholder 3"/>
          <p:cNvSpPr>
            <a:spLocks noGrp="1"/>
          </p:cNvSpPr>
          <p:nvPr>
            <p:ph type="sldNum" sz="quarter" idx="10"/>
          </p:nvPr>
        </p:nvSpPr>
        <p:spPr/>
        <p:txBody>
          <a:bodyPr/>
          <a:lstStyle/>
          <a:p>
            <a:fld id="{467BF436-38A0-4312-9037-D6F3B505FB7D}" type="slidenum">
              <a:rPr lang="en-GB" smtClean="0"/>
              <a:pPr/>
              <a:t>10</a:t>
            </a:fld>
            <a:endParaRPr lang="en-GB"/>
          </a:p>
        </p:txBody>
      </p:sp>
    </p:spTree>
    <p:extLst>
      <p:ext uri="{BB962C8B-B14F-4D97-AF65-F5344CB8AC3E}">
        <p14:creationId xmlns:p14="http://schemas.microsoft.com/office/powerpoint/2010/main" val="238025619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400776F-61EF-47D1-A89D-4CE8A6CD1462}" type="slidenum">
              <a:rPr lang="en-GB"/>
              <a:pPr/>
              <a:t>11</a:t>
            </a:fld>
            <a:endParaRPr lang="en-GB"/>
          </a:p>
        </p:txBody>
      </p:sp>
      <p:sp>
        <p:nvSpPr>
          <p:cNvPr id="65538" name="Rectangle 2"/>
          <p:cNvSpPr>
            <a:spLocks noGrp="1" noRot="1" noChangeAspect="1" noChangeArrowheads="1" noTextEdit="1"/>
          </p:cNvSpPr>
          <p:nvPr>
            <p:ph type="sldImg"/>
          </p:nvPr>
        </p:nvSpPr>
        <p:spPr>
          <a:ln/>
        </p:spPr>
      </p:sp>
      <p:sp>
        <p:nvSpPr>
          <p:cNvPr id="65539" name="Rectangle 3"/>
          <p:cNvSpPr>
            <a:spLocks noGrp="1" noChangeArrowheads="1"/>
          </p:cNvSpPr>
          <p:nvPr>
            <p:ph type="body" idx="1"/>
          </p:nvPr>
        </p:nvSpPr>
        <p:spPr/>
        <p:txBody>
          <a:bodyPr/>
          <a:lstStyle/>
          <a:p>
            <a:r>
              <a:rPr lang="en-GB" dirty="0" smtClean="0"/>
              <a:t>In</a:t>
            </a:r>
            <a:r>
              <a:rPr lang="en-GB" baseline="0" dirty="0" smtClean="0"/>
              <a:t> 2018 we know a lot more than previously - On the right </a:t>
            </a:r>
            <a:r>
              <a:rPr lang="en-GB" dirty="0" smtClean="0"/>
              <a:t>Dick Newel</a:t>
            </a:r>
            <a:r>
              <a:rPr lang="en-GB" baseline="0" dirty="0" smtClean="0"/>
              <a:t> and Lyndon Kearsley’s </a:t>
            </a:r>
            <a:r>
              <a:rPr lang="en-GB" dirty="0" smtClean="0"/>
              <a:t> work in Beijing China with a </a:t>
            </a:r>
            <a:r>
              <a:rPr lang="en-GB" sz="1200" b="0" i="0" kern="1200" dirty="0" smtClean="0">
                <a:solidFill>
                  <a:schemeClr val="tx1"/>
                </a:solidFill>
                <a:effectLst/>
                <a:latin typeface="+mn-lt"/>
                <a:ea typeface="+mn-ea"/>
                <a:cs typeface="+mn-cs"/>
              </a:rPr>
              <a:t>group of British, Swedish, </a:t>
            </a:r>
          </a:p>
          <a:p>
            <a:r>
              <a:rPr lang="en-GB" sz="1200" b="0" i="0" kern="1200" dirty="0" smtClean="0">
                <a:solidFill>
                  <a:schemeClr val="tx1"/>
                </a:solidFill>
                <a:effectLst/>
                <a:latin typeface="+mn-lt"/>
                <a:ea typeface="+mn-ea"/>
                <a:cs typeface="+mn-cs"/>
              </a:rPr>
              <a:t>Chinese and Belgian scientists in 2014</a:t>
            </a:r>
            <a:r>
              <a:rPr lang="en-GB" sz="1200" b="0" i="0" kern="1200" baseline="0" dirty="0" smtClean="0">
                <a:solidFill>
                  <a:schemeClr val="tx1"/>
                </a:solidFill>
                <a:effectLst/>
                <a:latin typeface="+mn-lt"/>
                <a:ea typeface="+mn-ea"/>
                <a:cs typeface="+mn-cs"/>
              </a:rPr>
              <a:t> </a:t>
            </a:r>
            <a:r>
              <a:rPr lang="en-GB" sz="1200" b="0" i="0" kern="1200" dirty="0" smtClean="0">
                <a:solidFill>
                  <a:schemeClr val="tx1"/>
                </a:solidFill>
                <a:effectLst/>
                <a:latin typeface="+mn-lt"/>
                <a:ea typeface="+mn-ea"/>
                <a:cs typeface="+mn-cs"/>
              </a:rPr>
              <a:t>in the Summer Palace of China’s former rulers. The migration routes here are fascinating</a:t>
            </a:r>
            <a:r>
              <a:rPr lang="en-GB" sz="1200" b="0" i="0" kern="1200" baseline="0" dirty="0" smtClean="0">
                <a:solidFill>
                  <a:schemeClr val="tx1"/>
                </a:solidFill>
                <a:effectLst/>
                <a:latin typeface="+mn-lt"/>
                <a:ea typeface="+mn-ea"/>
                <a:cs typeface="+mn-cs"/>
              </a:rPr>
              <a:t> with European and Asian birds mixing together in central Africa and ending up in Namibia and South Africa. The map on the left is from a BTO report on a 2012 study supported by Action for Swifts where Chris Hewson and Phil Atkinson attached a Geolocator to a swift known as A320.</a:t>
            </a:r>
            <a:endParaRPr lang="en-GB"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b="0" i="0" kern="1200" dirty="0" smtClean="0">
                <a:solidFill>
                  <a:schemeClr val="tx1"/>
                </a:solidFill>
                <a:effectLst/>
                <a:latin typeface="+mn-lt"/>
                <a:ea typeface="+mn-ea"/>
                <a:cs typeface="+mn-cs"/>
              </a:rPr>
              <a:t>We didn’t know this in 2010 in Berlin . Now we do!</a:t>
            </a:r>
            <a:r>
              <a:rPr lang="en-GB" sz="1200" b="0" i="0" kern="1200" baseline="0" dirty="0" smtClean="0">
                <a:solidFill>
                  <a:schemeClr val="tx1"/>
                </a:solidFill>
                <a:effectLst/>
                <a:latin typeface="+mn-lt"/>
                <a:ea typeface="+mn-ea"/>
                <a:cs typeface="+mn-cs"/>
              </a:rPr>
              <a:t> </a:t>
            </a:r>
            <a:r>
              <a:rPr lang="en-GB" sz="1200" b="0" i="0" kern="1200" dirty="0" smtClean="0">
                <a:solidFill>
                  <a:schemeClr val="tx1"/>
                </a:solidFill>
                <a:effectLst/>
                <a:latin typeface="+mn-lt"/>
                <a:ea typeface="+mn-ea"/>
                <a:cs typeface="+mn-cs"/>
              </a:rPr>
              <a:t>This is an open-access article from</a:t>
            </a:r>
            <a:r>
              <a:rPr lang="en-GB" sz="1200" b="0" i="0" kern="1200" baseline="0" dirty="0" smtClean="0">
                <a:solidFill>
                  <a:schemeClr val="tx1"/>
                </a:solidFill>
                <a:effectLst/>
                <a:latin typeface="+mn-lt"/>
                <a:ea typeface="+mn-ea"/>
                <a:cs typeface="+mn-cs"/>
              </a:rPr>
              <a:t> </a:t>
            </a:r>
            <a:r>
              <a:rPr lang="en-GB" dirty="0" smtClean="0"/>
              <a:t>Suzanne Akesson 2012 study on 6 birds in Sweden.</a:t>
            </a:r>
            <a:r>
              <a:rPr lang="en-GB" baseline="0" dirty="0" smtClean="0"/>
              <a:t> Its now fairly well established </a:t>
            </a:r>
            <a:endParaRPr lang="en-GB"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GB" baseline="0" dirty="0" smtClean="0"/>
              <a:t>that w</a:t>
            </a:r>
            <a:r>
              <a:rPr lang="en-GB" dirty="0" smtClean="0"/>
              <a:t>ithin the European swift population the various sub populations have their own migration routes and</a:t>
            </a:r>
            <a:r>
              <a:rPr lang="en-GB" baseline="0" dirty="0" smtClean="0"/>
              <a:t> favoured wintering areas as with here in Sweden.</a:t>
            </a:r>
          </a:p>
          <a:p>
            <a:pPr marL="0" marR="0" indent="0" algn="l" defTabSz="914400" rtl="0" eaLnBrk="1" fontAlgn="auto" latinLnBrk="0" hangingPunct="1">
              <a:lnSpc>
                <a:spcPct val="100000"/>
              </a:lnSpc>
              <a:spcBef>
                <a:spcPts val="0"/>
              </a:spcBef>
              <a:spcAft>
                <a:spcPts val="0"/>
              </a:spcAft>
              <a:buClrTx/>
              <a:buSzTx/>
              <a:buFontTx/>
              <a:buNone/>
              <a:tabLst/>
              <a:defRPr/>
            </a:pPr>
            <a:r>
              <a:rPr lang="en-GB" sz="1200" b="0" i="0" kern="1200" dirty="0" smtClean="0">
                <a:solidFill>
                  <a:schemeClr val="tx1"/>
                </a:solidFill>
                <a:effectLst/>
                <a:latin typeface="+mn-lt"/>
                <a:ea typeface="+mn-ea"/>
                <a:cs typeface="+mn-cs"/>
              </a:rPr>
              <a:t>The common swift adopts a mixed fly-and-forage strategy during migration. </a:t>
            </a:r>
            <a:r>
              <a:rPr lang="en-GB" sz="1200" b="0" i="0" kern="1200" baseline="0" dirty="0" smtClean="0">
                <a:solidFill>
                  <a:schemeClr val="tx1"/>
                </a:solidFill>
                <a:effectLst/>
                <a:latin typeface="+mn-lt"/>
                <a:ea typeface="+mn-ea"/>
                <a:cs typeface="+mn-cs"/>
              </a:rPr>
              <a:t>Further </a:t>
            </a:r>
            <a:r>
              <a:rPr lang="en-GB" sz="1200" b="0" i="0" kern="1200" dirty="0" smtClean="0">
                <a:solidFill>
                  <a:schemeClr val="tx1"/>
                </a:solidFill>
                <a:effectLst/>
                <a:latin typeface="+mn-lt"/>
                <a:ea typeface="+mn-ea"/>
                <a:cs typeface="+mn-cs"/>
              </a:rPr>
              <a:t>tracking work in other countries has continued to show how various subgroups of the</a:t>
            </a:r>
          </a:p>
          <a:p>
            <a:pPr marL="0" marR="0" indent="0" algn="l" defTabSz="914400" rtl="0" eaLnBrk="1" fontAlgn="auto" latinLnBrk="0" hangingPunct="1">
              <a:lnSpc>
                <a:spcPct val="100000"/>
              </a:lnSpc>
              <a:spcBef>
                <a:spcPts val="0"/>
              </a:spcBef>
              <a:spcAft>
                <a:spcPts val="0"/>
              </a:spcAft>
              <a:buClrTx/>
              <a:buSzTx/>
              <a:buFontTx/>
              <a:buNone/>
              <a:tabLst/>
              <a:defRPr/>
            </a:pPr>
            <a:r>
              <a:rPr lang="en-GB" sz="1200" b="0" i="0" kern="1200" dirty="0" smtClean="0">
                <a:solidFill>
                  <a:schemeClr val="tx1"/>
                </a:solidFill>
                <a:effectLst/>
                <a:latin typeface="+mn-lt"/>
                <a:ea typeface="+mn-ea"/>
                <a:cs typeface="+mn-cs"/>
              </a:rPr>
              <a:t>population have different breeding  and wintering areas. </a:t>
            </a:r>
            <a:endParaRPr lang="en-GB" dirty="0"/>
          </a:p>
        </p:txBody>
      </p:sp>
      <p:sp>
        <p:nvSpPr>
          <p:cNvPr id="4" name="Slide Number Placeholder 3"/>
          <p:cNvSpPr>
            <a:spLocks noGrp="1"/>
          </p:cNvSpPr>
          <p:nvPr>
            <p:ph type="sldNum" sz="quarter" idx="10"/>
          </p:nvPr>
        </p:nvSpPr>
        <p:spPr/>
        <p:txBody>
          <a:bodyPr/>
          <a:lstStyle/>
          <a:p>
            <a:fld id="{467BF436-38A0-4312-9037-D6F3B505FB7D}" type="slidenum">
              <a:rPr lang="en-GB" smtClean="0"/>
              <a:pPr/>
              <a:t>12</a:t>
            </a:fld>
            <a:endParaRPr lang="en-GB"/>
          </a:p>
        </p:txBody>
      </p:sp>
    </p:spTree>
    <p:extLst>
      <p:ext uri="{BB962C8B-B14F-4D97-AF65-F5344CB8AC3E}">
        <p14:creationId xmlns:p14="http://schemas.microsoft.com/office/powerpoint/2010/main" val="352942605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What we saw in the Cambridge BTO work has now been replicated in Ireland in 2016 (Chris Hewson- Mark Smyth) and in 2017 by RSPB.</a:t>
            </a:r>
            <a:r>
              <a:rPr lang="en-GB" baseline="0" dirty="0" smtClean="0"/>
              <a:t> Could be predicted! This is a GPS tagged bird from Mark Smyth’s colony in Antrim. An important point here is to emphasise that unlike most birds e.g. geese which have to land to refuel swifts can feed in the air so maps will have a natural variation from year to year according to feeding opportunities local weather conditions etc.  </a:t>
            </a:r>
            <a:endParaRPr lang="en-GB" dirty="0"/>
          </a:p>
        </p:txBody>
      </p:sp>
      <p:sp>
        <p:nvSpPr>
          <p:cNvPr id="4" name="Slide Number Placeholder 3"/>
          <p:cNvSpPr>
            <a:spLocks noGrp="1"/>
          </p:cNvSpPr>
          <p:nvPr>
            <p:ph type="sldNum" sz="quarter" idx="10"/>
          </p:nvPr>
        </p:nvSpPr>
        <p:spPr/>
        <p:txBody>
          <a:bodyPr/>
          <a:lstStyle/>
          <a:p>
            <a:fld id="{467BF436-38A0-4312-9037-D6F3B505FB7D}" type="slidenum">
              <a:rPr lang="en-GB" smtClean="0"/>
              <a:pPr/>
              <a:t>13</a:t>
            </a:fld>
            <a:endParaRPr lang="en-GB"/>
          </a:p>
        </p:txBody>
      </p:sp>
    </p:spTree>
    <p:extLst>
      <p:ext uri="{BB962C8B-B14F-4D97-AF65-F5344CB8AC3E}">
        <p14:creationId xmlns:p14="http://schemas.microsoft.com/office/powerpoint/2010/main" val="8224354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dirty="0" smtClean="0"/>
              <a:t>The different</a:t>
            </a:r>
            <a:r>
              <a:rPr lang="en-GB" baseline="0" dirty="0" smtClean="0"/>
              <a:t> populations in different places have different arrival and departure dates relating to the different climates and daylight length the birds will encounter. </a:t>
            </a:r>
            <a:r>
              <a:rPr lang="en-GB" dirty="0" smtClean="0"/>
              <a:t>Tel Aviv at 32.05 North</a:t>
            </a:r>
            <a:r>
              <a:rPr lang="en-GB" baseline="0" dirty="0" smtClean="0"/>
              <a:t> h</a:t>
            </a:r>
            <a:r>
              <a:rPr lang="en-GB" dirty="0" smtClean="0"/>
              <a:t>as 28 Feb as its main group arrival. </a:t>
            </a:r>
            <a:r>
              <a:rPr lang="en-GB" baseline="0" dirty="0" smtClean="0"/>
              <a:t>In Berlin at 52.30n it’s the 11</a:t>
            </a:r>
            <a:r>
              <a:rPr lang="en-GB" baseline="30000" dirty="0" smtClean="0"/>
              <a:t>th</a:t>
            </a:r>
            <a:r>
              <a:rPr lang="en-GB" baseline="0" dirty="0" smtClean="0"/>
              <a:t> May. In Skurup at 55.28 N its May 23</a:t>
            </a:r>
            <a:r>
              <a:rPr lang="en-GB" baseline="30000" dirty="0" smtClean="0"/>
              <a:t>rd</a:t>
            </a:r>
            <a:r>
              <a:rPr lang="en-GB" baseline="0" dirty="0" smtClean="0"/>
              <a:t> and at Dokkas Swedish Lapland at 67.03 N its 10</a:t>
            </a:r>
            <a:r>
              <a:rPr lang="en-GB" baseline="30000" dirty="0" smtClean="0"/>
              <a:t>th</a:t>
            </a:r>
            <a:r>
              <a:rPr lang="en-GB" baseline="0" dirty="0" smtClean="0"/>
              <a:t> of June.  Mayo is 53.80 North (very similar to Berlin) .  Meanwhile pekinensis the  </a:t>
            </a:r>
            <a:r>
              <a:rPr lang="en-GB" dirty="0" smtClean="0"/>
              <a:t>Beijing swifts nest 39.90 North- at the same latitude</a:t>
            </a:r>
            <a:r>
              <a:rPr lang="en-GB" baseline="0" dirty="0" smtClean="0"/>
              <a:t> as the heel of Italy. It would be interesting to compare exact arrival times of the varying waves of pekinensis across their range.   </a:t>
            </a:r>
            <a:endParaRPr lang="en-GB" dirty="0" smtClean="0"/>
          </a:p>
          <a:p>
            <a:endParaRPr lang="en-GB" dirty="0"/>
          </a:p>
        </p:txBody>
      </p:sp>
      <p:sp>
        <p:nvSpPr>
          <p:cNvPr id="4" name="Slide Number Placeholder 3"/>
          <p:cNvSpPr>
            <a:spLocks noGrp="1"/>
          </p:cNvSpPr>
          <p:nvPr>
            <p:ph type="sldNum" sz="quarter" idx="10"/>
          </p:nvPr>
        </p:nvSpPr>
        <p:spPr/>
        <p:txBody>
          <a:bodyPr/>
          <a:lstStyle/>
          <a:p>
            <a:fld id="{467BF436-38A0-4312-9037-D6F3B505FB7D}" type="slidenum">
              <a:rPr lang="en-GB" smtClean="0"/>
              <a:pPr/>
              <a:t>14</a:t>
            </a:fld>
            <a:endParaRPr lang="en-GB"/>
          </a:p>
        </p:txBody>
      </p:sp>
    </p:spTree>
    <p:extLst>
      <p:ext uri="{BB962C8B-B14F-4D97-AF65-F5344CB8AC3E}">
        <p14:creationId xmlns:p14="http://schemas.microsoft.com/office/powerpoint/2010/main" val="199830401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467BF436-38A0-4312-9037-D6F3B505FB7D}" type="slidenum">
              <a:rPr lang="en-GB" smtClean="0"/>
              <a:pPr/>
              <a:t>15</a:t>
            </a:fld>
            <a:endParaRPr lang="en-GB" dirty="0"/>
          </a:p>
        </p:txBody>
      </p:sp>
    </p:spTree>
    <p:extLst>
      <p:ext uri="{BB962C8B-B14F-4D97-AF65-F5344CB8AC3E}">
        <p14:creationId xmlns:p14="http://schemas.microsoft.com/office/powerpoint/2010/main" val="118080600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WHAT HAPPENS TO</a:t>
            </a:r>
            <a:r>
              <a:rPr lang="en-GB" baseline="0" dirty="0" smtClean="0"/>
              <a:t> ALL THIS ACTIVITY  and the immature birds if </a:t>
            </a:r>
            <a:r>
              <a:rPr lang="en-GB" dirty="0" smtClean="0"/>
              <a:t>colony is lost?</a:t>
            </a:r>
            <a:r>
              <a:rPr lang="en-GB" baseline="0" dirty="0" smtClean="0"/>
              <a:t> And </a:t>
            </a:r>
            <a:r>
              <a:rPr lang="en-GB" u="sng" baseline="0" dirty="0" smtClean="0"/>
              <a:t>whole colony loss </a:t>
            </a:r>
            <a:r>
              <a:rPr lang="en-GB" baseline="0" dirty="0" smtClean="0"/>
              <a:t>is not uncommon. </a:t>
            </a:r>
            <a:endParaRPr lang="en-GB" dirty="0"/>
          </a:p>
        </p:txBody>
      </p:sp>
      <p:sp>
        <p:nvSpPr>
          <p:cNvPr id="4" name="Slide Number Placeholder 3"/>
          <p:cNvSpPr>
            <a:spLocks noGrp="1"/>
          </p:cNvSpPr>
          <p:nvPr>
            <p:ph type="sldNum" sz="quarter" idx="10"/>
          </p:nvPr>
        </p:nvSpPr>
        <p:spPr/>
        <p:txBody>
          <a:bodyPr/>
          <a:lstStyle/>
          <a:p>
            <a:fld id="{467BF436-38A0-4312-9037-D6F3B505FB7D}" type="slidenum">
              <a:rPr lang="en-GB" smtClean="0"/>
              <a:pPr/>
              <a:t>16</a:t>
            </a:fld>
            <a:endParaRPr lang="en-GB" dirty="0"/>
          </a:p>
        </p:txBody>
      </p:sp>
    </p:spTree>
    <p:extLst>
      <p:ext uri="{BB962C8B-B14F-4D97-AF65-F5344CB8AC3E}">
        <p14:creationId xmlns:p14="http://schemas.microsoft.com/office/powerpoint/2010/main" val="256587571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Top photograph James O'Neil</a:t>
            </a:r>
            <a:endParaRPr lang="en-GB" dirty="0"/>
          </a:p>
        </p:txBody>
      </p:sp>
      <p:sp>
        <p:nvSpPr>
          <p:cNvPr id="4" name="Slide Number Placeholder 3"/>
          <p:cNvSpPr>
            <a:spLocks noGrp="1"/>
          </p:cNvSpPr>
          <p:nvPr>
            <p:ph type="sldNum" sz="quarter" idx="10"/>
          </p:nvPr>
        </p:nvSpPr>
        <p:spPr/>
        <p:txBody>
          <a:bodyPr/>
          <a:lstStyle/>
          <a:p>
            <a:fld id="{467BF436-38A0-4312-9037-D6F3B505FB7D}" type="slidenum">
              <a:rPr lang="en-GB" smtClean="0"/>
              <a:pPr/>
              <a:t>17</a:t>
            </a:fld>
            <a:endParaRPr lang="en-GB"/>
          </a:p>
        </p:txBody>
      </p:sp>
    </p:spTree>
    <p:extLst>
      <p:ext uri="{BB962C8B-B14F-4D97-AF65-F5344CB8AC3E}">
        <p14:creationId xmlns:p14="http://schemas.microsoft.com/office/powerpoint/2010/main" val="420131871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If you are lucky you may have anchor tenants left to build a colony up again </a:t>
            </a:r>
            <a:r>
              <a:rPr lang="en-GB" u="sng" dirty="0" smtClean="0"/>
              <a:t>provided there is also nest site availability. </a:t>
            </a:r>
            <a:endParaRPr lang="en-GB" u="sng" dirty="0"/>
          </a:p>
        </p:txBody>
      </p:sp>
      <p:sp>
        <p:nvSpPr>
          <p:cNvPr id="4" name="Slide Number Placeholder 3"/>
          <p:cNvSpPr>
            <a:spLocks noGrp="1"/>
          </p:cNvSpPr>
          <p:nvPr>
            <p:ph type="sldNum" sz="quarter" idx="10"/>
          </p:nvPr>
        </p:nvSpPr>
        <p:spPr/>
        <p:txBody>
          <a:bodyPr/>
          <a:lstStyle/>
          <a:p>
            <a:fld id="{467BF436-38A0-4312-9037-D6F3B505FB7D}" type="slidenum">
              <a:rPr lang="en-GB" smtClean="0"/>
              <a:pPr/>
              <a:t>18</a:t>
            </a:fld>
            <a:endParaRPr lang="en-GB"/>
          </a:p>
        </p:txBody>
      </p:sp>
    </p:spTree>
    <p:extLst>
      <p:ext uri="{BB962C8B-B14F-4D97-AF65-F5344CB8AC3E}">
        <p14:creationId xmlns:p14="http://schemas.microsoft.com/office/powerpoint/2010/main" val="100967524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From Israel to Lapland! A joyous time. </a:t>
            </a:r>
            <a:endParaRPr lang="en-GB" dirty="0"/>
          </a:p>
        </p:txBody>
      </p:sp>
      <p:sp>
        <p:nvSpPr>
          <p:cNvPr id="4" name="Slide Number Placeholder 3"/>
          <p:cNvSpPr>
            <a:spLocks noGrp="1"/>
          </p:cNvSpPr>
          <p:nvPr>
            <p:ph type="sldNum" sz="quarter" idx="10"/>
          </p:nvPr>
        </p:nvSpPr>
        <p:spPr/>
        <p:txBody>
          <a:bodyPr/>
          <a:lstStyle/>
          <a:p>
            <a:fld id="{467BF436-38A0-4312-9037-D6F3B505FB7D}" type="slidenum">
              <a:rPr lang="en-GB" smtClean="0"/>
              <a:pPr/>
              <a:t>19</a:t>
            </a:fld>
            <a:endParaRPr lang="en-GB"/>
          </a:p>
        </p:txBody>
      </p:sp>
    </p:spTree>
    <p:extLst>
      <p:ext uri="{BB962C8B-B14F-4D97-AF65-F5344CB8AC3E}">
        <p14:creationId xmlns:p14="http://schemas.microsoft.com/office/powerpoint/2010/main" val="69563080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To researches. Be careful not to put pressure on adult birds during early stages of incubation! Think carefully about why you are doing it. </a:t>
            </a:r>
            <a:endParaRPr lang="en-GB" dirty="0"/>
          </a:p>
        </p:txBody>
      </p:sp>
      <p:sp>
        <p:nvSpPr>
          <p:cNvPr id="4" name="Slide Number Placeholder 3"/>
          <p:cNvSpPr>
            <a:spLocks noGrp="1"/>
          </p:cNvSpPr>
          <p:nvPr>
            <p:ph type="sldNum" sz="quarter" idx="10"/>
          </p:nvPr>
        </p:nvSpPr>
        <p:spPr/>
        <p:txBody>
          <a:bodyPr/>
          <a:lstStyle/>
          <a:p>
            <a:fld id="{467BF436-38A0-4312-9037-D6F3B505FB7D}" type="slidenum">
              <a:rPr lang="en-GB" smtClean="0"/>
              <a:pPr/>
              <a:t>20</a:t>
            </a:fld>
            <a:endParaRPr lang="en-GB"/>
          </a:p>
        </p:txBody>
      </p:sp>
    </p:spTree>
    <p:extLst>
      <p:ext uri="{BB962C8B-B14F-4D97-AF65-F5344CB8AC3E}">
        <p14:creationId xmlns:p14="http://schemas.microsoft.com/office/powerpoint/2010/main" val="79214693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Researches should be aware of which sub section of the population they are looking at. </a:t>
            </a:r>
            <a:endParaRPr lang="en-GB" dirty="0"/>
          </a:p>
        </p:txBody>
      </p:sp>
      <p:sp>
        <p:nvSpPr>
          <p:cNvPr id="4" name="Slide Number Placeholder 3"/>
          <p:cNvSpPr>
            <a:spLocks noGrp="1"/>
          </p:cNvSpPr>
          <p:nvPr>
            <p:ph type="sldNum" sz="quarter" idx="10"/>
          </p:nvPr>
        </p:nvSpPr>
        <p:spPr/>
        <p:txBody>
          <a:bodyPr/>
          <a:lstStyle/>
          <a:p>
            <a:fld id="{467BF436-38A0-4312-9037-D6F3B505FB7D}" type="slidenum">
              <a:rPr lang="en-GB" smtClean="0"/>
              <a:pPr/>
              <a:t>21</a:t>
            </a:fld>
            <a:endParaRPr lang="en-GB"/>
          </a:p>
        </p:txBody>
      </p:sp>
    </p:spTree>
    <p:extLst>
      <p:ext uri="{BB962C8B-B14F-4D97-AF65-F5344CB8AC3E}">
        <p14:creationId xmlns:p14="http://schemas.microsoft.com/office/powerpoint/2010/main" val="401707304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2ECEB77-4941-4353-9920-2B857D981E62}" type="slidenum">
              <a:rPr lang="en-GB"/>
              <a:pPr/>
              <a:t>22</a:t>
            </a:fld>
            <a:endParaRPr lang="en-GB"/>
          </a:p>
        </p:txBody>
      </p:sp>
      <p:sp>
        <p:nvSpPr>
          <p:cNvPr id="171010" name="Rectangle 2"/>
          <p:cNvSpPr>
            <a:spLocks noGrp="1" noRot="1" noChangeAspect="1" noChangeArrowheads="1" noTextEdit="1"/>
          </p:cNvSpPr>
          <p:nvPr>
            <p:ph type="sldImg"/>
          </p:nvPr>
        </p:nvSpPr>
        <p:spPr>
          <a:ln/>
        </p:spPr>
      </p:sp>
      <p:sp>
        <p:nvSpPr>
          <p:cNvPr id="171011" name="Rectangle 3"/>
          <p:cNvSpPr>
            <a:spLocks noGrp="1" noChangeArrowheads="1"/>
          </p:cNvSpPr>
          <p:nvPr>
            <p:ph type="body" idx="1"/>
          </p:nvPr>
        </p:nvSpPr>
        <p:spPr/>
        <p:txBody>
          <a:bodyPr/>
          <a:lstStyle/>
          <a:p>
            <a:endParaRPr lang="en-GB" dirty="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467BF436-38A0-4312-9037-D6F3B505FB7D}" type="slidenum">
              <a:rPr lang="en-GB" smtClean="0"/>
              <a:pPr/>
              <a:t>24</a:t>
            </a:fld>
            <a:endParaRPr lang="en-GB"/>
          </a:p>
        </p:txBody>
      </p:sp>
    </p:spTree>
    <p:extLst>
      <p:ext uri="{BB962C8B-B14F-4D97-AF65-F5344CB8AC3E}">
        <p14:creationId xmlns:p14="http://schemas.microsoft.com/office/powerpoint/2010/main" val="19781806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Anyone lucky enough to witness this can only be filled with wonder! Also a sad time.</a:t>
            </a:r>
            <a:r>
              <a:rPr lang="en-GB" baseline="0" dirty="0" smtClean="0"/>
              <a:t> Its almost over for another year! </a:t>
            </a:r>
            <a:endParaRPr lang="en-GB" dirty="0"/>
          </a:p>
        </p:txBody>
      </p:sp>
      <p:sp>
        <p:nvSpPr>
          <p:cNvPr id="4" name="Slide Number Placeholder 3"/>
          <p:cNvSpPr>
            <a:spLocks noGrp="1"/>
          </p:cNvSpPr>
          <p:nvPr>
            <p:ph type="sldNum" sz="quarter" idx="10"/>
          </p:nvPr>
        </p:nvSpPr>
        <p:spPr/>
        <p:txBody>
          <a:bodyPr/>
          <a:lstStyle/>
          <a:p>
            <a:fld id="{467BF436-38A0-4312-9037-D6F3B505FB7D}" type="slidenum">
              <a:rPr lang="en-GB" smtClean="0"/>
              <a:pPr/>
              <a:t>25</a:t>
            </a:fld>
            <a:endParaRPr lang="en-GB"/>
          </a:p>
        </p:txBody>
      </p:sp>
    </p:spTree>
    <p:extLst>
      <p:ext uri="{BB962C8B-B14F-4D97-AF65-F5344CB8AC3E}">
        <p14:creationId xmlns:p14="http://schemas.microsoft.com/office/powerpoint/2010/main" val="375795717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An area of research worth looking into is mortality and its causes</a:t>
            </a:r>
            <a:r>
              <a:rPr lang="en-GB" baseline="0" dirty="0" smtClean="0"/>
              <a:t> at this vital stage of fledging. </a:t>
            </a:r>
            <a:endParaRPr lang="en-GB" dirty="0"/>
          </a:p>
        </p:txBody>
      </p:sp>
      <p:sp>
        <p:nvSpPr>
          <p:cNvPr id="4" name="Slide Number Placeholder 3"/>
          <p:cNvSpPr>
            <a:spLocks noGrp="1"/>
          </p:cNvSpPr>
          <p:nvPr>
            <p:ph type="sldNum" sz="quarter" idx="10"/>
          </p:nvPr>
        </p:nvSpPr>
        <p:spPr/>
        <p:txBody>
          <a:bodyPr/>
          <a:lstStyle/>
          <a:p>
            <a:fld id="{467BF436-38A0-4312-9037-D6F3B505FB7D}" type="slidenum">
              <a:rPr lang="en-GB" smtClean="0"/>
              <a:pPr/>
              <a:t>26</a:t>
            </a:fld>
            <a:endParaRPr lang="en-GB"/>
          </a:p>
        </p:txBody>
      </p:sp>
    </p:spTree>
    <p:extLst>
      <p:ext uri="{BB962C8B-B14F-4D97-AF65-F5344CB8AC3E}">
        <p14:creationId xmlns:p14="http://schemas.microsoft.com/office/powerpoint/2010/main" val="306389216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Lets bring things back to a practical level </a:t>
            </a:r>
            <a:endParaRPr lang="en-GB" dirty="0"/>
          </a:p>
        </p:txBody>
      </p:sp>
      <p:sp>
        <p:nvSpPr>
          <p:cNvPr id="4" name="Slide Number Placeholder 3"/>
          <p:cNvSpPr>
            <a:spLocks noGrp="1"/>
          </p:cNvSpPr>
          <p:nvPr>
            <p:ph type="sldNum" sz="quarter" idx="10"/>
          </p:nvPr>
        </p:nvSpPr>
        <p:spPr/>
        <p:txBody>
          <a:bodyPr/>
          <a:lstStyle/>
          <a:p>
            <a:fld id="{467BF436-38A0-4312-9037-D6F3B505FB7D}" type="slidenum">
              <a:rPr lang="en-GB" smtClean="0"/>
              <a:pPr/>
              <a:t>27</a:t>
            </a:fld>
            <a:endParaRPr lang="en-GB"/>
          </a:p>
        </p:txBody>
      </p:sp>
    </p:spTree>
    <p:extLst>
      <p:ext uri="{BB962C8B-B14F-4D97-AF65-F5344CB8AC3E}">
        <p14:creationId xmlns:p14="http://schemas.microsoft.com/office/powerpoint/2010/main" val="86499110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dirty="0" smtClean="0"/>
              <a:t>Dr James Bell – head of research </a:t>
            </a:r>
          </a:p>
          <a:p>
            <a:endParaRPr lang="en-GB" dirty="0"/>
          </a:p>
        </p:txBody>
      </p:sp>
      <p:sp>
        <p:nvSpPr>
          <p:cNvPr id="4" name="Slide Number Placeholder 3"/>
          <p:cNvSpPr>
            <a:spLocks noGrp="1"/>
          </p:cNvSpPr>
          <p:nvPr>
            <p:ph type="sldNum" sz="quarter" idx="10"/>
          </p:nvPr>
        </p:nvSpPr>
        <p:spPr/>
        <p:txBody>
          <a:bodyPr/>
          <a:lstStyle/>
          <a:p>
            <a:fld id="{467BF436-38A0-4312-9037-D6F3B505FB7D}" type="slidenum">
              <a:rPr lang="en-GB" smtClean="0"/>
              <a:pPr/>
              <a:t>29</a:t>
            </a:fld>
            <a:endParaRPr lang="en-GB"/>
          </a:p>
        </p:txBody>
      </p:sp>
    </p:spTree>
    <p:extLst>
      <p:ext uri="{BB962C8B-B14F-4D97-AF65-F5344CB8AC3E}">
        <p14:creationId xmlns:p14="http://schemas.microsoft.com/office/powerpoint/2010/main" val="372790129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Bogs in west of Ireland.</a:t>
            </a:r>
            <a:r>
              <a:rPr lang="en-GB" baseline="0" dirty="0" smtClean="0"/>
              <a:t> </a:t>
            </a:r>
            <a:endParaRPr lang="en-GB" dirty="0"/>
          </a:p>
        </p:txBody>
      </p:sp>
      <p:sp>
        <p:nvSpPr>
          <p:cNvPr id="4" name="Slide Number Placeholder 3"/>
          <p:cNvSpPr>
            <a:spLocks noGrp="1"/>
          </p:cNvSpPr>
          <p:nvPr>
            <p:ph type="sldNum" sz="quarter" idx="10"/>
          </p:nvPr>
        </p:nvSpPr>
        <p:spPr/>
        <p:txBody>
          <a:bodyPr/>
          <a:lstStyle/>
          <a:p>
            <a:fld id="{467BF436-38A0-4312-9037-D6F3B505FB7D}" type="slidenum">
              <a:rPr lang="en-GB" smtClean="0"/>
              <a:pPr/>
              <a:t>30</a:t>
            </a:fld>
            <a:endParaRPr lang="en-GB"/>
          </a:p>
        </p:txBody>
      </p:sp>
    </p:spTree>
    <p:extLst>
      <p:ext uri="{BB962C8B-B14F-4D97-AF65-F5344CB8AC3E}">
        <p14:creationId xmlns:p14="http://schemas.microsoft.com/office/powerpoint/2010/main" val="312169235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b="1" i="0" kern="1200" dirty="0" smtClean="0">
                <a:solidFill>
                  <a:schemeClr val="tx1"/>
                </a:solidFill>
                <a:effectLst/>
                <a:latin typeface="+mn-lt"/>
                <a:ea typeface="+mn-ea"/>
                <a:cs typeface="+mn-cs"/>
              </a:rPr>
              <a:t>They are found in virtually any temperate or tropical area where prey can be found. Swift habitat includes desert, oasis, Mediterranean scrub, steppe, farm or grassland, urban areas, forest and canyons. Anywhere that there are insects. Some people in Ireland talk about “creating swift habitat”. Best way might be to create another Lough Neagh! </a:t>
            </a:r>
            <a:endParaRPr lang="en-GB" b="1" dirty="0" smtClean="0"/>
          </a:p>
          <a:p>
            <a:endParaRPr lang="en-GB" dirty="0"/>
          </a:p>
        </p:txBody>
      </p:sp>
      <p:sp>
        <p:nvSpPr>
          <p:cNvPr id="4" name="Slide Number Placeholder 3"/>
          <p:cNvSpPr>
            <a:spLocks noGrp="1"/>
          </p:cNvSpPr>
          <p:nvPr>
            <p:ph type="sldNum" sz="quarter" idx="10"/>
          </p:nvPr>
        </p:nvSpPr>
        <p:spPr/>
        <p:txBody>
          <a:bodyPr/>
          <a:lstStyle/>
          <a:p>
            <a:fld id="{467BF436-38A0-4312-9037-D6F3B505FB7D}" type="slidenum">
              <a:rPr lang="en-GB" smtClean="0"/>
              <a:pPr/>
              <a:t>31</a:t>
            </a:fld>
            <a:endParaRPr lang="en-GB"/>
          </a:p>
        </p:txBody>
      </p:sp>
    </p:spTree>
    <p:extLst>
      <p:ext uri="{BB962C8B-B14F-4D97-AF65-F5344CB8AC3E}">
        <p14:creationId xmlns:p14="http://schemas.microsoft.com/office/powerpoint/2010/main" val="325417701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467BF436-38A0-4312-9037-D6F3B505FB7D}" type="slidenum">
              <a:rPr lang="en-GB" smtClean="0"/>
              <a:pPr/>
              <a:t>32</a:t>
            </a:fld>
            <a:endParaRPr lang="en-GB"/>
          </a:p>
        </p:txBody>
      </p:sp>
    </p:spTree>
    <p:extLst>
      <p:ext uri="{BB962C8B-B14F-4D97-AF65-F5344CB8AC3E}">
        <p14:creationId xmlns:p14="http://schemas.microsoft.com/office/powerpoint/2010/main" val="251486475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Meanwhile if we look at nestsites we can see clear evidence of wholesale and widespread losses. </a:t>
            </a:r>
            <a:r>
              <a:rPr lang="en-US" sz="1200" dirty="0" smtClean="0"/>
              <a:t>The key to conserving swifts in Ireland is keeping </a:t>
            </a:r>
          </a:p>
          <a:p>
            <a:r>
              <a:rPr lang="en-US" sz="1200" dirty="0" smtClean="0"/>
              <a:t>existing colonies and creating new ones! </a:t>
            </a:r>
            <a:r>
              <a:rPr lang="en-GB" dirty="0" smtClean="0"/>
              <a:t>Move from pieces of paper to -ACTION!!! -</a:t>
            </a:r>
            <a:r>
              <a:rPr lang="en-GB" baseline="0" dirty="0" smtClean="0"/>
              <a:t> </a:t>
            </a:r>
            <a:r>
              <a:rPr lang="en-GB" dirty="0" smtClean="0"/>
              <a:t>We can’t hang up bags of aphids!</a:t>
            </a:r>
          </a:p>
          <a:p>
            <a:endParaRPr lang="en-GB" dirty="0"/>
          </a:p>
        </p:txBody>
      </p:sp>
      <p:sp>
        <p:nvSpPr>
          <p:cNvPr id="4" name="Slide Number Placeholder 3"/>
          <p:cNvSpPr>
            <a:spLocks noGrp="1"/>
          </p:cNvSpPr>
          <p:nvPr>
            <p:ph type="sldNum" sz="quarter" idx="10"/>
          </p:nvPr>
        </p:nvSpPr>
        <p:spPr/>
        <p:txBody>
          <a:bodyPr/>
          <a:lstStyle/>
          <a:p>
            <a:fld id="{467BF436-38A0-4312-9037-D6F3B505FB7D}" type="slidenum">
              <a:rPr lang="en-GB" smtClean="0"/>
              <a:pPr/>
              <a:t>33</a:t>
            </a:fld>
            <a:endParaRPr lang="en-GB"/>
          </a:p>
        </p:txBody>
      </p:sp>
    </p:spTree>
    <p:extLst>
      <p:ext uri="{BB962C8B-B14F-4D97-AF65-F5344CB8AC3E}">
        <p14:creationId xmlns:p14="http://schemas.microsoft.com/office/powerpoint/2010/main" val="85029907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At present as far as we in Ireland are concerned this is where our main activity lies. Insects in the air are big politics! And we can’t hang up bags of them! </a:t>
            </a:r>
            <a:endParaRPr lang="en-GB" dirty="0"/>
          </a:p>
        </p:txBody>
      </p:sp>
      <p:sp>
        <p:nvSpPr>
          <p:cNvPr id="4" name="Slide Number Placeholder 3"/>
          <p:cNvSpPr>
            <a:spLocks noGrp="1"/>
          </p:cNvSpPr>
          <p:nvPr>
            <p:ph type="sldNum" sz="quarter" idx="10"/>
          </p:nvPr>
        </p:nvSpPr>
        <p:spPr/>
        <p:txBody>
          <a:bodyPr/>
          <a:lstStyle/>
          <a:p>
            <a:fld id="{467BF436-38A0-4312-9037-D6F3B505FB7D}" type="slidenum">
              <a:rPr lang="en-GB" smtClean="0"/>
              <a:pPr/>
              <a:t>34</a:t>
            </a:fld>
            <a:endParaRPr lang="en-GB"/>
          </a:p>
        </p:txBody>
      </p:sp>
    </p:spTree>
    <p:extLst>
      <p:ext uri="{BB962C8B-B14F-4D97-AF65-F5344CB8AC3E}">
        <p14:creationId xmlns:p14="http://schemas.microsoft.com/office/powerpoint/2010/main" val="306468214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We are interested in all of these. </a:t>
            </a:r>
            <a:endParaRPr lang="en-GB" dirty="0"/>
          </a:p>
        </p:txBody>
      </p:sp>
      <p:sp>
        <p:nvSpPr>
          <p:cNvPr id="4" name="Slide Number Placeholder 3"/>
          <p:cNvSpPr>
            <a:spLocks noGrp="1"/>
          </p:cNvSpPr>
          <p:nvPr>
            <p:ph type="sldNum" sz="quarter" idx="10"/>
          </p:nvPr>
        </p:nvSpPr>
        <p:spPr/>
        <p:txBody>
          <a:bodyPr/>
          <a:lstStyle/>
          <a:p>
            <a:fld id="{467BF436-38A0-4312-9037-D6F3B505FB7D}" type="slidenum">
              <a:rPr lang="en-GB" smtClean="0"/>
              <a:pPr/>
              <a:t>35</a:t>
            </a:fld>
            <a:endParaRPr lang="en-GB"/>
          </a:p>
        </p:txBody>
      </p:sp>
    </p:spTree>
    <p:extLst>
      <p:ext uri="{BB962C8B-B14F-4D97-AF65-F5344CB8AC3E}">
        <p14:creationId xmlns:p14="http://schemas.microsoft.com/office/powerpoint/2010/main" val="110157648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It’s the economy stupid!  </a:t>
            </a:r>
            <a:endParaRPr lang="en-GB" dirty="0"/>
          </a:p>
        </p:txBody>
      </p:sp>
      <p:sp>
        <p:nvSpPr>
          <p:cNvPr id="4" name="Slide Number Placeholder 3"/>
          <p:cNvSpPr>
            <a:spLocks noGrp="1"/>
          </p:cNvSpPr>
          <p:nvPr>
            <p:ph type="sldNum" sz="quarter" idx="10"/>
          </p:nvPr>
        </p:nvSpPr>
        <p:spPr/>
        <p:txBody>
          <a:bodyPr/>
          <a:lstStyle/>
          <a:p>
            <a:fld id="{467BF436-38A0-4312-9037-D6F3B505FB7D}" type="slidenum">
              <a:rPr lang="en-GB" smtClean="0"/>
              <a:pPr/>
              <a:t>36</a:t>
            </a:fld>
            <a:endParaRPr lang="en-GB"/>
          </a:p>
        </p:txBody>
      </p:sp>
    </p:spTree>
    <p:extLst>
      <p:ext uri="{BB962C8B-B14F-4D97-AF65-F5344CB8AC3E}">
        <p14:creationId xmlns:p14="http://schemas.microsoft.com/office/powerpoint/2010/main" val="49610195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4C5518F-DEB9-46E4-8C96-E3EC2458EC2A}" type="slidenum">
              <a:rPr lang="en-GB"/>
              <a:pPr/>
              <a:t>37</a:t>
            </a:fld>
            <a:endParaRPr lang="en-GB"/>
          </a:p>
        </p:txBody>
      </p:sp>
      <p:sp>
        <p:nvSpPr>
          <p:cNvPr id="135170" name="Rectangle 2"/>
          <p:cNvSpPr>
            <a:spLocks noGrp="1" noRot="1" noChangeAspect="1" noChangeArrowheads="1" noTextEdit="1"/>
          </p:cNvSpPr>
          <p:nvPr>
            <p:ph type="sldImg"/>
          </p:nvPr>
        </p:nvSpPr>
        <p:spPr>
          <a:ln/>
        </p:spPr>
      </p:sp>
      <p:sp>
        <p:nvSpPr>
          <p:cNvPr id="135171" name="Rectangle 3"/>
          <p:cNvSpPr>
            <a:spLocks noGrp="1" noChangeArrowheads="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dirty="0" smtClean="0"/>
              <a:t> </a:t>
            </a:r>
            <a:r>
              <a:rPr lang="en-GB" baseline="0" dirty="0" smtClean="0"/>
              <a:t>In 2010 in Berlin I came to the conference with a real concern that the swift was in big trouble. Now in 2018 I'm a lot more hopeful.</a:t>
            </a:r>
          </a:p>
          <a:p>
            <a:pPr marL="0" marR="0" indent="0" algn="l" defTabSz="914400" rtl="0" eaLnBrk="1" fontAlgn="auto" latinLnBrk="0" hangingPunct="1">
              <a:lnSpc>
                <a:spcPct val="100000"/>
              </a:lnSpc>
              <a:spcBef>
                <a:spcPts val="0"/>
              </a:spcBef>
              <a:spcAft>
                <a:spcPts val="0"/>
              </a:spcAft>
              <a:buClrTx/>
              <a:buSzTx/>
              <a:buFontTx/>
              <a:buNone/>
              <a:tabLst/>
              <a:defRPr/>
            </a:pPr>
            <a:r>
              <a:rPr lang="en-GB" baseline="0" dirty="0" smtClean="0"/>
              <a:t> I'm convinced that the swift will not disappear from our skies anytime soon . </a:t>
            </a:r>
            <a:r>
              <a:rPr lang="en-US" sz="1200" kern="1200" dirty="0" smtClean="0">
                <a:solidFill>
                  <a:schemeClr val="tx1"/>
                </a:solidFill>
                <a:effectLst/>
                <a:latin typeface="+mn-lt"/>
                <a:ea typeface="+mn-ea"/>
                <a:cs typeface="+mn-cs"/>
              </a:rPr>
              <a:t>– </a:t>
            </a:r>
            <a:r>
              <a:rPr lang="en-US" sz="1200" b="1" i="1" kern="1200" dirty="0" smtClean="0">
                <a:solidFill>
                  <a:schemeClr val="tx1"/>
                </a:solidFill>
                <a:effectLst/>
                <a:latin typeface="+mn-lt"/>
                <a:ea typeface="+mn-ea"/>
                <a:cs typeface="+mn-cs"/>
              </a:rPr>
              <a:t>There is a huge adaptability and elasticity in the species. Its highly  opportunistic and has a built in resilience!! </a:t>
            </a:r>
            <a:endParaRPr lang="en-GB" sz="1200" b="1" i="1" kern="1200" dirty="0" smtClean="0">
              <a:solidFill>
                <a:schemeClr val="tx1"/>
              </a:solidFill>
              <a:effectLst/>
              <a:latin typeface="+mn-lt"/>
              <a:ea typeface="+mn-ea"/>
              <a:cs typeface="+mn-cs"/>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dirty="0" smtClean="0"/>
              <a:t>Swifts will not disappear but do we want big colonies especially in Urban</a:t>
            </a:r>
            <a:r>
              <a:rPr lang="en-GB" baseline="0" dirty="0" smtClean="0"/>
              <a:t> areas where people can marvel at their behaviours and connect with nature again? </a:t>
            </a:r>
          </a:p>
          <a:p>
            <a:pPr marL="0" marR="0" indent="0" algn="l" defTabSz="914400" rtl="0" eaLnBrk="1" fontAlgn="auto" latinLnBrk="0" hangingPunct="1">
              <a:lnSpc>
                <a:spcPct val="100000"/>
              </a:lnSpc>
              <a:spcBef>
                <a:spcPts val="0"/>
              </a:spcBef>
              <a:spcAft>
                <a:spcPts val="0"/>
              </a:spcAft>
              <a:buClrTx/>
              <a:buSzTx/>
              <a:buFontTx/>
              <a:buNone/>
              <a:tabLst/>
              <a:defRPr/>
            </a:pPr>
            <a:r>
              <a:rPr lang="en-GB" baseline="0" dirty="0" smtClean="0"/>
              <a:t>What a way to see and appreciate NATURE!  </a:t>
            </a:r>
            <a:r>
              <a:rPr lang="en-GB" dirty="0" smtClean="0"/>
              <a:t>Screaming parties epitomise summer.</a:t>
            </a:r>
            <a:r>
              <a:rPr lang="en-GB" baseline="0" dirty="0" smtClean="0"/>
              <a:t> Photo James O’Neil </a:t>
            </a:r>
            <a:endParaRPr lang="en-GB"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GB" baseline="0" dirty="0" smtClean="0"/>
          </a:p>
        </p:txBody>
      </p:sp>
      <p:sp>
        <p:nvSpPr>
          <p:cNvPr id="4" name="Slide Number Placeholder 3"/>
          <p:cNvSpPr>
            <a:spLocks noGrp="1"/>
          </p:cNvSpPr>
          <p:nvPr>
            <p:ph type="sldNum" sz="quarter" idx="10"/>
          </p:nvPr>
        </p:nvSpPr>
        <p:spPr/>
        <p:txBody>
          <a:bodyPr/>
          <a:lstStyle/>
          <a:p>
            <a:fld id="{467BF436-38A0-4312-9037-D6F3B505FB7D}" type="slidenum">
              <a:rPr lang="en-GB" smtClean="0"/>
              <a:pPr/>
              <a:t>38</a:t>
            </a:fld>
            <a:endParaRPr lang="en-GB" dirty="0"/>
          </a:p>
        </p:txBody>
      </p:sp>
    </p:spTree>
    <p:extLst>
      <p:ext uri="{BB962C8B-B14F-4D97-AF65-F5344CB8AC3E}">
        <p14:creationId xmlns:p14="http://schemas.microsoft.com/office/powerpoint/2010/main" val="322251185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dirty="0" smtClean="0"/>
              <a:t>We have seen how this species is found over</a:t>
            </a:r>
            <a:r>
              <a:rPr lang="en-GB" baseline="0" dirty="0" smtClean="0"/>
              <a:t> a vast range of countries in Europe, the Middle East, Asia and Africa. </a:t>
            </a:r>
            <a:r>
              <a:rPr lang="en-GB" b="1" dirty="0" smtClean="0"/>
              <a:t>“the globe still working” </a:t>
            </a:r>
            <a:r>
              <a:rPr lang="en-GB" b="1" baseline="0" dirty="0" smtClean="0"/>
              <a:t> </a:t>
            </a:r>
            <a:r>
              <a:rPr lang="en-GB" b="0" baseline="0" dirty="0" smtClean="0"/>
              <a:t>W</a:t>
            </a:r>
            <a:r>
              <a:rPr lang="en-GB" dirty="0" smtClean="0"/>
              <a:t>hat a lovely way to explain natural systems</a:t>
            </a:r>
            <a:r>
              <a:rPr lang="en-GB" baseline="0" dirty="0" smtClean="0"/>
              <a:t> </a:t>
            </a:r>
            <a:r>
              <a:rPr lang="en-GB" dirty="0" smtClean="0"/>
              <a:t>and sustainability! This conference is a great example of this.  We have here in this venue many nationalities.</a:t>
            </a:r>
            <a:r>
              <a:rPr lang="en-GB" baseline="0" dirty="0" smtClean="0"/>
              <a:t> But I want to say</a:t>
            </a:r>
          </a:p>
          <a:p>
            <a:pPr marL="0" marR="0" indent="0" algn="l" defTabSz="914400" rtl="0" eaLnBrk="1" fontAlgn="auto" latinLnBrk="0" hangingPunct="1">
              <a:lnSpc>
                <a:spcPct val="100000"/>
              </a:lnSpc>
              <a:spcBef>
                <a:spcPts val="0"/>
              </a:spcBef>
              <a:spcAft>
                <a:spcPts val="0"/>
              </a:spcAft>
              <a:buClrTx/>
              <a:buSzTx/>
              <a:buFontTx/>
              <a:buNone/>
              <a:tabLst/>
              <a:defRPr/>
            </a:pPr>
            <a:r>
              <a:rPr lang="en-GB" baseline="0" dirty="0" smtClean="0"/>
              <a:t>something about Israel and Ireland in particular. </a:t>
            </a:r>
            <a:r>
              <a:rPr lang="en-GB" dirty="0" smtClean="0"/>
              <a:t> Israelis and Palestinians both have a long and difficult history.</a:t>
            </a:r>
            <a:r>
              <a:rPr lang="en-GB" baseline="0" dirty="0" smtClean="0"/>
              <a:t> </a:t>
            </a:r>
            <a:r>
              <a:rPr lang="en-GB" dirty="0" smtClean="0"/>
              <a:t> But</a:t>
            </a:r>
            <a:r>
              <a:rPr lang="en-GB" baseline="0" dirty="0" smtClean="0"/>
              <a:t> </a:t>
            </a:r>
            <a:r>
              <a:rPr lang="en-GB" b="1" baseline="0" dirty="0" smtClean="0"/>
              <a:t>YOU </a:t>
            </a:r>
            <a:r>
              <a:rPr lang="en-GB" b="1" dirty="0" smtClean="0"/>
              <a:t>can and do unite </a:t>
            </a:r>
            <a:r>
              <a:rPr lang="en-GB" dirty="0" smtClean="0"/>
              <a:t>when it comes to</a:t>
            </a:r>
          </a:p>
          <a:p>
            <a:pPr marL="0" marR="0" indent="0" algn="l" defTabSz="914400" rtl="0" eaLnBrk="1" fontAlgn="auto" latinLnBrk="0" hangingPunct="1">
              <a:lnSpc>
                <a:spcPct val="100000"/>
              </a:lnSpc>
              <a:spcBef>
                <a:spcPts val="0"/>
              </a:spcBef>
              <a:spcAft>
                <a:spcPts val="0"/>
              </a:spcAft>
              <a:buClrTx/>
              <a:buSzTx/>
              <a:buFontTx/>
              <a:buNone/>
              <a:tabLst/>
              <a:defRPr/>
            </a:pPr>
            <a:r>
              <a:rPr lang="en-GB" dirty="0" smtClean="0"/>
              <a:t>conservation.  Ireland and Britain have also a troubled past going back over many hundreds of years</a:t>
            </a:r>
            <a:r>
              <a:rPr lang="en-GB" baseline="0" dirty="0" smtClean="0"/>
              <a:t>. Ir</a:t>
            </a:r>
            <a:r>
              <a:rPr lang="en-GB" dirty="0" smtClean="0"/>
              <a:t>ish and British people from both Northern Ireland and the Irish Republic have their own historic differences.</a:t>
            </a:r>
            <a:r>
              <a:rPr lang="en-GB" baseline="0" dirty="0" smtClean="0"/>
              <a:t> A</a:t>
            </a:r>
            <a:r>
              <a:rPr lang="en-GB" dirty="0" smtClean="0"/>
              <a:t>s you may know N. Ireland has been in the news lately for our politicians </a:t>
            </a:r>
            <a:r>
              <a:rPr lang="en-GB" u="sng" dirty="0" smtClean="0"/>
              <a:t>not</a:t>
            </a:r>
            <a:r>
              <a:rPr lang="en-GB" dirty="0" smtClean="0"/>
              <a:t> being able to reach a</a:t>
            </a:r>
            <a:r>
              <a:rPr lang="en-GB" baseline="0" dirty="0" smtClean="0"/>
              <a:t> political </a:t>
            </a:r>
          </a:p>
          <a:p>
            <a:pPr marL="0" marR="0" indent="0" algn="l" defTabSz="914400" rtl="0" eaLnBrk="1" fontAlgn="auto" latinLnBrk="0" hangingPunct="1">
              <a:lnSpc>
                <a:spcPct val="100000"/>
              </a:lnSpc>
              <a:spcBef>
                <a:spcPts val="0"/>
              </a:spcBef>
              <a:spcAft>
                <a:spcPts val="0"/>
              </a:spcAft>
              <a:buClrTx/>
              <a:buSzTx/>
              <a:buFontTx/>
              <a:buNone/>
              <a:tabLst/>
              <a:defRPr/>
            </a:pPr>
            <a:r>
              <a:rPr lang="en-GB" baseline="0" dirty="0" smtClean="0"/>
              <a:t>agreement. Despite this I can speak for all the Irish contingent north and south Irish and British when I saw that we are well ahead of our politicians!  We are </a:t>
            </a:r>
          </a:p>
          <a:p>
            <a:pPr marL="0" marR="0" indent="0" algn="l" defTabSz="914400" rtl="0" eaLnBrk="1" fontAlgn="auto" latinLnBrk="0" hangingPunct="1">
              <a:lnSpc>
                <a:spcPct val="100000"/>
              </a:lnSpc>
              <a:spcBef>
                <a:spcPts val="0"/>
              </a:spcBef>
              <a:spcAft>
                <a:spcPts val="0"/>
              </a:spcAft>
              <a:buClrTx/>
              <a:buSzTx/>
              <a:buFontTx/>
              <a:buNone/>
              <a:tabLst/>
              <a:defRPr/>
            </a:pPr>
            <a:r>
              <a:rPr lang="en-GB" baseline="0" dirty="0" smtClean="0"/>
              <a:t>all totally united in doing what we can to conserve the swift. This conference is a shining example to the world that people may be divided politically but in every nation where the swift Apus apus and Apus </a:t>
            </a:r>
            <a:r>
              <a:rPr lang="en-GB" baseline="0" dirty="0" err="1" smtClean="0"/>
              <a:t>apus</a:t>
            </a:r>
            <a:r>
              <a:rPr lang="en-GB" baseline="0" dirty="0" smtClean="0"/>
              <a:t> Peckinensis </a:t>
            </a:r>
            <a:r>
              <a:rPr lang="en-GB" dirty="0" smtClean="0"/>
              <a:t>occurs we are UNITED in our determination to conserve not only the Swift but all the biodiversity that sustains this Planet.</a:t>
            </a:r>
            <a:r>
              <a:rPr lang="en-GB" baseline="0" dirty="0" smtClean="0"/>
              <a:t> Long may we be able to say They've made it again. The Globe – our world is still working. </a:t>
            </a:r>
            <a:r>
              <a:rPr lang="en-GB" dirty="0" smtClean="0"/>
              <a:t> AND- They’ve left again to roam across the African continent </a:t>
            </a:r>
          </a:p>
          <a:p>
            <a:endParaRPr lang="en-GB" dirty="0"/>
          </a:p>
        </p:txBody>
      </p:sp>
      <p:sp>
        <p:nvSpPr>
          <p:cNvPr id="4" name="Slide Number Placeholder 3"/>
          <p:cNvSpPr>
            <a:spLocks noGrp="1"/>
          </p:cNvSpPr>
          <p:nvPr>
            <p:ph type="sldNum" sz="quarter" idx="10"/>
          </p:nvPr>
        </p:nvSpPr>
        <p:spPr/>
        <p:txBody>
          <a:bodyPr/>
          <a:lstStyle/>
          <a:p>
            <a:fld id="{467BF436-38A0-4312-9037-D6F3B505FB7D}" type="slidenum">
              <a:rPr lang="en-GB" smtClean="0"/>
              <a:pPr/>
              <a:t>39</a:t>
            </a:fld>
            <a:endParaRPr lang="en-GB"/>
          </a:p>
        </p:txBody>
      </p:sp>
    </p:spTree>
    <p:extLst>
      <p:ext uri="{BB962C8B-B14F-4D97-AF65-F5344CB8AC3E}">
        <p14:creationId xmlns:p14="http://schemas.microsoft.com/office/powerpoint/2010/main" val="306703747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467BF436-38A0-4312-9037-D6F3B505FB7D}" type="slidenum">
              <a:rPr lang="en-GB" smtClean="0"/>
              <a:pPr/>
              <a:t>40</a:t>
            </a:fld>
            <a:endParaRPr lang="en-GB"/>
          </a:p>
        </p:txBody>
      </p:sp>
    </p:spTree>
    <p:extLst>
      <p:ext uri="{BB962C8B-B14F-4D97-AF65-F5344CB8AC3E}">
        <p14:creationId xmlns:p14="http://schemas.microsoft.com/office/powerpoint/2010/main" val="230454376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467BF436-38A0-4312-9037-D6F3B505FB7D}" type="slidenum">
              <a:rPr lang="en-GB" smtClean="0"/>
              <a:pPr/>
              <a:t>41</a:t>
            </a:fld>
            <a:endParaRPr lang="en-GB"/>
          </a:p>
        </p:txBody>
      </p:sp>
    </p:spTree>
    <p:extLst>
      <p:ext uri="{BB962C8B-B14F-4D97-AF65-F5344CB8AC3E}">
        <p14:creationId xmlns:p14="http://schemas.microsoft.com/office/powerpoint/2010/main" val="166635204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FF55A5A5-0AC6-48EB-94F7-103342CE50ED}" type="datetimeFigureOut">
              <a:rPr lang="en-US" smtClean="0"/>
              <a:pPr/>
              <a:t>2/27/2018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A345A0F-BE05-471C-944D-94AB67203C9E}" type="slidenum">
              <a:rPr lang="en-GB" smtClean="0"/>
              <a:pPr/>
              <a:t>‹#›</a:t>
            </a:fld>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FF55A5A5-0AC6-48EB-94F7-103342CE50ED}" type="datetimeFigureOut">
              <a:rPr lang="en-US" smtClean="0"/>
              <a:pPr/>
              <a:t>2/27/2018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A345A0F-BE05-471C-944D-94AB67203C9E}" type="slidenum">
              <a:rPr lang="en-GB" smtClean="0"/>
              <a:pPr/>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F55A5A5-0AC6-48EB-94F7-103342CE50ED}" type="datetimeFigureOut">
              <a:rPr lang="en-US" smtClean="0"/>
              <a:pPr/>
              <a:t>2/27/2018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A345A0F-BE05-471C-944D-94AB67203C9E}" type="slidenum">
              <a:rPr lang="en-GB" smtClean="0"/>
              <a:pPr/>
              <a:t>‹#›</a:t>
            </a:fld>
            <a:endParaRPr lang="en-GB"/>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FF55A5A5-0AC6-48EB-94F7-103342CE50ED}" type="datetimeFigureOut">
              <a:rPr lang="en-US" smtClean="0"/>
              <a:pPr/>
              <a:t>2/27/2018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BA345A0F-BE05-471C-944D-94AB67203C9E}" type="slidenum">
              <a:rPr lang="en-GB" smtClean="0"/>
              <a:pPr/>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FF55A5A5-0AC6-48EB-94F7-103342CE50ED}" type="datetimeFigureOut">
              <a:rPr lang="en-US" smtClean="0"/>
              <a:pPr/>
              <a:t>2/27/2018</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BA345A0F-BE05-471C-944D-94AB67203C9E}" type="slidenum">
              <a:rPr lang="en-GB" smtClean="0"/>
              <a:pPr/>
              <a:t>‹#›</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FF55A5A5-0AC6-48EB-94F7-103342CE50ED}" type="datetimeFigureOut">
              <a:rPr lang="en-US" smtClean="0"/>
              <a:pPr/>
              <a:t>2/27/2018</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BA345A0F-BE05-471C-944D-94AB67203C9E}" type="slidenum">
              <a:rPr lang="en-GB" smtClean="0"/>
              <a:pPr/>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F55A5A5-0AC6-48EB-94F7-103342CE50ED}" type="datetimeFigureOut">
              <a:rPr lang="en-US" smtClean="0"/>
              <a:pPr/>
              <a:t>2/27/2018</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BA345A0F-BE05-471C-944D-94AB67203C9E}" type="slidenum">
              <a:rPr lang="en-GB" smtClean="0"/>
              <a:pPr/>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F55A5A5-0AC6-48EB-94F7-103342CE50ED}" type="datetimeFigureOut">
              <a:rPr lang="en-US" smtClean="0"/>
              <a:pPr/>
              <a:t>2/27/2018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BA345A0F-BE05-471C-944D-94AB67203C9E}" type="slidenum">
              <a:rPr lang="en-GB" smtClean="0"/>
              <a:pPr/>
              <a:t>‹#›</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F55A5A5-0AC6-48EB-94F7-103342CE50ED}" type="datetimeFigureOut">
              <a:rPr lang="en-US" smtClean="0"/>
              <a:pPr/>
              <a:t>2/27/2018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BA345A0F-BE05-471C-944D-94AB67203C9E}" type="slidenum">
              <a:rPr lang="en-GB" smtClean="0"/>
              <a:pPr/>
              <a:t>‹#›</a:t>
            </a:fld>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FF55A5A5-0AC6-48EB-94F7-103342CE50ED}" type="datetimeFigureOut">
              <a:rPr lang="en-US" smtClean="0"/>
              <a:pPr/>
              <a:t>2/27/2018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A345A0F-BE05-471C-944D-94AB67203C9E}" type="slidenum">
              <a:rPr lang="en-GB" smtClean="0"/>
              <a:pPr/>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FF55A5A5-0AC6-48EB-94F7-103342CE50ED}" type="datetimeFigureOut">
              <a:rPr lang="en-US" smtClean="0"/>
              <a:pPr/>
              <a:t>2/27/2018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A345A0F-BE05-471C-944D-94AB67203C9E}" type="slidenum">
              <a:rPr lang="en-GB" smtClean="0"/>
              <a:pPr/>
              <a:t>‹#›</a:t>
            </a:fld>
            <a:endParaRPr lang="en-GB"/>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GB"/>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a:xfrm>
            <a:off x="457200" y="6245225"/>
            <a:ext cx="2133600" cy="476250"/>
          </a:xfrm>
        </p:spPr>
        <p:txBody>
          <a:bodyPr/>
          <a:lstStyle>
            <a:lvl1pPr>
              <a:defRPr/>
            </a:lvl1pPr>
          </a:lstStyle>
          <a:p>
            <a:endParaRPr lang="en-US"/>
          </a:p>
        </p:txBody>
      </p:sp>
      <p:sp>
        <p:nvSpPr>
          <p:cNvPr id="6" name="Footer Placeholder 5"/>
          <p:cNvSpPr>
            <a:spLocks noGrp="1"/>
          </p:cNvSpPr>
          <p:nvPr>
            <p:ph type="ftr" sz="quarter" idx="11"/>
          </p:nvPr>
        </p:nvSpPr>
        <p:spPr>
          <a:xfrm>
            <a:off x="3124200" y="6245225"/>
            <a:ext cx="2895600" cy="476250"/>
          </a:xfrm>
        </p:spPr>
        <p:txBody>
          <a:bodyPr/>
          <a:lstStyle>
            <a:lvl1pPr>
              <a:defRPr/>
            </a:lvl1pPr>
          </a:lstStyle>
          <a:p>
            <a:endParaRPr lang="en-US"/>
          </a:p>
        </p:txBody>
      </p:sp>
      <p:sp>
        <p:nvSpPr>
          <p:cNvPr id="7" name="Slide Number Placeholder 6"/>
          <p:cNvSpPr>
            <a:spLocks noGrp="1"/>
          </p:cNvSpPr>
          <p:nvPr>
            <p:ph type="sldNum" sz="quarter" idx="12"/>
          </p:nvPr>
        </p:nvSpPr>
        <p:spPr>
          <a:xfrm>
            <a:off x="6553200" y="6245225"/>
            <a:ext cx="2133600" cy="476250"/>
          </a:xfrm>
        </p:spPr>
        <p:txBody>
          <a:bodyPr/>
          <a:lstStyle>
            <a:lvl1pPr>
              <a:defRPr/>
            </a:lvl1pPr>
          </a:lstStyle>
          <a:p>
            <a:fld id="{C9B2DC94-9A98-42C5-B9CD-FB741693EE76}" type="slidenum">
              <a:rPr lang="en-US"/>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GB"/>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quarter" idx="2"/>
          </p:nvPr>
        </p:nvSpPr>
        <p:spPr>
          <a:xfrm>
            <a:off x="4648200" y="1600200"/>
            <a:ext cx="40386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Content Placeholder 4"/>
          <p:cNvSpPr>
            <a:spLocks noGrp="1"/>
          </p:cNvSpPr>
          <p:nvPr>
            <p:ph sz="quarter" idx="3"/>
          </p:nvPr>
        </p:nvSpPr>
        <p:spPr>
          <a:xfrm>
            <a:off x="4648200" y="3938588"/>
            <a:ext cx="40386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Date Placeholder 5"/>
          <p:cNvSpPr>
            <a:spLocks noGrp="1"/>
          </p:cNvSpPr>
          <p:nvPr>
            <p:ph type="dt" sz="half" idx="10"/>
          </p:nvPr>
        </p:nvSpPr>
        <p:spPr>
          <a:xfrm>
            <a:off x="457200" y="6245225"/>
            <a:ext cx="2133600" cy="476250"/>
          </a:xfrm>
        </p:spPr>
        <p:txBody>
          <a:bodyPr/>
          <a:lstStyle>
            <a:lvl1pPr>
              <a:defRPr/>
            </a:lvl1pPr>
          </a:lstStyle>
          <a:p>
            <a:endParaRPr lang="en-US"/>
          </a:p>
        </p:txBody>
      </p:sp>
      <p:sp>
        <p:nvSpPr>
          <p:cNvPr id="7" name="Footer Placeholder 6"/>
          <p:cNvSpPr>
            <a:spLocks noGrp="1"/>
          </p:cNvSpPr>
          <p:nvPr>
            <p:ph type="ftr" sz="quarter" idx="11"/>
          </p:nvPr>
        </p:nvSpPr>
        <p:spPr>
          <a:xfrm>
            <a:off x="3124200" y="6245225"/>
            <a:ext cx="2895600" cy="476250"/>
          </a:xfrm>
        </p:spPr>
        <p:txBody>
          <a:bodyPr/>
          <a:lstStyle>
            <a:lvl1pPr>
              <a:defRPr/>
            </a:lvl1pPr>
          </a:lstStyle>
          <a:p>
            <a:endParaRPr lang="en-US"/>
          </a:p>
        </p:txBody>
      </p:sp>
      <p:sp>
        <p:nvSpPr>
          <p:cNvPr id="8" name="Slide Number Placeholder 7"/>
          <p:cNvSpPr>
            <a:spLocks noGrp="1"/>
          </p:cNvSpPr>
          <p:nvPr>
            <p:ph type="sldNum" sz="quarter" idx="12"/>
          </p:nvPr>
        </p:nvSpPr>
        <p:spPr>
          <a:xfrm>
            <a:off x="6553200" y="6245225"/>
            <a:ext cx="2133600" cy="476250"/>
          </a:xfrm>
        </p:spPr>
        <p:txBody>
          <a:bodyPr/>
          <a:lstStyle>
            <a:lvl1pPr>
              <a:defRPr/>
            </a:lvl1pPr>
          </a:lstStyle>
          <a:p>
            <a:fld id="{79937F42-A8C5-4ECA-BBF4-C4CBFDA31E62}" type="slidenum">
              <a:rPr lang="en-US"/>
              <a:pPr/>
              <a:t>‹#›</a:t>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AndTwoObj">
  <p:cSld name="Title, Conten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quarter" idx="2"/>
          </p:nvPr>
        </p:nvSpPr>
        <p:spPr>
          <a:xfrm>
            <a:off x="4648200" y="1600200"/>
            <a:ext cx="40386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Content Placeholder 4"/>
          <p:cNvSpPr>
            <a:spLocks noGrp="1"/>
          </p:cNvSpPr>
          <p:nvPr>
            <p:ph sz="quarter" idx="3"/>
          </p:nvPr>
        </p:nvSpPr>
        <p:spPr>
          <a:xfrm>
            <a:off x="4648200" y="3938588"/>
            <a:ext cx="40386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Date Placeholder 5"/>
          <p:cNvSpPr>
            <a:spLocks noGrp="1"/>
          </p:cNvSpPr>
          <p:nvPr>
            <p:ph type="dt" sz="half" idx="10"/>
          </p:nvPr>
        </p:nvSpPr>
        <p:spPr>
          <a:xfrm>
            <a:off x="457200" y="6245225"/>
            <a:ext cx="2133600" cy="476250"/>
          </a:xfrm>
        </p:spPr>
        <p:txBody>
          <a:bodyPr/>
          <a:lstStyle>
            <a:lvl1pPr>
              <a:defRPr/>
            </a:lvl1pPr>
          </a:lstStyle>
          <a:p>
            <a:endParaRPr lang="en-US"/>
          </a:p>
        </p:txBody>
      </p:sp>
      <p:sp>
        <p:nvSpPr>
          <p:cNvPr id="7" name="Footer Placeholder 6"/>
          <p:cNvSpPr>
            <a:spLocks noGrp="1"/>
          </p:cNvSpPr>
          <p:nvPr>
            <p:ph type="ftr" sz="quarter" idx="11"/>
          </p:nvPr>
        </p:nvSpPr>
        <p:spPr>
          <a:xfrm>
            <a:off x="3124200" y="6245225"/>
            <a:ext cx="2895600" cy="476250"/>
          </a:xfrm>
        </p:spPr>
        <p:txBody>
          <a:bodyPr/>
          <a:lstStyle>
            <a:lvl1pPr>
              <a:defRPr/>
            </a:lvl1pPr>
          </a:lstStyle>
          <a:p>
            <a:endParaRPr lang="en-US"/>
          </a:p>
        </p:txBody>
      </p:sp>
      <p:sp>
        <p:nvSpPr>
          <p:cNvPr id="8" name="Slide Number Placeholder 7"/>
          <p:cNvSpPr>
            <a:spLocks noGrp="1"/>
          </p:cNvSpPr>
          <p:nvPr>
            <p:ph type="sldNum" sz="quarter" idx="12"/>
          </p:nvPr>
        </p:nvSpPr>
        <p:spPr>
          <a:xfrm>
            <a:off x="6553200" y="6245225"/>
            <a:ext cx="2133600" cy="476250"/>
          </a:xfrm>
        </p:spPr>
        <p:txBody>
          <a:bodyPr/>
          <a:lstStyle>
            <a:lvl1pPr>
              <a:defRPr/>
            </a:lvl1pPr>
          </a:lstStyle>
          <a:p>
            <a:fld id="{90EB90D6-749F-431B-996D-95C3E426497A}" type="slidenum">
              <a:rPr lang="en-US"/>
              <a:pPr/>
              <a:t>‹#›</a:t>
            </a:fld>
            <a:endParaRPr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fourObj">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457200" y="274638"/>
            <a:ext cx="8229600" cy="1143000"/>
          </a:xfrm>
        </p:spPr>
        <p:txBody>
          <a:bodyPr/>
          <a:lstStyle/>
          <a:p>
            <a:r>
              <a:rPr lang="en-US" smtClean="0"/>
              <a:t>Click to edit Master title style</a:t>
            </a:r>
            <a:endParaRPr lang="en-GB"/>
          </a:p>
        </p:txBody>
      </p:sp>
      <p:sp>
        <p:nvSpPr>
          <p:cNvPr id="3" name="Content Placeholder 2"/>
          <p:cNvSpPr>
            <a:spLocks noGrp="1"/>
          </p:cNvSpPr>
          <p:nvPr>
            <p:ph sz="quarter" idx="1"/>
          </p:nvPr>
        </p:nvSpPr>
        <p:spPr>
          <a:xfrm>
            <a:off x="457200" y="1600200"/>
            <a:ext cx="40386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quarter" idx="2"/>
          </p:nvPr>
        </p:nvSpPr>
        <p:spPr>
          <a:xfrm>
            <a:off x="4648200" y="1600200"/>
            <a:ext cx="40386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Content Placeholder 4"/>
          <p:cNvSpPr>
            <a:spLocks noGrp="1"/>
          </p:cNvSpPr>
          <p:nvPr>
            <p:ph sz="quarter" idx="3"/>
          </p:nvPr>
        </p:nvSpPr>
        <p:spPr>
          <a:xfrm>
            <a:off x="457200" y="3938588"/>
            <a:ext cx="40386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Content Placeholder 5"/>
          <p:cNvSpPr>
            <a:spLocks noGrp="1"/>
          </p:cNvSpPr>
          <p:nvPr>
            <p:ph sz="quarter" idx="4"/>
          </p:nvPr>
        </p:nvSpPr>
        <p:spPr>
          <a:xfrm>
            <a:off x="4648200" y="3938588"/>
            <a:ext cx="40386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978769FA-8815-4FCD-BDE9-66F860880D7C}"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F55A5A5-0AC6-48EB-94F7-103342CE50ED}" type="datetimeFigureOut">
              <a:rPr lang="en-US" smtClean="0"/>
              <a:pPr/>
              <a:t>2/27/2018</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A345A0F-BE05-471C-944D-94AB67203C9E}" type="slidenum">
              <a:rPr lang="en-GB" smtClean="0"/>
              <a:pPr/>
              <a:t>‹#›</a:t>
            </a:fld>
            <a:endParaRPr lang="en-GB"/>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13.xml"/><Relationship Id="rId5" Type="http://schemas.openxmlformats.org/officeDocument/2006/relationships/image" Target="../media/image4.jpeg"/><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4.xml"/><Relationship Id="rId5" Type="http://schemas.openxmlformats.org/officeDocument/2006/relationships/image" Target="../media/image1.png"/><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4.xml"/><Relationship Id="rId1" Type="http://schemas.openxmlformats.org/officeDocument/2006/relationships/slideLayout" Target="../slideLayouts/slideLayout14.xml"/><Relationship Id="rId5" Type="http://schemas.openxmlformats.org/officeDocument/2006/relationships/image" Target="../media/image8.jpeg"/><Relationship Id="rId4" Type="http://schemas.openxmlformats.org/officeDocument/2006/relationships/image" Target="../media/image1.png"/></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5.xml"/><Relationship Id="rId1" Type="http://schemas.openxmlformats.org/officeDocument/2006/relationships/slideLayout" Target="../slideLayouts/slideLayout13.xml"/><Relationship Id="rId5" Type="http://schemas.openxmlformats.org/officeDocument/2006/relationships/image" Target="../media/image10.jpeg"/><Relationship Id="rId4" Type="http://schemas.openxmlformats.org/officeDocument/2006/relationships/image" Target="../media/image1.png"/></Relationships>
</file>

<file path=ppt/slides/_rels/slide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6.xml"/><Relationship Id="rId1" Type="http://schemas.openxmlformats.org/officeDocument/2006/relationships/slideLayout" Target="../slideLayouts/slideLayout13.xml"/><Relationship Id="rId5" Type="http://schemas.openxmlformats.org/officeDocument/2006/relationships/image" Target="../media/image1.png"/><Relationship Id="rId4" Type="http://schemas.openxmlformats.org/officeDocument/2006/relationships/image" Target="../media/image12.jpeg"/></Relationships>
</file>

<file path=ppt/slides/_rels/slide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7.xml"/><Relationship Id="rId1" Type="http://schemas.openxmlformats.org/officeDocument/2006/relationships/slideLayout" Target="../slideLayouts/slideLayout14.xml"/><Relationship Id="rId5" Type="http://schemas.openxmlformats.org/officeDocument/2006/relationships/image" Target="../media/image14.jpg"/><Relationship Id="rId4" Type="http://schemas.openxmlformats.org/officeDocument/2006/relationships/image" Target="../media/image1.png"/></Relationships>
</file>

<file path=ppt/slides/_rels/slide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8.xml"/><Relationship Id="rId1" Type="http://schemas.openxmlformats.org/officeDocument/2006/relationships/slideLayout" Target="../slideLayouts/slideLayout12.xml"/><Relationship Id="rId6" Type="http://schemas.openxmlformats.org/officeDocument/2006/relationships/image" Target="../media/image1.png"/><Relationship Id="rId5" Type="http://schemas.openxmlformats.org/officeDocument/2006/relationships/image" Target="../media/image17.png"/><Relationship Id="rId4" Type="http://schemas.openxmlformats.org/officeDocument/2006/relationships/image" Target="../media/image16.jpeg"/></Relationships>
</file>

<file path=ppt/slides/_rels/slide9.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image" Target="../media/image18.jpeg"/><Relationship Id="rId7" Type="http://schemas.openxmlformats.org/officeDocument/2006/relationships/image" Target="../media/image22.jpeg"/><Relationship Id="rId2" Type="http://schemas.openxmlformats.org/officeDocument/2006/relationships/notesSlide" Target="../notesSlides/notesSlide9.xml"/><Relationship Id="rId1" Type="http://schemas.openxmlformats.org/officeDocument/2006/relationships/slideLayout" Target="../slideLayouts/slideLayout15.xml"/><Relationship Id="rId6" Type="http://schemas.openxmlformats.org/officeDocument/2006/relationships/image" Target="../media/image21.png"/><Relationship Id="rId5" Type="http://schemas.openxmlformats.org/officeDocument/2006/relationships/image" Target="../media/image20.jpeg"/><Relationship Id="rId4" Type="http://schemas.openxmlformats.org/officeDocument/2006/relationships/image" Target="../media/image19.jpeg"/></Relationships>
</file>

<file path=ppt/slides/_rels/slide10.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1.xml"/><Relationship Id="rId1" Type="http://schemas.openxmlformats.org/officeDocument/2006/relationships/slideLayout" Target="../slideLayouts/slideLayout15.xml"/><Relationship Id="rId6" Type="http://schemas.openxmlformats.org/officeDocument/2006/relationships/image" Target="../media/image26.jpeg"/><Relationship Id="rId5" Type="http://schemas.openxmlformats.org/officeDocument/2006/relationships/image" Target="../media/image25.jpeg"/><Relationship Id="rId4" Type="http://schemas.openxmlformats.org/officeDocument/2006/relationships/image" Target="../media/image1.png"/></Relationships>
</file>

<file path=ppt/slides/_rels/slide1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2.xml"/><Relationship Id="rId1" Type="http://schemas.openxmlformats.org/officeDocument/2006/relationships/slideLayout" Target="../slideLayouts/slideLayout7.xml"/><Relationship Id="rId5" Type="http://schemas.openxmlformats.org/officeDocument/2006/relationships/image" Target="../media/image28.png"/><Relationship Id="rId4" Type="http://schemas.openxmlformats.org/officeDocument/2006/relationships/hyperlink" Target="http://journals.plos.org/plosone/article?id=10.1371/journal.pone.0041195" TargetMode="External"/></Relationships>
</file>

<file path=ppt/slides/_rels/slide13.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13.xml"/><Relationship Id="rId1" Type="http://schemas.openxmlformats.org/officeDocument/2006/relationships/slideLayout" Target="../slideLayouts/slideLayout4.xml"/><Relationship Id="rId4" Type="http://schemas.openxmlformats.org/officeDocument/2006/relationships/image" Target="../media/image26.jpeg"/></Relationships>
</file>

<file path=ppt/slides/_rels/slide14.xml.rels><?xml version="1.0" encoding="UTF-8" standalone="yes"?>
<Relationships xmlns="http://schemas.openxmlformats.org/package/2006/relationships"><Relationship Id="rId3" Type="http://schemas.openxmlformats.org/officeDocument/2006/relationships/hyperlink" Target="http://www.commonswift.org/" TargetMode="External"/><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30.jpg"/><Relationship Id="rId4" Type="http://schemas.openxmlformats.org/officeDocument/2006/relationships/image" Target="../media/image1.png"/></Relationships>
</file>

<file path=ppt/slides/_rels/slide15.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17.xml"/><Relationship Id="rId1" Type="http://schemas.openxmlformats.org/officeDocument/2006/relationships/slideLayout" Target="../slideLayouts/slideLayout14.xml"/><Relationship Id="rId5" Type="http://schemas.openxmlformats.org/officeDocument/2006/relationships/image" Target="../media/image33.jpeg"/><Relationship Id="rId4" Type="http://schemas.openxmlformats.org/officeDocument/2006/relationships/image" Target="../media/image1.png"/></Relationships>
</file>

<file path=ppt/slides/_rels/slide18.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18.xml"/><Relationship Id="rId1" Type="http://schemas.openxmlformats.org/officeDocument/2006/relationships/slideLayout" Target="../slideLayouts/slideLayout13.xml"/><Relationship Id="rId5" Type="http://schemas.openxmlformats.org/officeDocument/2006/relationships/image" Target="../media/image1.png"/><Relationship Id="rId4" Type="http://schemas.openxmlformats.org/officeDocument/2006/relationships/image" Target="../media/image35.jpeg"/></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9.xml"/><Relationship Id="rId1" Type="http://schemas.openxmlformats.org/officeDocument/2006/relationships/slideLayout" Target="../slideLayouts/slideLayout13.xml"/><Relationship Id="rId5" Type="http://schemas.openxmlformats.org/officeDocument/2006/relationships/image" Target="../media/image37.png"/><Relationship Id="rId4" Type="http://schemas.openxmlformats.org/officeDocument/2006/relationships/image" Target="../media/image36.jpeg"/></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0.xml"/><Relationship Id="rId1" Type="http://schemas.openxmlformats.org/officeDocument/2006/relationships/slideLayout" Target="../slideLayouts/slideLayout12.xml"/><Relationship Id="rId4" Type="http://schemas.openxmlformats.org/officeDocument/2006/relationships/image" Target="../media/image38.jpg"/></Relationships>
</file>

<file path=ppt/slides/_rels/slide21.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21.xml"/><Relationship Id="rId1" Type="http://schemas.openxmlformats.org/officeDocument/2006/relationships/slideLayout" Target="../slideLayouts/slideLayout4.xml"/><Relationship Id="rId4" Type="http://schemas.openxmlformats.org/officeDocument/2006/relationships/image" Target="../media/image1.png"/></Relationships>
</file>

<file path=ppt/slides/_rels/slide22.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23.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image" Target="../media/image41.jpg"/><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23.xml"/><Relationship Id="rId1" Type="http://schemas.openxmlformats.org/officeDocument/2006/relationships/slideLayout" Target="../slideLayouts/slideLayout13.xml"/><Relationship Id="rId5" Type="http://schemas.openxmlformats.org/officeDocument/2006/relationships/image" Target="../media/image1.png"/><Relationship Id="rId4" Type="http://schemas.openxmlformats.org/officeDocument/2006/relationships/image" Target="../media/image44.jpeg"/></Relationships>
</file>

<file path=ppt/slides/_rels/slide25.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24.xml"/><Relationship Id="rId1" Type="http://schemas.openxmlformats.org/officeDocument/2006/relationships/slideLayout" Target="../slideLayouts/slideLayout15.xml"/><Relationship Id="rId6" Type="http://schemas.openxmlformats.org/officeDocument/2006/relationships/image" Target="../media/image47.jpeg"/><Relationship Id="rId5" Type="http://schemas.openxmlformats.org/officeDocument/2006/relationships/image" Target="../media/image1.png"/><Relationship Id="rId4" Type="http://schemas.openxmlformats.org/officeDocument/2006/relationships/image" Target="../media/image46.jpg"/></Relationships>
</file>

<file path=ppt/slides/_rels/slide26.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25.xml"/><Relationship Id="rId1" Type="http://schemas.openxmlformats.org/officeDocument/2006/relationships/slideLayout" Target="../slideLayouts/slideLayout4.xml"/><Relationship Id="rId5" Type="http://schemas.openxmlformats.org/officeDocument/2006/relationships/image" Target="../media/image1.png"/><Relationship Id="rId4" Type="http://schemas.openxmlformats.org/officeDocument/2006/relationships/image" Target="../media/image49.jpeg"/></Relationships>
</file>

<file path=ppt/slides/_rels/slide27.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26.xml"/><Relationship Id="rId1" Type="http://schemas.openxmlformats.org/officeDocument/2006/relationships/slideLayout" Target="../slideLayouts/slideLayout7.xml"/><Relationship Id="rId4" Type="http://schemas.openxmlformats.org/officeDocument/2006/relationships/image" Target="../media/image1.png"/></Relationships>
</file>

<file path=ppt/slides/_rels/slide28.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image" Target="../media/image51.JPG"/><Relationship Id="rId1" Type="http://schemas.openxmlformats.org/officeDocument/2006/relationships/slideLayout" Target="../slideLayouts/slideLayout14.xml"/><Relationship Id="rId4" Type="http://schemas.openxmlformats.org/officeDocument/2006/relationships/image" Target="../media/image1.png"/></Relationships>
</file>

<file path=ppt/slides/_rels/slide29.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27.xml"/><Relationship Id="rId1" Type="http://schemas.openxmlformats.org/officeDocument/2006/relationships/slideLayout" Target="../slideLayouts/slideLayout13.xml"/><Relationship Id="rId5" Type="http://schemas.openxmlformats.org/officeDocument/2006/relationships/image" Target="../media/image54.jpg"/><Relationship Id="rId4" Type="http://schemas.openxmlformats.org/officeDocument/2006/relationships/image" Target="../media/image1.png"/></Relationships>
</file>

<file path=ppt/slides/_rels/slide30.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28.xml"/><Relationship Id="rId1" Type="http://schemas.openxmlformats.org/officeDocument/2006/relationships/slideLayout" Target="../slideLayouts/slideLayout13.xml"/><Relationship Id="rId5" Type="http://schemas.openxmlformats.org/officeDocument/2006/relationships/image" Target="../media/image56.jpg"/><Relationship Id="rId4" Type="http://schemas.openxmlformats.org/officeDocument/2006/relationships/image" Target="../media/image1.png"/></Relationships>
</file>

<file path=ppt/slides/_rels/slide31.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29.xml"/><Relationship Id="rId1" Type="http://schemas.openxmlformats.org/officeDocument/2006/relationships/slideLayout" Target="../slideLayouts/slideLayout14.xml"/><Relationship Id="rId5" Type="http://schemas.openxmlformats.org/officeDocument/2006/relationships/image" Target="../media/image1.png"/><Relationship Id="rId4" Type="http://schemas.openxmlformats.org/officeDocument/2006/relationships/image" Target="../media/image58.jpeg"/></Relationships>
</file>

<file path=ppt/slides/_rels/slide32.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30.xml"/><Relationship Id="rId1" Type="http://schemas.openxmlformats.org/officeDocument/2006/relationships/slideLayout" Target="../slideLayouts/slideLayout14.xml"/><Relationship Id="rId5" Type="http://schemas.openxmlformats.org/officeDocument/2006/relationships/image" Target="../media/image1.png"/><Relationship Id="rId4" Type="http://schemas.openxmlformats.org/officeDocument/2006/relationships/image" Target="../media/image60.png"/></Relationships>
</file>

<file path=ppt/slides/_rels/slide33.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64.jpeg"/><Relationship Id="rId2" Type="http://schemas.openxmlformats.org/officeDocument/2006/relationships/notesSlide" Target="../notesSlides/notesSlide31.xml"/><Relationship Id="rId1" Type="http://schemas.openxmlformats.org/officeDocument/2006/relationships/slideLayout" Target="../slideLayouts/slideLayout15.xml"/><Relationship Id="rId6" Type="http://schemas.openxmlformats.org/officeDocument/2006/relationships/image" Target="../media/image63.jpeg"/><Relationship Id="rId5" Type="http://schemas.openxmlformats.org/officeDocument/2006/relationships/image" Target="../media/image62.jpeg"/><Relationship Id="rId4" Type="http://schemas.openxmlformats.org/officeDocument/2006/relationships/image" Target="../media/image61.jpeg"/></Relationships>
</file>

<file path=ppt/slides/_rels/slide34.xml.rels><?xml version="1.0" encoding="UTF-8" standalone="yes"?>
<Relationships xmlns="http://schemas.openxmlformats.org/package/2006/relationships"><Relationship Id="rId3" Type="http://schemas.openxmlformats.org/officeDocument/2006/relationships/image" Target="../media/image65.jpg"/><Relationship Id="rId7" Type="http://schemas.openxmlformats.org/officeDocument/2006/relationships/image" Target="../media/image68.jpeg"/><Relationship Id="rId2" Type="http://schemas.openxmlformats.org/officeDocument/2006/relationships/notesSlide" Target="../notesSlides/notesSlide32.xml"/><Relationship Id="rId1" Type="http://schemas.openxmlformats.org/officeDocument/2006/relationships/slideLayout" Target="../slideLayouts/slideLayout15.xml"/><Relationship Id="rId6" Type="http://schemas.openxmlformats.org/officeDocument/2006/relationships/image" Target="../media/image67.jpg"/><Relationship Id="rId5" Type="http://schemas.openxmlformats.org/officeDocument/2006/relationships/image" Target="../media/image1.png"/><Relationship Id="rId4" Type="http://schemas.openxmlformats.org/officeDocument/2006/relationships/image" Target="../media/image66.jpeg"/></Relationships>
</file>

<file path=ppt/slides/_rels/slide35.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33.xml"/><Relationship Id="rId1" Type="http://schemas.openxmlformats.org/officeDocument/2006/relationships/slideLayout" Target="../slideLayouts/slideLayout14.xml"/><Relationship Id="rId6" Type="http://schemas.openxmlformats.org/officeDocument/2006/relationships/image" Target="../media/image71.jpeg"/><Relationship Id="rId5" Type="http://schemas.openxmlformats.org/officeDocument/2006/relationships/image" Target="../media/image70.jpg"/><Relationship Id="rId4" Type="http://schemas.openxmlformats.org/officeDocument/2006/relationships/image" Target="../media/image1.png"/></Relationships>
</file>

<file path=ppt/slides/_rels/slide36.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34.xml"/><Relationship Id="rId1" Type="http://schemas.openxmlformats.org/officeDocument/2006/relationships/slideLayout" Target="../slideLayouts/slideLayout14.xml"/><Relationship Id="rId5" Type="http://schemas.openxmlformats.org/officeDocument/2006/relationships/image" Target="../media/image73.jpg"/><Relationship Id="rId4" Type="http://schemas.openxmlformats.org/officeDocument/2006/relationships/image" Target="../media/image72.jpg"/></Relationships>
</file>

<file path=ppt/slides/_rels/slide37.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35.xml"/><Relationship Id="rId1" Type="http://schemas.openxmlformats.org/officeDocument/2006/relationships/slideLayout" Target="../slideLayouts/slideLayout13.xml"/><Relationship Id="rId5" Type="http://schemas.openxmlformats.org/officeDocument/2006/relationships/image" Target="../media/image1.png"/><Relationship Id="rId4" Type="http://schemas.openxmlformats.org/officeDocument/2006/relationships/image" Target="../media/image75.jpeg"/></Relationships>
</file>

<file path=ppt/slides/_rels/slide38.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36.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39.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37.xml"/><Relationship Id="rId1" Type="http://schemas.openxmlformats.org/officeDocument/2006/relationships/slideLayout" Target="../slideLayouts/slideLayout14.xml"/></Relationships>
</file>

<file path=ppt/slides/_rels/slide40.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notesSlide" Target="../notesSlides/notesSlide38.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41.xml.rels><?xml version="1.0" encoding="UTF-8" standalone="yes"?>
<Relationships xmlns="http://schemas.openxmlformats.org/package/2006/relationships"><Relationship Id="rId3" Type="http://schemas.openxmlformats.org/officeDocument/2006/relationships/hyperlink" Target="http://www.swift-conservation.org/" TargetMode="External"/><Relationship Id="rId2" Type="http://schemas.openxmlformats.org/officeDocument/2006/relationships/notesSlide" Target="../notesSlides/notesSlide39.xml"/><Relationship Id="rId1" Type="http://schemas.openxmlformats.org/officeDocument/2006/relationships/slideLayout" Target="../slideLayouts/slideLayout2.xml"/><Relationship Id="rId5" Type="http://schemas.openxmlformats.org/officeDocument/2006/relationships/hyperlink" Target="http://www.commonswift.org/" TargetMode="External"/><Relationship Id="rId4" Type="http://schemas.openxmlformats.org/officeDocument/2006/relationships/hyperlink" Target="http://actionforswifts.blogsp/"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i="1" dirty="0" smtClean="0"/>
              <a:t>An </a:t>
            </a:r>
            <a:r>
              <a:rPr lang="en-GB" i="1" dirty="0"/>
              <a:t>overview </a:t>
            </a:r>
            <a:r>
              <a:rPr lang="en-GB" i="1" dirty="0" smtClean="0"/>
              <a:t>of Apus apus-and Apus apus pekinensis </a:t>
            </a:r>
            <a:endParaRPr lang="en-GB" i="1" dirty="0"/>
          </a:p>
        </p:txBody>
      </p:sp>
      <p:pic>
        <p:nvPicPr>
          <p:cNvPr id="4" name="Picture 8" descr="swift (2)"/>
          <p:cNvPicPr>
            <a:picLocks noChangeAspect="1" noChangeArrowheads="1"/>
          </p:cNvPicPr>
          <p:nvPr/>
        </p:nvPicPr>
        <p:blipFill>
          <a:blip r:embed="rId3"/>
          <a:srcRect/>
          <a:stretch>
            <a:fillRect/>
          </a:stretch>
        </p:blipFill>
        <p:spPr bwMode="auto">
          <a:xfrm>
            <a:off x="8604448" y="0"/>
            <a:ext cx="539552" cy="1047750"/>
          </a:xfrm>
          <a:prstGeom prst="rect">
            <a:avLst/>
          </a:prstGeom>
          <a:noFill/>
        </p:spPr>
      </p:pic>
      <p:pic>
        <p:nvPicPr>
          <p:cNvPr id="6" name="Picture 2" descr="C:\Users\User\Pictures\James ONeill swift 2016.jpg"/>
          <p:cNvPicPr>
            <a:picLocks noGrp="1" noChangeAspect="1" noChangeArrowheads="1"/>
          </p:cNvPicPr>
          <p:nvPr>
            <p:ph idx="1"/>
          </p:nvPr>
        </p:nvPicPr>
        <p:blipFill>
          <a:blip r:embed="rId4"/>
          <a:srcRect/>
          <a:stretch>
            <a:fillRect/>
          </a:stretch>
        </p:blipFill>
        <p:spPr bwMode="auto">
          <a:xfrm>
            <a:off x="395536" y="1484784"/>
            <a:ext cx="8424936" cy="5256584"/>
          </a:xfrm>
          <a:prstGeom prst="rect">
            <a:avLst/>
          </a:prstGeom>
          <a:noFill/>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Swifts have been around for about  </a:t>
            </a:r>
            <a:br>
              <a:rPr lang="en-GB" dirty="0" smtClean="0"/>
            </a:br>
            <a:r>
              <a:rPr lang="en-GB" dirty="0" smtClean="0"/>
              <a:t>50 million years! </a:t>
            </a:r>
            <a:endParaRPr lang="en-GB" dirty="0"/>
          </a:p>
        </p:txBody>
      </p:sp>
      <p:sp>
        <p:nvSpPr>
          <p:cNvPr id="3" name="Text Placeholder 2"/>
          <p:cNvSpPr>
            <a:spLocks noGrp="1"/>
          </p:cNvSpPr>
          <p:nvPr>
            <p:ph type="body" sz="half" idx="1"/>
          </p:nvPr>
        </p:nvSpPr>
        <p:spPr/>
        <p:txBody>
          <a:bodyPr>
            <a:normAutofit fontScale="25000" lnSpcReduction="20000"/>
          </a:bodyPr>
          <a:lstStyle/>
          <a:p>
            <a:pPr marL="0" indent="0">
              <a:buNone/>
            </a:pPr>
            <a:endParaRPr lang="en-GB" sz="8000" dirty="0" smtClean="0"/>
          </a:p>
          <a:p>
            <a:r>
              <a:rPr lang="en-GB" sz="8000" dirty="0" smtClean="0"/>
              <a:t>Eocypselus rowei.</a:t>
            </a:r>
          </a:p>
          <a:p>
            <a:r>
              <a:rPr lang="en-GB" sz="8000" dirty="0" smtClean="0"/>
              <a:t>Found in Wyoming. </a:t>
            </a:r>
          </a:p>
          <a:p>
            <a:r>
              <a:rPr lang="en-GB" sz="8000" dirty="0" smtClean="0"/>
              <a:t>12 centimetres from head to tail.</a:t>
            </a:r>
          </a:p>
          <a:p>
            <a:r>
              <a:rPr lang="en-GB" sz="8000" dirty="0" smtClean="0"/>
              <a:t>Around 50 million years old </a:t>
            </a:r>
          </a:p>
          <a:p>
            <a:r>
              <a:rPr lang="en-GB" sz="8000" dirty="0"/>
              <a:t>E</a:t>
            </a:r>
            <a:r>
              <a:rPr lang="en-GB" sz="8000" dirty="0" smtClean="0"/>
              <a:t>volutionary precursor to swifts and hummingbirds.</a:t>
            </a:r>
          </a:p>
          <a:p>
            <a:r>
              <a:rPr lang="en-GB" sz="8000" dirty="0"/>
              <a:t>Scaniacypselus </a:t>
            </a:r>
            <a:r>
              <a:rPr lang="en-GB" sz="8000" dirty="0" smtClean="0"/>
              <a:t>fossil in Senckenberg Museum Frankfurt - Scanish Swift – 49 million years old. </a:t>
            </a:r>
            <a:r>
              <a:rPr lang="en-GB" sz="8000" i="1" dirty="0"/>
              <a:t>Photo Ulrich Tigges. </a:t>
            </a:r>
            <a:endParaRPr lang="en-GB" sz="8000" i="1" dirty="0" smtClean="0"/>
          </a:p>
          <a:p>
            <a:r>
              <a:rPr lang="en-GB" sz="8000" dirty="0"/>
              <a:t>The story </a:t>
            </a:r>
            <a:r>
              <a:rPr lang="en-GB" sz="8000" dirty="0" smtClean="0"/>
              <a:t>here is </a:t>
            </a:r>
            <a:r>
              <a:rPr lang="en-GB" sz="8000" dirty="0"/>
              <a:t>more about </a:t>
            </a:r>
            <a:r>
              <a:rPr lang="en-GB" sz="8000" dirty="0" smtClean="0"/>
              <a:t>avian classification rather than details of swift evolution</a:t>
            </a:r>
            <a:r>
              <a:rPr lang="en-GB" sz="8000" dirty="0"/>
              <a:t>. </a:t>
            </a:r>
            <a:endParaRPr lang="en-GB" sz="8000" dirty="0" smtClean="0"/>
          </a:p>
          <a:p>
            <a:r>
              <a:rPr lang="en-GB" sz="8000" dirty="0" smtClean="0"/>
              <a:t>Reptiles to birds to modern birds!</a:t>
            </a:r>
          </a:p>
          <a:p>
            <a:r>
              <a:rPr lang="en-GB" sz="8000" dirty="0" smtClean="0"/>
              <a:t>Around 100 species of swift. </a:t>
            </a:r>
          </a:p>
          <a:p>
            <a:endParaRPr lang="en-GB" sz="8000" dirty="0" smtClean="0"/>
          </a:p>
          <a:p>
            <a:endParaRPr lang="en-GB" sz="4500" i="1" dirty="0"/>
          </a:p>
          <a:p>
            <a:pPr marL="0" indent="0">
              <a:buNone/>
            </a:pPr>
            <a:r>
              <a:rPr lang="en-GB" dirty="0" smtClean="0"/>
              <a:t/>
            </a:r>
            <a:br>
              <a:rPr lang="en-GB" dirty="0" smtClean="0"/>
            </a:br>
            <a:endParaRPr lang="en-GB" dirty="0"/>
          </a:p>
        </p:txBody>
      </p:sp>
      <p:pic>
        <p:nvPicPr>
          <p:cNvPr id="7" name="Content Placeholder 6" descr="Swift fossil.jpg"/>
          <p:cNvPicPr>
            <a:picLocks noGrp="1" noChangeAspect="1"/>
          </p:cNvPicPr>
          <p:nvPr>
            <p:ph sz="quarter" idx="2"/>
          </p:nvPr>
        </p:nvPicPr>
        <p:blipFill>
          <a:blip r:embed="rId3"/>
          <a:stretch>
            <a:fillRect/>
          </a:stretch>
        </p:blipFill>
        <p:spPr>
          <a:xfrm>
            <a:off x="5220072" y="1600200"/>
            <a:ext cx="3816424" cy="2185988"/>
          </a:xfrm>
        </p:spPr>
      </p:pic>
      <p:pic>
        <p:nvPicPr>
          <p:cNvPr id="8" name="Picture 8" descr="swift (2)"/>
          <p:cNvPicPr>
            <a:picLocks noChangeAspect="1" noChangeArrowheads="1"/>
          </p:cNvPicPr>
          <p:nvPr/>
        </p:nvPicPr>
        <p:blipFill>
          <a:blip r:embed="rId4"/>
          <a:srcRect/>
          <a:stretch>
            <a:fillRect/>
          </a:stretch>
        </p:blipFill>
        <p:spPr bwMode="auto">
          <a:xfrm>
            <a:off x="8429652" y="0"/>
            <a:ext cx="714348" cy="1047750"/>
          </a:xfrm>
          <a:prstGeom prst="rect">
            <a:avLst/>
          </a:prstGeom>
          <a:noFill/>
        </p:spPr>
      </p:pic>
      <p:pic>
        <p:nvPicPr>
          <p:cNvPr id="11" name="Picture 2" descr="C:\Users\User\Pictures\Scanish Swift.jpg"/>
          <p:cNvPicPr>
            <a:picLocks noGrp="1" noChangeAspect="1" noChangeArrowheads="1"/>
          </p:cNvPicPr>
          <p:nvPr>
            <p:ph sz="quarter" idx="3"/>
          </p:nvPr>
        </p:nvPicPr>
        <p:blipFill>
          <a:blip r:embed="rId5">
            <a:extLst>
              <a:ext uri="{28A0092B-C50C-407E-A947-70E740481C1C}">
                <a14:useLocalDpi xmlns:a14="http://schemas.microsoft.com/office/drawing/2010/main" val="0"/>
              </a:ext>
            </a:extLst>
          </a:blip>
          <a:srcRect/>
          <a:stretch>
            <a:fillRect/>
          </a:stretch>
        </p:blipFill>
        <p:spPr bwMode="auto">
          <a:xfrm>
            <a:off x="5218774" y="3938588"/>
            <a:ext cx="3817722" cy="2586756"/>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Apus apus and Apus apus pekinensis Very widespread distribution </a:t>
            </a:r>
            <a:endParaRPr lang="en-GB" dirty="0"/>
          </a:p>
        </p:txBody>
      </p:sp>
      <p:pic>
        <p:nvPicPr>
          <p:cNvPr id="8" name="Content Placeholder 3"/>
          <p:cNvPicPr>
            <a:picLocks noGrp="1" noChangeAspect="1"/>
          </p:cNvPicPr>
          <p:nvPr>
            <p:ph sz="half" idx="1"/>
          </p:nvPr>
        </p:nvPicPr>
        <p:blipFill>
          <a:blip r:embed="rId3" cstate="print">
            <a:extLst>
              <a:ext uri="{28A0092B-C50C-407E-A947-70E740481C1C}">
                <a14:useLocalDpi xmlns:a14="http://schemas.microsoft.com/office/drawing/2010/main" val="0"/>
              </a:ext>
            </a:extLst>
          </a:blip>
          <a:stretch>
            <a:fillRect/>
          </a:stretch>
        </p:blipFill>
        <p:spPr>
          <a:xfrm>
            <a:off x="457200" y="1700808"/>
            <a:ext cx="4038600" cy="4608511"/>
          </a:xfrm>
        </p:spPr>
      </p:pic>
      <p:pic>
        <p:nvPicPr>
          <p:cNvPr id="9" name="Content Placeholder 5" descr="Swift  global distribution map Mauersegler_map"/>
          <p:cNvPicPr>
            <a:picLocks noGrp="1" noChangeAspect="1" noChangeArrowheads="1"/>
          </p:cNvPicPr>
          <p:nvPr>
            <p:ph sz="half" idx="2"/>
          </p:nvPr>
        </p:nvPicPr>
        <p:blipFill>
          <a:blip r:embed="rId4"/>
          <a:stretch>
            <a:fillRect/>
          </a:stretch>
        </p:blipFill>
        <p:spPr>
          <a:xfrm>
            <a:off x="4648200" y="1700808"/>
            <a:ext cx="4038600" cy="4536504"/>
          </a:xfrm>
          <a:prstGeom prst="rect">
            <a:avLst/>
          </a:prstGeom>
          <a:noFill/>
          <a:ln/>
        </p:spPr>
      </p:pic>
      <p:pic>
        <p:nvPicPr>
          <p:cNvPr id="6" name="Picture 8" descr="swift (2)"/>
          <p:cNvPicPr>
            <a:picLocks noChangeAspect="1" noChangeArrowheads="1"/>
          </p:cNvPicPr>
          <p:nvPr/>
        </p:nvPicPr>
        <p:blipFill>
          <a:blip r:embed="rId5"/>
          <a:srcRect/>
          <a:stretch>
            <a:fillRect/>
          </a:stretch>
        </p:blipFill>
        <p:spPr bwMode="auto">
          <a:xfrm>
            <a:off x="8429652" y="0"/>
            <a:ext cx="714348" cy="1047750"/>
          </a:xfrm>
          <a:prstGeom prst="rect">
            <a:avLst/>
          </a:prstGeom>
          <a:noFill/>
        </p:spPr>
      </p:pic>
    </p:spTree>
    <p:extLst>
      <p:ext uri="{BB962C8B-B14F-4D97-AF65-F5344CB8AC3E}">
        <p14:creationId xmlns:p14="http://schemas.microsoft.com/office/powerpoint/2010/main" val="312966623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Apus apus ‘HABITAT’ IS “AIR” </a:t>
            </a:r>
            <a:endParaRPr lang="en-GB" dirty="0"/>
          </a:p>
        </p:txBody>
      </p:sp>
      <p:sp>
        <p:nvSpPr>
          <p:cNvPr id="3" name="Content Placeholder 2"/>
          <p:cNvSpPr>
            <a:spLocks noGrp="1"/>
          </p:cNvSpPr>
          <p:nvPr>
            <p:ph sz="half" idx="1"/>
          </p:nvPr>
        </p:nvSpPr>
        <p:spPr/>
        <p:txBody>
          <a:bodyPr>
            <a:normAutofit fontScale="85000" lnSpcReduction="20000"/>
          </a:bodyPr>
          <a:lstStyle/>
          <a:p>
            <a:pPr>
              <a:lnSpc>
                <a:spcPct val="90000"/>
              </a:lnSpc>
            </a:pPr>
            <a:endParaRPr lang="en-GB" dirty="0" smtClean="0"/>
          </a:p>
          <a:p>
            <a:pPr>
              <a:lnSpc>
                <a:spcPct val="90000"/>
              </a:lnSpc>
            </a:pPr>
            <a:r>
              <a:rPr lang="en-GB" dirty="0" smtClean="0"/>
              <a:t>IT’S ALL ABOUT FLIGHT!</a:t>
            </a:r>
          </a:p>
          <a:p>
            <a:pPr>
              <a:lnSpc>
                <a:spcPct val="90000"/>
              </a:lnSpc>
            </a:pPr>
            <a:r>
              <a:rPr lang="en-GB" dirty="0" smtClean="0"/>
              <a:t>Look at the length of the wings- </a:t>
            </a:r>
          </a:p>
          <a:p>
            <a:pPr>
              <a:lnSpc>
                <a:spcPct val="90000"/>
              </a:lnSpc>
            </a:pPr>
            <a:r>
              <a:rPr lang="en-GB" dirty="0" smtClean="0"/>
              <a:t>Unlike most birds  - e.g. sparrowhawk in woodland -</a:t>
            </a:r>
          </a:p>
          <a:p>
            <a:pPr>
              <a:lnSpc>
                <a:spcPct val="90000"/>
              </a:lnSpc>
              <a:buFontTx/>
              <a:buNone/>
            </a:pPr>
            <a:r>
              <a:rPr lang="en-GB" b="1" dirty="0" smtClean="0"/>
              <a:t>      IT’S NOT LIMITED BY SPECIFIC HABITAT REQUIREMENTS! </a:t>
            </a:r>
          </a:p>
          <a:p>
            <a:pPr>
              <a:lnSpc>
                <a:spcPct val="90000"/>
              </a:lnSpc>
            </a:pPr>
            <a:r>
              <a:rPr lang="en-GB" dirty="0" smtClean="0"/>
              <a:t>aerial plankton feeder</a:t>
            </a:r>
          </a:p>
          <a:p>
            <a:pPr>
              <a:lnSpc>
                <a:spcPct val="90000"/>
              </a:lnSpc>
            </a:pPr>
            <a:r>
              <a:rPr lang="en-GB" dirty="0" smtClean="0"/>
              <a:t>A bird of the air! </a:t>
            </a:r>
          </a:p>
          <a:p>
            <a:pPr>
              <a:lnSpc>
                <a:spcPct val="90000"/>
              </a:lnSpc>
            </a:pPr>
            <a:r>
              <a:rPr lang="en-GB" dirty="0" smtClean="0"/>
              <a:t>The Non Stop bird!</a:t>
            </a:r>
          </a:p>
          <a:p>
            <a:endParaRPr lang="en-GB" dirty="0"/>
          </a:p>
        </p:txBody>
      </p:sp>
      <p:pic>
        <p:nvPicPr>
          <p:cNvPr id="8" name="Content Placeholder 7" descr="swift.jpg"/>
          <p:cNvPicPr>
            <a:picLocks noGrp="1" noChangeAspect="1"/>
          </p:cNvPicPr>
          <p:nvPr>
            <p:ph sz="quarter" idx="2"/>
          </p:nvPr>
        </p:nvPicPr>
        <p:blipFill>
          <a:blip r:embed="rId3"/>
          <a:stretch>
            <a:fillRect/>
          </a:stretch>
        </p:blipFill>
        <p:spPr>
          <a:xfrm>
            <a:off x="5029912" y="1268760"/>
            <a:ext cx="4006583" cy="2517428"/>
          </a:xfrm>
        </p:spPr>
      </p:pic>
      <p:pic>
        <p:nvPicPr>
          <p:cNvPr id="7" name="Picture 8" descr="swift (2)"/>
          <p:cNvPicPr>
            <a:picLocks noChangeAspect="1" noChangeArrowheads="1"/>
          </p:cNvPicPr>
          <p:nvPr/>
        </p:nvPicPr>
        <p:blipFill>
          <a:blip r:embed="rId4"/>
          <a:srcRect/>
          <a:stretch>
            <a:fillRect/>
          </a:stretch>
        </p:blipFill>
        <p:spPr bwMode="auto">
          <a:xfrm>
            <a:off x="8429652" y="0"/>
            <a:ext cx="714348" cy="1047750"/>
          </a:xfrm>
          <a:prstGeom prst="rect">
            <a:avLst/>
          </a:prstGeom>
          <a:noFill/>
        </p:spPr>
      </p:pic>
      <p:pic>
        <p:nvPicPr>
          <p:cNvPr id="9" name="Picture 7" descr="sparrow hawk"/>
          <p:cNvPicPr>
            <a:picLocks noGrp="1" noChangeAspect="1" noChangeArrowheads="1"/>
          </p:cNvPicPr>
          <p:nvPr>
            <p:ph sz="quarter" idx="3"/>
          </p:nvPr>
        </p:nvPicPr>
        <p:blipFill>
          <a:blip r:embed="rId5">
            <a:extLst>
              <a:ext uri="{28A0092B-C50C-407E-A947-70E740481C1C}">
                <a14:useLocalDpi xmlns:a14="http://schemas.microsoft.com/office/drawing/2010/main" val="0"/>
              </a:ext>
            </a:extLst>
          </a:blip>
          <a:srcRect/>
          <a:stretch>
            <a:fillRect/>
          </a:stretch>
        </p:blipFill>
        <p:spPr bwMode="auto">
          <a:xfrm>
            <a:off x="5004048" y="3938588"/>
            <a:ext cx="4032448" cy="2658764"/>
          </a:xfrm>
          <a:prstGeom prst="rect">
            <a:avLst/>
          </a:prstGeom>
          <a:noFill/>
          <a:ln w="9525">
            <a:noFill/>
            <a:miter lim="800000"/>
            <a:headEnd/>
            <a:tailEnd/>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347468590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2" name="Rectangle 4"/>
          <p:cNvSpPr>
            <a:spLocks noGrp="1" noChangeArrowheads="1"/>
          </p:cNvSpPr>
          <p:nvPr>
            <p:ph type="title"/>
          </p:nvPr>
        </p:nvSpPr>
        <p:spPr/>
        <p:txBody>
          <a:bodyPr>
            <a:normAutofit fontScale="90000"/>
          </a:bodyPr>
          <a:lstStyle/>
          <a:p>
            <a:r>
              <a:rPr lang="en-GB" sz="4000" dirty="0" smtClean="0"/>
              <a:t/>
            </a:r>
            <a:br>
              <a:rPr lang="en-GB" sz="4000" dirty="0" smtClean="0"/>
            </a:br>
            <a:r>
              <a:rPr lang="en-GB" sz="4000" dirty="0" smtClean="0"/>
              <a:t>Adapted at a molecular level. A powerful and finely tuned engine</a:t>
            </a:r>
            <a:r>
              <a:rPr lang="en-GB" sz="4000" dirty="0"/>
              <a:t/>
            </a:r>
            <a:br>
              <a:rPr lang="en-GB" sz="4000" dirty="0"/>
            </a:br>
            <a:endParaRPr lang="en-US" sz="4000" dirty="0"/>
          </a:p>
        </p:txBody>
      </p:sp>
      <p:sp>
        <p:nvSpPr>
          <p:cNvPr id="201733" name="Rectangle 5"/>
          <p:cNvSpPr>
            <a:spLocks noGrp="1" noChangeArrowheads="1"/>
          </p:cNvSpPr>
          <p:nvPr>
            <p:ph type="body" sz="half" idx="1"/>
          </p:nvPr>
        </p:nvSpPr>
        <p:spPr/>
        <p:txBody>
          <a:bodyPr>
            <a:normAutofit lnSpcReduction="10000"/>
          </a:bodyPr>
          <a:lstStyle/>
          <a:p>
            <a:pPr>
              <a:lnSpc>
                <a:spcPct val="90000"/>
              </a:lnSpc>
              <a:buFontTx/>
              <a:buNone/>
            </a:pPr>
            <a:endParaRPr lang="en-GB" sz="2800" dirty="0"/>
          </a:p>
          <a:p>
            <a:pPr>
              <a:lnSpc>
                <a:spcPct val="90000"/>
              </a:lnSpc>
            </a:pPr>
            <a:r>
              <a:rPr lang="en-GB" sz="2800" dirty="0" smtClean="0"/>
              <a:t>100% Type </a:t>
            </a:r>
            <a:r>
              <a:rPr lang="en-GB" sz="2800" dirty="0"/>
              <a:t>1 muscle fibres </a:t>
            </a:r>
            <a:r>
              <a:rPr lang="en-GB" sz="2800" dirty="0" smtClean="0"/>
              <a:t>– packed with mitochondria </a:t>
            </a:r>
            <a:endParaRPr lang="en-GB" sz="2800" dirty="0"/>
          </a:p>
          <a:p>
            <a:pPr>
              <a:lnSpc>
                <a:spcPct val="90000"/>
              </a:lnSpc>
            </a:pPr>
            <a:r>
              <a:rPr lang="en-GB" sz="2800" dirty="0"/>
              <a:t>Energy source is fat </a:t>
            </a:r>
            <a:r>
              <a:rPr lang="en-GB" sz="2800" dirty="0" smtClean="0"/>
              <a:t>– more efficient than </a:t>
            </a:r>
            <a:r>
              <a:rPr lang="en-GB" sz="2800" u="sng" dirty="0" smtClean="0"/>
              <a:t>high octane fuel! </a:t>
            </a:r>
            <a:endParaRPr lang="en-GB" sz="2800" u="sng" dirty="0"/>
          </a:p>
          <a:p>
            <a:pPr>
              <a:lnSpc>
                <a:spcPct val="90000"/>
              </a:lnSpc>
            </a:pPr>
            <a:r>
              <a:rPr lang="en-GB" sz="2800" dirty="0"/>
              <a:t>Same as Humming birds </a:t>
            </a:r>
            <a:r>
              <a:rPr lang="en-GB" sz="2800" dirty="0" smtClean="0"/>
              <a:t>which are also Type 1</a:t>
            </a:r>
            <a:endParaRPr lang="en-GB" sz="2800" dirty="0"/>
          </a:p>
          <a:p>
            <a:pPr>
              <a:lnSpc>
                <a:spcPct val="90000"/>
              </a:lnSpc>
            </a:pPr>
            <a:r>
              <a:rPr lang="en-GB" sz="2800" dirty="0" smtClean="0"/>
              <a:t>Swifts like Jets refuel </a:t>
            </a:r>
            <a:r>
              <a:rPr lang="en-GB" sz="2800" dirty="0"/>
              <a:t>in mid air!</a:t>
            </a:r>
            <a:endParaRPr lang="en-US" sz="2800" dirty="0"/>
          </a:p>
        </p:txBody>
      </p:sp>
      <p:pic>
        <p:nvPicPr>
          <p:cNvPr id="201735" name="Picture 7" descr="swift muscle - pectoralis major - "/>
          <p:cNvPicPr>
            <a:picLocks noGrp="1" noChangeAspect="1" noChangeArrowheads="1"/>
          </p:cNvPicPr>
          <p:nvPr>
            <p:ph sz="quarter" idx="2"/>
          </p:nvPr>
        </p:nvPicPr>
        <p:blipFill>
          <a:blip r:embed="rId3" cstate="print"/>
          <a:srcRect/>
          <a:stretch>
            <a:fillRect/>
          </a:stretch>
        </p:blipFill>
        <p:spPr>
          <a:xfrm>
            <a:off x="4788024" y="1412776"/>
            <a:ext cx="3888432" cy="2592288"/>
          </a:xfrm>
          <a:noFill/>
          <a:ln/>
        </p:spPr>
      </p:pic>
      <p:pic>
        <p:nvPicPr>
          <p:cNvPr id="201742" name="Picture 14" descr="swift (2)"/>
          <p:cNvPicPr>
            <a:picLocks noChangeAspect="1" noChangeArrowheads="1"/>
          </p:cNvPicPr>
          <p:nvPr/>
        </p:nvPicPr>
        <p:blipFill>
          <a:blip r:embed="rId4"/>
          <a:srcRect/>
          <a:stretch>
            <a:fillRect/>
          </a:stretch>
        </p:blipFill>
        <p:spPr bwMode="auto">
          <a:xfrm>
            <a:off x="8532440" y="0"/>
            <a:ext cx="611560" cy="908720"/>
          </a:xfrm>
          <a:prstGeom prst="rect">
            <a:avLst/>
          </a:prstGeom>
          <a:noFill/>
        </p:spPr>
      </p:pic>
      <p:pic>
        <p:nvPicPr>
          <p:cNvPr id="201744" name="Picture 16" descr="Jet Fighter _44029279_f14tomcatap203"/>
          <p:cNvPicPr>
            <a:picLocks noGrp="1" noChangeAspect="1" noChangeArrowheads="1"/>
          </p:cNvPicPr>
          <p:nvPr>
            <p:ph sz="quarter" idx="3"/>
          </p:nvPr>
        </p:nvPicPr>
        <p:blipFill>
          <a:blip r:embed="rId5"/>
          <a:srcRect/>
          <a:stretch>
            <a:fillRect/>
          </a:stretch>
        </p:blipFill>
        <p:spPr>
          <a:xfrm>
            <a:off x="4788024" y="4149080"/>
            <a:ext cx="3960440" cy="2376264"/>
          </a:xfrm>
          <a:noFill/>
          <a:ln/>
        </p:spPr>
      </p:pic>
    </p:spTree>
    <p:extLst>
      <p:ext uri="{BB962C8B-B14F-4D97-AF65-F5344CB8AC3E}">
        <p14:creationId xmlns:p14="http://schemas.microsoft.com/office/powerpoint/2010/main" val="332448355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24" name="Rectangle 4"/>
          <p:cNvSpPr>
            <a:spLocks noGrp="1" noChangeArrowheads="1"/>
          </p:cNvSpPr>
          <p:nvPr>
            <p:ph type="title"/>
          </p:nvPr>
        </p:nvSpPr>
        <p:spPr/>
        <p:txBody>
          <a:bodyPr>
            <a:normAutofit fontScale="90000"/>
          </a:bodyPr>
          <a:lstStyle/>
          <a:p>
            <a:r>
              <a:rPr lang="en-GB" sz="4000" dirty="0" smtClean="0"/>
              <a:t>Non Stop life in the air brings some unavoidable consequences</a:t>
            </a:r>
            <a:r>
              <a:rPr lang="en-GB" sz="4000" dirty="0"/>
              <a:t>!</a:t>
            </a:r>
            <a:endParaRPr lang="en-US" sz="4000" dirty="0"/>
          </a:p>
        </p:txBody>
      </p:sp>
      <p:sp>
        <p:nvSpPr>
          <p:cNvPr id="286725" name="Rectangle 5"/>
          <p:cNvSpPr>
            <a:spLocks noGrp="1" noChangeArrowheads="1"/>
          </p:cNvSpPr>
          <p:nvPr>
            <p:ph type="body" sz="half" idx="1"/>
          </p:nvPr>
        </p:nvSpPr>
        <p:spPr/>
        <p:txBody>
          <a:bodyPr>
            <a:normAutofit fontScale="55000" lnSpcReduction="20000"/>
          </a:bodyPr>
          <a:lstStyle/>
          <a:p>
            <a:pPr marL="0" indent="0">
              <a:buNone/>
            </a:pPr>
            <a:endParaRPr lang="en-GB" sz="3000" dirty="0" smtClean="0"/>
          </a:p>
          <a:p>
            <a:r>
              <a:rPr lang="en-GB" sz="3000" dirty="0" smtClean="0"/>
              <a:t>Swallow </a:t>
            </a:r>
            <a:r>
              <a:rPr lang="en-GB" sz="3000" dirty="0"/>
              <a:t>can </a:t>
            </a:r>
            <a:r>
              <a:rPr lang="en-GB" sz="3000" dirty="0" smtClean="0"/>
              <a:t>perch-passerine.</a:t>
            </a:r>
            <a:endParaRPr lang="en-GB" sz="3000" dirty="0"/>
          </a:p>
          <a:p>
            <a:r>
              <a:rPr lang="en-GB" sz="3000" dirty="0"/>
              <a:t>Feeds its </a:t>
            </a:r>
            <a:r>
              <a:rPr lang="en-GB" sz="3000" u="sng" dirty="0"/>
              <a:t>fledged</a:t>
            </a:r>
            <a:r>
              <a:rPr lang="en-GB" sz="3000" dirty="0"/>
              <a:t> young </a:t>
            </a:r>
            <a:r>
              <a:rPr lang="en-GB" sz="3000" dirty="0" smtClean="0"/>
              <a:t>– swift does not.</a:t>
            </a:r>
            <a:endParaRPr lang="en-GB" sz="3000" dirty="0"/>
          </a:p>
          <a:p>
            <a:r>
              <a:rPr lang="en-GB" sz="3000" dirty="0"/>
              <a:t>Builds its nest with </a:t>
            </a:r>
            <a:r>
              <a:rPr lang="en-GB" sz="3000" dirty="0" smtClean="0"/>
              <a:t>mud. Swifts in cavity</a:t>
            </a:r>
            <a:endParaRPr lang="en-GB" sz="3000" dirty="0"/>
          </a:p>
          <a:p>
            <a:r>
              <a:rPr lang="en-GB" sz="3000" dirty="0" smtClean="0"/>
              <a:t>Swallow preens </a:t>
            </a:r>
            <a:r>
              <a:rPr lang="en-GB" sz="3000" dirty="0"/>
              <a:t>when </a:t>
            </a:r>
            <a:r>
              <a:rPr lang="en-GB" sz="3000" dirty="0" smtClean="0"/>
              <a:t>perched. </a:t>
            </a:r>
            <a:endParaRPr lang="en-GB" sz="3000" dirty="0"/>
          </a:p>
          <a:p>
            <a:r>
              <a:rPr lang="en-GB" sz="3000" dirty="0"/>
              <a:t>Can get </a:t>
            </a:r>
            <a:r>
              <a:rPr lang="en-GB" sz="3000" dirty="0" smtClean="0"/>
              <a:t>Calcium and minerals  </a:t>
            </a:r>
            <a:r>
              <a:rPr lang="en-GB" sz="3000" dirty="0"/>
              <a:t>from </a:t>
            </a:r>
            <a:r>
              <a:rPr lang="en-GB" sz="3000" dirty="0" smtClean="0"/>
              <a:t>the ground.</a:t>
            </a:r>
            <a:endParaRPr lang="en-GB" sz="3000" dirty="0"/>
          </a:p>
          <a:p>
            <a:r>
              <a:rPr lang="en-GB" sz="3000" dirty="0" smtClean="0"/>
              <a:t>Swallow roosts.  </a:t>
            </a:r>
            <a:r>
              <a:rPr lang="en-GB" sz="3000" dirty="0"/>
              <a:t>Swift </a:t>
            </a:r>
            <a:r>
              <a:rPr lang="en-GB" sz="3000" dirty="0" smtClean="0"/>
              <a:t>sleeps on wing.  </a:t>
            </a:r>
            <a:endParaRPr lang="en-GB" sz="3000" dirty="0"/>
          </a:p>
          <a:p>
            <a:r>
              <a:rPr lang="en-GB" sz="3000" dirty="0"/>
              <a:t>Convergent evolution – species are </a:t>
            </a:r>
            <a:r>
              <a:rPr lang="en-GB" sz="3000" u="sng" dirty="0"/>
              <a:t>not</a:t>
            </a:r>
            <a:r>
              <a:rPr lang="en-GB" sz="3000" dirty="0"/>
              <a:t> </a:t>
            </a:r>
            <a:r>
              <a:rPr lang="en-GB" sz="3000" dirty="0" smtClean="0"/>
              <a:t>related. </a:t>
            </a:r>
          </a:p>
          <a:p>
            <a:r>
              <a:rPr lang="en-GB" sz="3000" dirty="0" smtClean="0"/>
              <a:t>Swift Torpor. Swallow not. </a:t>
            </a:r>
            <a:endParaRPr lang="en-GB" sz="3000" dirty="0"/>
          </a:p>
          <a:p>
            <a:r>
              <a:rPr lang="en-GB" sz="3000" dirty="0"/>
              <a:t>Totally different ball </a:t>
            </a:r>
            <a:r>
              <a:rPr lang="en-GB" sz="3000" dirty="0" smtClean="0"/>
              <a:t>game.</a:t>
            </a:r>
          </a:p>
          <a:p>
            <a:r>
              <a:rPr lang="en-GB" sz="3000" dirty="0" smtClean="0"/>
              <a:t>Very different life strategies!</a:t>
            </a:r>
          </a:p>
          <a:p>
            <a:r>
              <a:rPr lang="en-GB" sz="3000" dirty="0" smtClean="0"/>
              <a:t>Researches need to be aware of this! </a:t>
            </a:r>
          </a:p>
          <a:p>
            <a:r>
              <a:rPr lang="en-GB" sz="3000" dirty="0" smtClean="0"/>
              <a:t>Many of the characteristics of the swift are the inevitable result of its evolutionary path.  </a:t>
            </a:r>
            <a:endParaRPr lang="en-GB" sz="3000" dirty="0"/>
          </a:p>
          <a:p>
            <a:endParaRPr lang="en-US" sz="2400" dirty="0"/>
          </a:p>
        </p:txBody>
      </p:sp>
      <p:pic>
        <p:nvPicPr>
          <p:cNvPr id="286727" name="Picture 7" descr="swallow_feeding_young_on_gutter_d12_01610"/>
          <p:cNvPicPr>
            <a:picLocks noGrp="1" noChangeAspect="1" noChangeArrowheads="1"/>
          </p:cNvPicPr>
          <p:nvPr>
            <p:ph sz="quarter" idx="2"/>
          </p:nvPr>
        </p:nvPicPr>
        <p:blipFill>
          <a:blip r:embed="rId3"/>
          <a:stretch>
            <a:fillRect/>
          </a:stretch>
        </p:blipFill>
        <p:spPr>
          <a:xfrm>
            <a:off x="5173658" y="1600200"/>
            <a:ext cx="3255994" cy="2185988"/>
          </a:xfrm>
          <a:noFill/>
          <a:ln/>
        </p:spPr>
      </p:pic>
      <p:pic>
        <p:nvPicPr>
          <p:cNvPr id="11" name="Content Placeholder 10" descr="swift bolus.jpg"/>
          <p:cNvPicPr>
            <a:picLocks noGrp="1" noChangeAspect="1"/>
          </p:cNvPicPr>
          <p:nvPr>
            <p:ph sz="quarter" idx="3"/>
          </p:nvPr>
        </p:nvPicPr>
        <p:blipFill>
          <a:blip r:embed="rId4"/>
          <a:stretch>
            <a:fillRect/>
          </a:stretch>
        </p:blipFill>
        <p:spPr>
          <a:xfrm>
            <a:off x="5148064" y="3938588"/>
            <a:ext cx="3281588" cy="2187575"/>
          </a:xfrm>
        </p:spPr>
      </p:pic>
      <p:pic>
        <p:nvPicPr>
          <p:cNvPr id="6" name="Picture 8" descr="swift (2)"/>
          <p:cNvPicPr>
            <a:picLocks noChangeAspect="1" noChangeArrowheads="1"/>
          </p:cNvPicPr>
          <p:nvPr/>
        </p:nvPicPr>
        <p:blipFill>
          <a:blip r:embed="rId5"/>
          <a:srcRect/>
          <a:stretch>
            <a:fillRect/>
          </a:stretch>
        </p:blipFill>
        <p:spPr bwMode="auto">
          <a:xfrm>
            <a:off x="8604448" y="0"/>
            <a:ext cx="539552" cy="1047750"/>
          </a:xfrm>
          <a:prstGeom prst="rect">
            <a:avLst/>
          </a:prstGeom>
          <a:noFill/>
        </p:spPr>
      </p:pic>
    </p:spTree>
    <p:extLst>
      <p:ext uri="{BB962C8B-B14F-4D97-AF65-F5344CB8AC3E}">
        <p14:creationId xmlns:p14="http://schemas.microsoft.com/office/powerpoint/2010/main" val="47104300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2"/>
          <p:cNvSpPr>
            <a:spLocks noGrp="1" noChangeArrowheads="1"/>
          </p:cNvSpPr>
          <p:nvPr>
            <p:ph type="title"/>
          </p:nvPr>
        </p:nvSpPr>
        <p:spPr/>
        <p:txBody>
          <a:bodyPr>
            <a:normAutofit fontScale="90000"/>
          </a:bodyPr>
          <a:lstStyle/>
          <a:p>
            <a:r>
              <a:rPr lang="en-GB" dirty="0" smtClean="0"/>
              <a:t>Swifts inspire!- they get under your skin and sometimes on it! </a:t>
            </a:r>
            <a:endParaRPr lang="en-GB" dirty="0"/>
          </a:p>
        </p:txBody>
      </p:sp>
      <p:sp>
        <p:nvSpPr>
          <p:cNvPr id="112643" name="Rectangle 3"/>
          <p:cNvSpPr>
            <a:spLocks noGrp="1" noChangeArrowheads="1"/>
          </p:cNvSpPr>
          <p:nvPr>
            <p:ph sz="half" idx="1"/>
          </p:nvPr>
        </p:nvSpPr>
        <p:spPr/>
        <p:txBody>
          <a:bodyPr>
            <a:normAutofit fontScale="92500" lnSpcReduction="10000"/>
          </a:bodyPr>
          <a:lstStyle/>
          <a:p>
            <a:endParaRPr lang="en-US" dirty="0"/>
          </a:p>
          <a:p>
            <a:r>
              <a:rPr lang="en-US" sz="2800" dirty="0" smtClean="0"/>
              <a:t>The stone masons tribute!</a:t>
            </a:r>
            <a:endParaRPr lang="en-US" sz="2800" dirty="0"/>
          </a:p>
          <a:p>
            <a:r>
              <a:rPr lang="en-US" dirty="0" smtClean="0"/>
              <a:t>-and the poets- Ted </a:t>
            </a:r>
            <a:r>
              <a:rPr lang="en-US" dirty="0"/>
              <a:t>Hughes </a:t>
            </a:r>
            <a:r>
              <a:rPr lang="en-US" b="1" i="1" dirty="0" smtClean="0"/>
              <a:t>--“</a:t>
            </a:r>
            <a:r>
              <a:rPr lang="en-US" b="1" i="1" dirty="0"/>
              <a:t>a bolas of three or four wire screams jockeying across each other on their switchback wheel of death.” --</a:t>
            </a:r>
          </a:p>
          <a:p>
            <a:endParaRPr lang="en-GB" sz="2400" b="1" i="1" dirty="0"/>
          </a:p>
        </p:txBody>
      </p:sp>
      <p:pic>
        <p:nvPicPr>
          <p:cNvPr id="7" name="Picture 2" descr="C:\Users\User\Pictures\DSCN1664.jpg"/>
          <p:cNvPicPr>
            <a:picLocks noGrp="1" noChangeAspect="1" noChangeArrowheads="1"/>
          </p:cNvPicPr>
          <p:nvPr>
            <p:ph sz="quarter" idx="2"/>
          </p:nvPr>
        </p:nvPicPr>
        <p:blipFill>
          <a:blip r:embed="rId3"/>
          <a:stretch>
            <a:fillRect/>
          </a:stretch>
        </p:blipFill>
        <p:spPr bwMode="auto">
          <a:xfrm>
            <a:off x="4572000" y="1600200"/>
            <a:ext cx="4320479" cy="2185988"/>
          </a:xfrm>
          <a:prstGeom prst="rect">
            <a:avLst/>
          </a:prstGeom>
          <a:noFill/>
        </p:spPr>
      </p:pic>
      <p:pic>
        <p:nvPicPr>
          <p:cNvPr id="5" name="Picture 4" descr="swift (2)"/>
          <p:cNvPicPr>
            <a:picLocks noChangeAspect="1" noChangeArrowheads="1"/>
          </p:cNvPicPr>
          <p:nvPr/>
        </p:nvPicPr>
        <p:blipFill>
          <a:blip r:embed="rId4"/>
          <a:srcRect/>
          <a:stretch>
            <a:fillRect/>
          </a:stretch>
        </p:blipFill>
        <p:spPr bwMode="auto">
          <a:xfrm>
            <a:off x="8429652" y="0"/>
            <a:ext cx="714348" cy="1047750"/>
          </a:xfrm>
          <a:prstGeom prst="rect">
            <a:avLst/>
          </a:prstGeom>
          <a:noFill/>
        </p:spPr>
      </p:pic>
      <p:pic>
        <p:nvPicPr>
          <p:cNvPr id="8" name="Content Placeholder 7"/>
          <p:cNvPicPr>
            <a:picLocks noGrp="1" noChangeAspect="1"/>
          </p:cNvPicPr>
          <p:nvPr>
            <p:ph sz="quarter" idx="3"/>
          </p:nvPr>
        </p:nvPicPr>
        <p:blipFill>
          <a:blip r:embed="rId5" cstate="print">
            <a:extLst>
              <a:ext uri="{28A0092B-C50C-407E-A947-70E740481C1C}">
                <a14:useLocalDpi xmlns:a14="http://schemas.microsoft.com/office/drawing/2010/main" val="0"/>
              </a:ext>
            </a:extLst>
          </a:blip>
          <a:stretch>
            <a:fillRect/>
          </a:stretch>
        </p:blipFill>
        <p:spPr>
          <a:xfrm>
            <a:off x="4572000" y="3938588"/>
            <a:ext cx="4320480" cy="2658764"/>
          </a:xfrm>
        </p:spPr>
      </p:pic>
    </p:spTree>
    <p:extLst>
      <p:ext uri="{BB962C8B-B14F-4D97-AF65-F5344CB8AC3E}">
        <p14:creationId xmlns:p14="http://schemas.microsoft.com/office/powerpoint/2010/main" val="206716572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smtClean="0"/>
              <a:t>Swifts capture the imagination.  </a:t>
            </a:r>
            <a:endParaRPr lang="en-GB" dirty="0"/>
          </a:p>
        </p:txBody>
      </p:sp>
      <p:sp>
        <p:nvSpPr>
          <p:cNvPr id="3" name="Text Placeholder 2"/>
          <p:cNvSpPr>
            <a:spLocks noGrp="1"/>
          </p:cNvSpPr>
          <p:nvPr>
            <p:ph type="body" sz="half" idx="1"/>
          </p:nvPr>
        </p:nvSpPr>
        <p:spPr/>
        <p:txBody>
          <a:bodyPr/>
          <a:lstStyle/>
          <a:p>
            <a:endParaRPr lang="en-GB" dirty="0"/>
          </a:p>
        </p:txBody>
      </p:sp>
      <p:pic>
        <p:nvPicPr>
          <p:cNvPr id="5" name="Picture 2" descr="C:\Users\User\Pictures\swift comic 1958.jpg"/>
          <p:cNvPicPr>
            <a:picLocks noGrp="1" noChangeAspect="1" noChangeArrowheads="1"/>
          </p:cNvPicPr>
          <p:nvPr>
            <p:ph idx="1"/>
          </p:nvPr>
        </p:nvPicPr>
        <p:blipFill>
          <a:blip r:embed="rId3"/>
          <a:srcRect/>
          <a:stretch>
            <a:fillRect/>
          </a:stretch>
        </p:blipFill>
        <p:spPr bwMode="auto">
          <a:xfrm>
            <a:off x="357158" y="1571612"/>
            <a:ext cx="4502874" cy="5025740"/>
          </a:xfrm>
          <a:prstGeom prst="rect">
            <a:avLst/>
          </a:prstGeom>
          <a:noFill/>
        </p:spPr>
      </p:pic>
      <p:pic>
        <p:nvPicPr>
          <p:cNvPr id="6" name="Picture 2" descr="C:\Users\User\Pictures\Bolehall Swifts.jpg"/>
          <p:cNvPicPr>
            <a:picLocks noGrp="1" noChangeAspect="1" noChangeArrowheads="1"/>
          </p:cNvPicPr>
          <p:nvPr>
            <p:ph sz="half" idx="2"/>
          </p:nvPr>
        </p:nvPicPr>
        <p:blipFill>
          <a:blip r:embed="rId4"/>
          <a:srcRect/>
          <a:stretch>
            <a:fillRect/>
          </a:stretch>
        </p:blipFill>
        <p:spPr bwMode="auto">
          <a:xfrm>
            <a:off x="5076056" y="1556792"/>
            <a:ext cx="3710770" cy="2520280"/>
          </a:xfrm>
          <a:prstGeom prst="rect">
            <a:avLst/>
          </a:prstGeom>
          <a:noFill/>
        </p:spPr>
      </p:pic>
      <p:pic>
        <p:nvPicPr>
          <p:cNvPr id="7" name="Picture 6" descr="Dungannon Swifts.png"/>
          <p:cNvPicPr>
            <a:picLocks noChangeAspect="1"/>
          </p:cNvPicPr>
          <p:nvPr/>
        </p:nvPicPr>
        <p:blipFill>
          <a:blip r:embed="rId5"/>
          <a:stretch>
            <a:fillRect/>
          </a:stretch>
        </p:blipFill>
        <p:spPr>
          <a:xfrm>
            <a:off x="5145293" y="4200774"/>
            <a:ext cx="3638762" cy="2668856"/>
          </a:xfrm>
          <a:prstGeom prst="rect">
            <a:avLst/>
          </a:prstGeom>
        </p:spPr>
      </p:pic>
      <p:pic>
        <p:nvPicPr>
          <p:cNvPr id="8" name="Picture 7" descr="swift (2)"/>
          <p:cNvPicPr>
            <a:picLocks noChangeAspect="1" noChangeArrowheads="1"/>
          </p:cNvPicPr>
          <p:nvPr/>
        </p:nvPicPr>
        <p:blipFill>
          <a:blip r:embed="rId6"/>
          <a:srcRect/>
          <a:stretch>
            <a:fillRect/>
          </a:stretch>
        </p:blipFill>
        <p:spPr bwMode="auto">
          <a:xfrm>
            <a:off x="8429652" y="0"/>
            <a:ext cx="714348" cy="1047750"/>
          </a:xfrm>
          <a:prstGeom prst="rect">
            <a:avLst/>
          </a:prstGeom>
          <a:noFill/>
        </p:spPr>
      </p:pic>
    </p:spTree>
    <p:extLst>
      <p:ext uri="{BB962C8B-B14F-4D97-AF65-F5344CB8AC3E}">
        <p14:creationId xmlns:p14="http://schemas.microsoft.com/office/powerpoint/2010/main" val="110578989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sz="quarter"/>
          </p:nvPr>
        </p:nvSpPr>
        <p:spPr/>
        <p:txBody>
          <a:bodyPr>
            <a:normAutofit fontScale="90000"/>
          </a:bodyPr>
          <a:lstStyle/>
          <a:p>
            <a:r>
              <a:rPr lang="en-GB" dirty="0" smtClean="0"/>
              <a:t> Health Warning! - It can become an addiction! </a:t>
            </a:r>
            <a:endParaRPr lang="en-GB" dirty="0"/>
          </a:p>
        </p:txBody>
      </p:sp>
      <p:sp>
        <p:nvSpPr>
          <p:cNvPr id="5" name="Content Placeholder 4"/>
          <p:cNvSpPr>
            <a:spLocks noGrp="1"/>
          </p:cNvSpPr>
          <p:nvPr>
            <p:ph sz="quarter" idx="1"/>
          </p:nvPr>
        </p:nvSpPr>
        <p:spPr/>
        <p:txBody>
          <a:bodyPr/>
          <a:lstStyle/>
          <a:p>
            <a:pPr>
              <a:buNone/>
            </a:pPr>
            <a:r>
              <a:rPr lang="en-GB" dirty="0" smtClean="0"/>
              <a:t> </a:t>
            </a:r>
            <a:endParaRPr lang="en-GB" dirty="0"/>
          </a:p>
        </p:txBody>
      </p:sp>
      <p:pic>
        <p:nvPicPr>
          <p:cNvPr id="15" name="Content Placeholder 14" descr="gable 11 nest boxes.jpg"/>
          <p:cNvPicPr>
            <a:picLocks noGrp="1" noChangeAspect="1"/>
          </p:cNvPicPr>
          <p:nvPr>
            <p:ph sz="quarter" idx="2"/>
          </p:nvPr>
        </p:nvPicPr>
        <p:blipFill>
          <a:blip r:embed="rId3"/>
          <a:stretch>
            <a:fillRect/>
          </a:stretch>
        </p:blipFill>
        <p:spPr>
          <a:xfrm>
            <a:off x="4863029" y="1600200"/>
            <a:ext cx="3608942" cy="2185988"/>
          </a:xfrm>
        </p:spPr>
      </p:pic>
      <p:pic>
        <p:nvPicPr>
          <p:cNvPr id="1026" name="Picture 2" descr="C:\Users\User\Pictures\john-young-2017-1 boxes"/>
          <p:cNvPicPr>
            <a:picLocks noGrp="1" noChangeAspect="1" noChangeArrowheads="1"/>
          </p:cNvPicPr>
          <p:nvPr>
            <p:ph sz="quarter" idx="3"/>
          </p:nvPr>
        </p:nvPicPr>
        <p:blipFill>
          <a:blip r:embed="rId4"/>
          <a:stretch>
            <a:fillRect/>
          </a:stretch>
        </p:blipFill>
        <p:spPr bwMode="auto">
          <a:xfrm>
            <a:off x="714348" y="3929066"/>
            <a:ext cx="3714776" cy="2643206"/>
          </a:xfrm>
          <a:prstGeom prst="rect">
            <a:avLst/>
          </a:prstGeom>
          <a:noFill/>
        </p:spPr>
      </p:pic>
      <p:sp>
        <p:nvSpPr>
          <p:cNvPr id="8" name="Content Placeholder 7"/>
          <p:cNvSpPr>
            <a:spLocks noGrp="1"/>
          </p:cNvSpPr>
          <p:nvPr>
            <p:ph sz="quarter" idx="4"/>
          </p:nvPr>
        </p:nvSpPr>
        <p:spPr/>
        <p:txBody>
          <a:bodyPr/>
          <a:lstStyle/>
          <a:p>
            <a:pPr>
              <a:buNone/>
            </a:pPr>
            <a:r>
              <a:rPr lang="en-GB" dirty="0" smtClean="0"/>
              <a:t> </a:t>
            </a:r>
            <a:endParaRPr lang="en-GB" dirty="0"/>
          </a:p>
        </p:txBody>
      </p:sp>
      <p:pic>
        <p:nvPicPr>
          <p:cNvPr id="17" name="Picture 16" descr="john-young-2017-2.jpg"/>
          <p:cNvPicPr>
            <a:picLocks noChangeAspect="1"/>
          </p:cNvPicPr>
          <p:nvPr/>
        </p:nvPicPr>
        <p:blipFill>
          <a:blip r:embed="rId5" cstate="print"/>
          <a:stretch>
            <a:fillRect/>
          </a:stretch>
        </p:blipFill>
        <p:spPr>
          <a:xfrm>
            <a:off x="714348" y="1643050"/>
            <a:ext cx="3786214" cy="2143140"/>
          </a:xfrm>
          <a:prstGeom prst="rect">
            <a:avLst/>
          </a:prstGeom>
        </p:spPr>
      </p:pic>
      <p:pic>
        <p:nvPicPr>
          <p:cNvPr id="19" name="Picture 18" descr="skull and cross bones.png"/>
          <p:cNvPicPr>
            <a:picLocks noChangeAspect="1"/>
          </p:cNvPicPr>
          <p:nvPr/>
        </p:nvPicPr>
        <p:blipFill>
          <a:blip r:embed="rId6"/>
          <a:stretch>
            <a:fillRect/>
          </a:stretch>
        </p:blipFill>
        <p:spPr>
          <a:xfrm>
            <a:off x="285720" y="785795"/>
            <a:ext cx="885825" cy="857256"/>
          </a:xfrm>
          <a:prstGeom prst="rect">
            <a:avLst/>
          </a:prstGeom>
        </p:spPr>
      </p:pic>
      <p:pic>
        <p:nvPicPr>
          <p:cNvPr id="10" name="Content Placeholder 4"/>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860032" y="3933056"/>
            <a:ext cx="3600400" cy="2664296"/>
          </a:xfrm>
          <a:prstGeom prst="rect">
            <a:avLst/>
          </a:prstGeom>
        </p:spPr>
      </p:pic>
      <p:pic>
        <p:nvPicPr>
          <p:cNvPr id="11" name="Picture 10" descr="swift (2)"/>
          <p:cNvPicPr>
            <a:picLocks noChangeAspect="1" noChangeArrowheads="1"/>
          </p:cNvPicPr>
          <p:nvPr/>
        </p:nvPicPr>
        <p:blipFill>
          <a:blip r:embed="rId8"/>
          <a:srcRect/>
          <a:stretch>
            <a:fillRect/>
          </a:stretch>
        </p:blipFill>
        <p:spPr bwMode="auto">
          <a:xfrm>
            <a:off x="8429652" y="0"/>
            <a:ext cx="714348" cy="1047750"/>
          </a:xfrm>
          <a:prstGeom prst="rect">
            <a:avLst/>
          </a:prstGeom>
          <a:noFill/>
        </p:spPr>
      </p:pic>
    </p:spTree>
    <p:extLst>
      <p:ext uri="{BB962C8B-B14F-4D97-AF65-F5344CB8AC3E}">
        <p14:creationId xmlns:p14="http://schemas.microsoft.com/office/powerpoint/2010/main" val="266436536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Apus apus pekinensis distribution </a:t>
            </a:r>
            <a:endParaRPr lang="en-GB" dirty="0"/>
          </a:p>
        </p:txBody>
      </p:sp>
      <p:pic>
        <p:nvPicPr>
          <p:cNvPr id="5" name="Content Placeholder 4"/>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342329" y="1600200"/>
            <a:ext cx="6459341" cy="4525963"/>
          </a:xfrm>
        </p:spPr>
      </p:pic>
    </p:spTree>
    <p:extLst>
      <p:ext uri="{BB962C8B-B14F-4D97-AF65-F5344CB8AC3E}">
        <p14:creationId xmlns:p14="http://schemas.microsoft.com/office/powerpoint/2010/main" val="396503777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ChangeArrowheads="1"/>
          </p:cNvSpPr>
          <p:nvPr>
            <p:ph type="title" sz="quarter"/>
          </p:nvPr>
        </p:nvSpPr>
        <p:spPr/>
        <p:txBody>
          <a:bodyPr>
            <a:noAutofit/>
          </a:bodyPr>
          <a:lstStyle/>
          <a:p>
            <a:r>
              <a:rPr lang="en-GB" sz="3600" dirty="0" smtClean="0"/>
              <a:t/>
            </a:r>
            <a:br>
              <a:rPr lang="en-GB" sz="3600" dirty="0" smtClean="0"/>
            </a:br>
            <a:r>
              <a:rPr lang="en-GB" sz="3600" dirty="0" smtClean="0"/>
              <a:t>Apus apus and Apus apus pekinensis wintering areas 2010 to 18.</a:t>
            </a:r>
            <a:br>
              <a:rPr lang="en-GB" sz="3600" dirty="0" smtClean="0"/>
            </a:br>
            <a:r>
              <a:rPr lang="en-GB" sz="3600" dirty="0" smtClean="0"/>
              <a:t>  </a:t>
            </a:r>
            <a:endParaRPr lang="en-GB" sz="3600" dirty="0"/>
          </a:p>
        </p:txBody>
      </p:sp>
      <p:sp>
        <p:nvSpPr>
          <p:cNvPr id="15" name="Content Placeholder 14"/>
          <p:cNvSpPr>
            <a:spLocks noGrp="1"/>
          </p:cNvSpPr>
          <p:nvPr>
            <p:ph sz="quarter" idx="1"/>
          </p:nvPr>
        </p:nvSpPr>
        <p:spPr/>
        <p:txBody>
          <a:bodyPr>
            <a:normAutofit fontScale="85000" lnSpcReduction="20000"/>
          </a:bodyPr>
          <a:lstStyle/>
          <a:p>
            <a:r>
              <a:rPr lang="en-GB" dirty="0" smtClean="0"/>
              <a:t>Same species- 2 races</a:t>
            </a:r>
          </a:p>
          <a:p>
            <a:r>
              <a:rPr lang="en-GB" dirty="0" smtClean="0"/>
              <a:t>One went North East</a:t>
            </a:r>
          </a:p>
          <a:p>
            <a:r>
              <a:rPr lang="en-GB" dirty="0" smtClean="0"/>
              <a:t>One went North West </a:t>
            </a:r>
          </a:p>
          <a:p>
            <a:r>
              <a:rPr lang="en-GB" dirty="0" smtClean="0"/>
              <a:t>Wintering areas overlap</a:t>
            </a:r>
          </a:p>
          <a:p>
            <a:r>
              <a:rPr lang="en-GB" dirty="0" smtClean="0"/>
              <a:t>A320 </a:t>
            </a:r>
          </a:p>
        </p:txBody>
      </p:sp>
      <p:pic>
        <p:nvPicPr>
          <p:cNvPr id="22" name="Content Placeholder 10" descr="Beijing-Swift tracking.jpg"/>
          <p:cNvPicPr>
            <a:picLocks noGrp="1" noChangeAspect="1"/>
          </p:cNvPicPr>
          <p:nvPr>
            <p:ph sz="quarter" idx="4"/>
          </p:nvPr>
        </p:nvPicPr>
        <p:blipFill>
          <a:blip r:embed="rId3" cstate="print"/>
          <a:stretch>
            <a:fillRect/>
          </a:stretch>
        </p:blipFill>
        <p:spPr>
          <a:xfrm>
            <a:off x="5220072" y="4221088"/>
            <a:ext cx="3049367" cy="2187575"/>
          </a:xfrm>
        </p:spPr>
      </p:pic>
      <p:pic>
        <p:nvPicPr>
          <p:cNvPr id="7" name="Picture 8" descr="swift (2)"/>
          <p:cNvPicPr>
            <a:picLocks noChangeAspect="1" noChangeArrowheads="1"/>
          </p:cNvPicPr>
          <p:nvPr/>
        </p:nvPicPr>
        <p:blipFill>
          <a:blip r:embed="rId4"/>
          <a:srcRect/>
          <a:stretch>
            <a:fillRect/>
          </a:stretch>
        </p:blipFill>
        <p:spPr bwMode="auto">
          <a:xfrm>
            <a:off x="8429652" y="0"/>
            <a:ext cx="714348" cy="1047750"/>
          </a:xfrm>
          <a:prstGeom prst="rect">
            <a:avLst/>
          </a:prstGeom>
          <a:noFill/>
        </p:spPr>
      </p:pic>
      <p:pic>
        <p:nvPicPr>
          <p:cNvPr id="3" name="Content Placeholder 2"/>
          <p:cNvPicPr>
            <a:picLocks noGrp="1" noChangeAspect="1"/>
          </p:cNvPicPr>
          <p:nvPr>
            <p:ph sz="quarter" idx="2"/>
          </p:nvPr>
        </p:nvPicPr>
        <p:blipFill>
          <a:blip r:embed="rId5" cstate="print">
            <a:extLst>
              <a:ext uri="{28A0092B-C50C-407E-A947-70E740481C1C}">
                <a14:useLocalDpi xmlns:a14="http://schemas.microsoft.com/office/drawing/2010/main" val="0"/>
              </a:ext>
            </a:extLst>
          </a:blip>
          <a:stretch>
            <a:fillRect/>
          </a:stretch>
        </p:blipFill>
        <p:spPr>
          <a:xfrm>
            <a:off x="5220072" y="1600200"/>
            <a:ext cx="3024336" cy="2185988"/>
          </a:xfrm>
        </p:spPr>
      </p:pic>
      <p:pic>
        <p:nvPicPr>
          <p:cNvPr id="9" name="Content Placeholder 12"/>
          <p:cNvPicPr>
            <a:picLocks noGrp="1" noChangeAspect="1"/>
          </p:cNvPicPr>
          <p:nvPr>
            <p:ph sz="quarter" idx="3"/>
          </p:nvPr>
        </p:nvPicPr>
        <p:blipFill>
          <a:blip r:embed="rId6" cstate="print">
            <a:extLst>
              <a:ext uri="{28A0092B-C50C-407E-A947-70E740481C1C}">
                <a14:useLocalDpi xmlns:a14="http://schemas.microsoft.com/office/drawing/2010/main" val="0"/>
              </a:ext>
            </a:extLst>
          </a:blip>
          <a:stretch>
            <a:fillRect/>
          </a:stretch>
        </p:blipFill>
        <p:spPr>
          <a:xfrm>
            <a:off x="755577" y="3573016"/>
            <a:ext cx="3456384" cy="2808312"/>
          </a:xfrm>
          <a:prstGeom prst="rect">
            <a:avLst/>
          </a:prstGeom>
        </p:spPr>
      </p:pic>
    </p:spTree>
    <p:extLst>
      <p:ext uri="{BB962C8B-B14F-4D97-AF65-F5344CB8AC3E}">
        <p14:creationId xmlns:p14="http://schemas.microsoft.com/office/powerpoint/2010/main" val="105491939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35728" y="762000"/>
            <a:ext cx="5472545" cy="4840941"/>
          </a:xfrm>
          <a:prstGeom prst="rect">
            <a:avLst/>
          </a:prstGeom>
          <a:noFill/>
          <a:extLst>
            <a:ext uri="{909E8E84-426E-40DD-AFC4-6F175D3DCCD1}">
              <a14:hiddenFill xmlns:a14="http://schemas.microsoft.com/office/drawing/2010/main">
                <a:solidFill>
                  <a:srgbClr val="FFFFFF"/>
                </a:solidFill>
              </a14:hiddenFill>
            </a:ext>
          </a:extLst>
        </p:spPr>
      </p:pic>
      <p:sp>
        <p:nvSpPr>
          <p:cNvPr id="4099" name="Rectangle 3"/>
          <p:cNvSpPr>
            <a:spLocks noGrp="1" noChangeArrowheads="1"/>
          </p:cNvSpPr>
          <p:nvPr>
            <p:ph type="body" idx="4294967295"/>
          </p:nvPr>
        </p:nvSpPr>
        <p:spPr>
          <a:xfrm>
            <a:off x="323273" y="246529"/>
            <a:ext cx="8509000" cy="307777"/>
          </a:xfrm>
          <a:noFill/>
          <a:ln/>
        </p:spPr>
        <p:txBody>
          <a:bodyPr>
            <a:spAutoFit/>
          </a:bodyPr>
          <a:lstStyle/>
          <a:p>
            <a:pPr marL="0" indent="0" algn="ctr">
              <a:spcBef>
                <a:spcPct val="0"/>
              </a:spcBef>
              <a:buNone/>
            </a:pPr>
            <a:r>
              <a:rPr lang="en-US" sz="1400" b="1">
                <a:solidFill>
                  <a:schemeClr val="tx2"/>
                </a:solidFill>
              </a:rPr>
              <a:t>Figure 1. Migration tracks of swifts.</a:t>
            </a:r>
          </a:p>
        </p:txBody>
      </p:sp>
      <p:sp>
        <p:nvSpPr>
          <p:cNvPr id="4100" name="Text Box 4"/>
          <p:cNvSpPr txBox="1">
            <a:spLocks noChangeArrowheads="1"/>
          </p:cNvSpPr>
          <p:nvPr/>
        </p:nvSpPr>
        <p:spPr bwMode="auto">
          <a:xfrm>
            <a:off x="404091" y="5748618"/>
            <a:ext cx="8347364" cy="5906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82058" tIns="41029" rIns="82058" bIns="41029">
            <a:spAutoFit/>
          </a:bodyPr>
          <a:lstStyle/>
          <a:p>
            <a:pPr eaLnBrk="1" hangingPunct="1"/>
            <a:r>
              <a:rPr lang="en-US" sz="1100" dirty="0" err="1"/>
              <a:t>Åkesson</a:t>
            </a:r>
            <a:r>
              <a:rPr lang="en-US" sz="1100" dirty="0"/>
              <a:t> S, </a:t>
            </a:r>
            <a:r>
              <a:rPr lang="en-US" sz="1100" dirty="0" err="1"/>
              <a:t>Klaassen</a:t>
            </a:r>
            <a:r>
              <a:rPr lang="en-US" sz="1100" dirty="0"/>
              <a:t> R, Holmgren J, Fox JW, </a:t>
            </a:r>
            <a:r>
              <a:rPr lang="en-US" sz="1100" dirty="0" err="1"/>
              <a:t>Hedenström</a:t>
            </a:r>
            <a:r>
              <a:rPr lang="en-US" sz="1100" dirty="0"/>
              <a:t> A (2012) Migration Routes and Strategies in a Highly Aerial Migrant, the Common Swift Apus </a:t>
            </a:r>
            <a:r>
              <a:rPr lang="en-US" sz="1100" dirty="0" err="1"/>
              <a:t>apus</a:t>
            </a:r>
            <a:r>
              <a:rPr lang="en-US" sz="1100" dirty="0"/>
              <a:t>, Revealed by Light-Level Geolocators. PLOS ONE 7(7): e41195. https://doi.org/10.1371/journal.pone.0041195</a:t>
            </a:r>
          </a:p>
          <a:p>
            <a:pPr eaLnBrk="1" hangingPunct="1"/>
            <a:r>
              <a:rPr lang="en-US" sz="1100" dirty="0">
                <a:hlinkClick r:id="rId4"/>
              </a:rPr>
              <a:t>http://journals.plos.org/plosone/article?id=10.1371/journal.pone.0041195</a:t>
            </a:r>
            <a:endParaRPr lang="en-US" sz="1100" dirty="0"/>
          </a:p>
        </p:txBody>
      </p:sp>
      <p:pic>
        <p:nvPicPr>
          <p:cNvPr id="4101"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881091" y="6152030"/>
            <a:ext cx="2205182" cy="64994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343036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r>
              <a:rPr lang="en-GB" dirty="0" smtClean="0"/>
              <a:t>Example </a:t>
            </a:r>
            <a:r>
              <a:rPr lang="en-GB" dirty="0"/>
              <a:t>of </a:t>
            </a:r>
            <a:r>
              <a:rPr lang="en-GB" dirty="0" smtClean="0"/>
              <a:t>RSPB GPS 2016 and BTO 2012 Geologger migration routes</a:t>
            </a:r>
            <a:endParaRPr lang="en-GB" dirty="0"/>
          </a:p>
        </p:txBody>
      </p:sp>
      <p:pic>
        <p:nvPicPr>
          <p:cNvPr id="6" name="Content Placeholder 7"/>
          <p:cNvPicPr>
            <a:picLocks noGrp="1" noChangeAspect="1"/>
          </p:cNvPicPr>
          <p:nvPr>
            <p:ph sz="half" idx="1"/>
          </p:nvPr>
        </p:nvPicPr>
        <p:blipFill>
          <a:blip r:embed="rId3" cstate="print">
            <a:extLst>
              <a:ext uri="{28A0092B-C50C-407E-A947-70E740481C1C}">
                <a14:useLocalDpi xmlns:a14="http://schemas.microsoft.com/office/drawing/2010/main" val="0"/>
              </a:ext>
            </a:extLst>
          </a:blip>
          <a:stretch>
            <a:fillRect/>
          </a:stretch>
        </p:blipFill>
        <p:spPr>
          <a:xfrm>
            <a:off x="395537" y="1700808"/>
            <a:ext cx="4032448" cy="4248471"/>
          </a:xfrm>
        </p:spPr>
      </p:pic>
      <p:pic>
        <p:nvPicPr>
          <p:cNvPr id="5" name="Content Placeholder 12"/>
          <p:cNvPicPr>
            <a:picLocks noGrp="1" noChangeAspect="1"/>
          </p:cNvPicPr>
          <p:nvPr>
            <p:ph sz="half" idx="2"/>
          </p:nvPr>
        </p:nvPicPr>
        <p:blipFill>
          <a:blip r:embed="rId4" cstate="print">
            <a:extLst>
              <a:ext uri="{28A0092B-C50C-407E-A947-70E740481C1C}">
                <a14:useLocalDpi xmlns:a14="http://schemas.microsoft.com/office/drawing/2010/main" val="0"/>
              </a:ext>
            </a:extLst>
          </a:blip>
          <a:stretch>
            <a:fillRect/>
          </a:stretch>
        </p:blipFill>
        <p:spPr>
          <a:xfrm>
            <a:off x="4716016" y="1700808"/>
            <a:ext cx="3888432" cy="4248472"/>
          </a:xfrm>
          <a:prstGeom prst="rect">
            <a:avLst/>
          </a:prstGeom>
        </p:spPr>
      </p:pic>
    </p:spTree>
    <p:extLst>
      <p:ext uri="{BB962C8B-B14F-4D97-AF65-F5344CB8AC3E}">
        <p14:creationId xmlns:p14="http://schemas.microsoft.com/office/powerpoint/2010/main" val="317360485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
            </a:r>
            <a:br>
              <a:rPr lang="en-GB" dirty="0" smtClean="0"/>
            </a:br>
            <a:r>
              <a:rPr lang="en-GB" dirty="0" smtClean="0"/>
              <a:t>Spring migrant in Israel. </a:t>
            </a:r>
            <a:r>
              <a:rPr lang="en-GB" dirty="0"/>
              <a:t>Ulrich Tigges  </a:t>
            </a:r>
            <a:r>
              <a:rPr lang="en-GB" dirty="0" smtClean="0">
                <a:hlinkClick r:id="rId3"/>
              </a:rPr>
              <a:t>http</a:t>
            </a:r>
            <a:r>
              <a:rPr lang="en-GB" dirty="0">
                <a:hlinkClick r:id="rId3"/>
              </a:rPr>
              <a:t>://www.commonswift.org/</a:t>
            </a:r>
            <a:r>
              <a:rPr lang="en-GB" dirty="0"/>
              <a:t/>
            </a:r>
            <a:br>
              <a:rPr lang="en-GB" dirty="0"/>
            </a:br>
            <a:endParaRPr lang="en-GB" dirty="0"/>
          </a:p>
        </p:txBody>
      </p:sp>
      <p:pic>
        <p:nvPicPr>
          <p:cNvPr id="5" name="Picture 4" descr="swift (2)"/>
          <p:cNvPicPr>
            <a:picLocks noChangeAspect="1" noChangeArrowheads="1"/>
          </p:cNvPicPr>
          <p:nvPr/>
        </p:nvPicPr>
        <p:blipFill>
          <a:blip r:embed="rId4"/>
          <a:srcRect/>
          <a:stretch>
            <a:fillRect/>
          </a:stretch>
        </p:blipFill>
        <p:spPr bwMode="auto">
          <a:xfrm>
            <a:off x="8429652" y="0"/>
            <a:ext cx="714348" cy="1047750"/>
          </a:xfrm>
          <a:prstGeom prst="rect">
            <a:avLst/>
          </a:prstGeom>
          <a:noFill/>
        </p:spPr>
      </p:pic>
      <p:pic>
        <p:nvPicPr>
          <p:cNvPr id="7" name="Content Placeholder 6"/>
          <p:cNvPicPr>
            <a:picLocks noGrp="1" noChangeAspect="1"/>
          </p:cNvPicPr>
          <p:nvPr>
            <p:ph idx="1"/>
          </p:nvPr>
        </p:nvPicPr>
        <p:blipFill>
          <a:blip r:embed="rId5">
            <a:extLst>
              <a:ext uri="{28A0092B-C50C-407E-A947-70E740481C1C}">
                <a14:useLocalDpi xmlns:a14="http://schemas.microsoft.com/office/drawing/2010/main" val="0"/>
              </a:ext>
            </a:extLst>
          </a:blip>
          <a:stretch>
            <a:fillRect/>
          </a:stretch>
        </p:blipFill>
        <p:spPr>
          <a:xfrm>
            <a:off x="323528" y="1600200"/>
            <a:ext cx="8640959" cy="4997152"/>
          </a:xfrm>
        </p:spPr>
      </p:pic>
    </p:spTree>
    <p:extLst>
      <p:ext uri="{BB962C8B-B14F-4D97-AF65-F5344CB8AC3E}">
        <p14:creationId xmlns:p14="http://schemas.microsoft.com/office/powerpoint/2010/main" val="45584184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5938" name="Rectangle 2"/>
          <p:cNvSpPr>
            <a:spLocks noGrp="1" noChangeArrowheads="1"/>
          </p:cNvSpPr>
          <p:nvPr>
            <p:ph type="title"/>
          </p:nvPr>
        </p:nvSpPr>
        <p:spPr>
          <a:xfrm>
            <a:off x="457200" y="274638"/>
            <a:ext cx="8229600" cy="1066129"/>
          </a:xfrm>
        </p:spPr>
        <p:txBody>
          <a:bodyPr/>
          <a:lstStyle/>
          <a:p>
            <a:r>
              <a:rPr lang="en-GB" dirty="0"/>
              <a:t>Swift Calendar </a:t>
            </a:r>
            <a:r>
              <a:rPr lang="en-GB" dirty="0" smtClean="0"/>
              <a:t>-Ulrich Tigges </a:t>
            </a:r>
            <a:endParaRPr lang="en-US" dirty="0"/>
          </a:p>
        </p:txBody>
      </p:sp>
      <p:sp>
        <p:nvSpPr>
          <p:cNvPr id="295939" name="Rectangle 3"/>
          <p:cNvSpPr>
            <a:spLocks noGrp="1" noChangeArrowheads="1"/>
          </p:cNvSpPr>
          <p:nvPr>
            <p:ph type="body" idx="1"/>
          </p:nvPr>
        </p:nvSpPr>
        <p:spPr>
          <a:xfrm>
            <a:off x="468313" y="1628775"/>
            <a:ext cx="8229600" cy="4713288"/>
          </a:xfrm>
        </p:spPr>
        <p:txBody>
          <a:bodyPr/>
          <a:lstStyle/>
          <a:p>
            <a:pPr>
              <a:buFontTx/>
              <a:buNone/>
            </a:pPr>
            <a:endParaRPr lang="en-GB"/>
          </a:p>
        </p:txBody>
      </p:sp>
      <p:pic>
        <p:nvPicPr>
          <p:cNvPr id="295940" name="Picture 4" descr="Common%20Swift%20Calenda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3850" y="1340767"/>
            <a:ext cx="8496300" cy="5400601"/>
          </a:xfrm>
          <a:prstGeom prst="rect">
            <a:avLst/>
          </a:prstGeom>
          <a:noFill/>
          <a:extLst>
            <a:ext uri="{909E8E84-426E-40DD-AFC4-6F175D3DCCD1}">
              <a14:hiddenFill xmlns:a14="http://schemas.microsoft.com/office/drawing/2010/main">
                <a:solidFill>
                  <a:srgbClr val="FFFFFF"/>
                </a:solidFill>
              </a14:hiddenFill>
            </a:ext>
          </a:extLst>
        </p:spPr>
      </p:pic>
      <p:pic>
        <p:nvPicPr>
          <p:cNvPr id="295941" name="Picture 5" descr="swif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286750" y="0"/>
            <a:ext cx="857250" cy="10477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1212785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3650" name="Rectangle 2"/>
          <p:cNvSpPr>
            <a:spLocks noGrp="1" noChangeArrowheads="1"/>
          </p:cNvSpPr>
          <p:nvPr>
            <p:ph type="title"/>
          </p:nvPr>
        </p:nvSpPr>
        <p:spPr/>
        <p:txBody>
          <a:bodyPr>
            <a:normAutofit fontScale="90000"/>
          </a:bodyPr>
          <a:lstStyle/>
          <a:p>
            <a:r>
              <a:rPr lang="en-US" sz="4000" dirty="0" smtClean="0"/>
              <a:t>Nest Site Selection in the context of social interactions within a colony.  </a:t>
            </a:r>
            <a:endParaRPr lang="en-US" sz="4000" dirty="0"/>
          </a:p>
        </p:txBody>
      </p:sp>
      <p:sp>
        <p:nvSpPr>
          <p:cNvPr id="283651" name="Rectangle 3"/>
          <p:cNvSpPr>
            <a:spLocks noGrp="1" noChangeArrowheads="1"/>
          </p:cNvSpPr>
          <p:nvPr>
            <p:ph type="body" idx="1"/>
          </p:nvPr>
        </p:nvSpPr>
        <p:spPr/>
        <p:txBody>
          <a:bodyPr>
            <a:normAutofit lnSpcReduction="10000"/>
          </a:bodyPr>
          <a:lstStyle/>
          <a:p>
            <a:pPr marL="0" indent="0">
              <a:lnSpc>
                <a:spcPct val="90000"/>
              </a:lnSpc>
              <a:buNone/>
            </a:pPr>
            <a:r>
              <a:rPr lang="en-GB" sz="2400" dirty="0" smtClean="0"/>
              <a:t>As well as the established breeders lots of other things are going on in and around a colony -  </a:t>
            </a:r>
          </a:p>
          <a:p>
            <a:pPr>
              <a:lnSpc>
                <a:spcPct val="90000"/>
              </a:lnSpc>
            </a:pPr>
            <a:r>
              <a:rPr lang="en-GB" sz="2400" dirty="0" smtClean="0"/>
              <a:t>In any colony however small - non-breeders arrive.</a:t>
            </a:r>
          </a:p>
          <a:p>
            <a:pPr>
              <a:lnSpc>
                <a:spcPct val="90000"/>
              </a:lnSpc>
            </a:pPr>
            <a:r>
              <a:rPr lang="en-GB" sz="2400" dirty="0" smtClean="0"/>
              <a:t>These can be 1</a:t>
            </a:r>
            <a:r>
              <a:rPr lang="en-GB" sz="2400" baseline="30000" dirty="0" smtClean="0"/>
              <a:t>st</a:t>
            </a:r>
            <a:r>
              <a:rPr lang="en-GB" sz="2400" dirty="0" smtClean="0"/>
              <a:t>  </a:t>
            </a:r>
            <a:r>
              <a:rPr lang="en-GB" sz="2400" dirty="0"/>
              <a:t>2</a:t>
            </a:r>
            <a:r>
              <a:rPr lang="en-GB" sz="2400" baseline="30000" dirty="0"/>
              <a:t>nd</a:t>
            </a:r>
            <a:r>
              <a:rPr lang="en-GB" sz="2400" dirty="0"/>
              <a:t> </a:t>
            </a:r>
            <a:r>
              <a:rPr lang="en-GB" sz="2400" dirty="0" smtClean="0"/>
              <a:t>or 3</a:t>
            </a:r>
            <a:r>
              <a:rPr lang="en-GB" sz="2400" baseline="30000" dirty="0" smtClean="0"/>
              <a:t>rd</a:t>
            </a:r>
            <a:r>
              <a:rPr lang="en-GB" sz="2400" dirty="0" smtClean="0"/>
              <a:t> </a:t>
            </a:r>
            <a:r>
              <a:rPr lang="en-GB" sz="2400" dirty="0"/>
              <a:t>year </a:t>
            </a:r>
            <a:r>
              <a:rPr lang="en-GB" sz="2400" dirty="0" smtClean="0"/>
              <a:t>returners</a:t>
            </a:r>
          </a:p>
          <a:p>
            <a:pPr>
              <a:lnSpc>
                <a:spcPct val="90000"/>
              </a:lnSpc>
            </a:pPr>
            <a:r>
              <a:rPr lang="en-GB" sz="2400" dirty="0" smtClean="0"/>
              <a:t>These birds are prospecting colonies and or nest sites </a:t>
            </a:r>
          </a:p>
          <a:p>
            <a:pPr>
              <a:lnSpc>
                <a:spcPct val="90000"/>
              </a:lnSpc>
            </a:pPr>
            <a:r>
              <a:rPr lang="en-GB" sz="2400" dirty="0" smtClean="0"/>
              <a:t>Immature birds </a:t>
            </a:r>
            <a:r>
              <a:rPr lang="en-GB" sz="2400" dirty="0"/>
              <a:t>exhibit banging behaviours – bangers. </a:t>
            </a:r>
            <a:endParaRPr lang="en-GB" sz="2400" dirty="0" smtClean="0"/>
          </a:p>
          <a:p>
            <a:pPr>
              <a:lnSpc>
                <a:spcPct val="90000"/>
              </a:lnSpc>
            </a:pPr>
            <a:r>
              <a:rPr lang="en-GB" sz="2400" dirty="0"/>
              <a:t>Screaming parties </a:t>
            </a:r>
            <a:r>
              <a:rPr lang="en-GB" sz="2400" dirty="0" smtClean="0"/>
              <a:t>occur from arrival of breeders but become </a:t>
            </a:r>
            <a:r>
              <a:rPr lang="en-GB" sz="2400" dirty="0"/>
              <a:t>more frequent </a:t>
            </a:r>
            <a:r>
              <a:rPr lang="en-GB" sz="2400" dirty="0" smtClean="0"/>
              <a:t>again, after </a:t>
            </a:r>
            <a:r>
              <a:rPr lang="en-GB" sz="2400" dirty="0"/>
              <a:t>the relative quiet </a:t>
            </a:r>
            <a:r>
              <a:rPr lang="en-GB" sz="2400" dirty="0" smtClean="0"/>
              <a:t>during incubation </a:t>
            </a:r>
            <a:r>
              <a:rPr lang="en-GB" sz="2400" dirty="0"/>
              <a:t>and brooding of chicks.  </a:t>
            </a:r>
          </a:p>
          <a:p>
            <a:pPr>
              <a:lnSpc>
                <a:spcPct val="90000"/>
              </a:lnSpc>
            </a:pPr>
            <a:r>
              <a:rPr lang="en-GB" sz="2400" dirty="0" smtClean="0"/>
              <a:t>Always more swifts than there are actual breeders in any colony </a:t>
            </a:r>
          </a:p>
          <a:p>
            <a:pPr>
              <a:lnSpc>
                <a:spcPct val="90000"/>
              </a:lnSpc>
            </a:pPr>
            <a:r>
              <a:rPr lang="en-GB" sz="2400" b="1" dirty="0" smtClean="0"/>
              <a:t>All part </a:t>
            </a:r>
            <a:r>
              <a:rPr lang="en-GB" sz="2400" b="1" dirty="0"/>
              <a:t>of a highly ritualised social conduct for </a:t>
            </a:r>
            <a:r>
              <a:rPr lang="en-GB" sz="2400" b="1" dirty="0" smtClean="0"/>
              <a:t>species! </a:t>
            </a:r>
            <a:endParaRPr lang="en-GB" sz="2400" b="1" dirty="0"/>
          </a:p>
          <a:p>
            <a:pPr>
              <a:lnSpc>
                <a:spcPct val="90000"/>
              </a:lnSpc>
            </a:pPr>
            <a:endParaRPr lang="en-GB" sz="2400" dirty="0" smtClean="0"/>
          </a:p>
          <a:p>
            <a:pPr>
              <a:lnSpc>
                <a:spcPct val="90000"/>
              </a:lnSpc>
            </a:pPr>
            <a:endParaRPr lang="en-GB" sz="2400" dirty="0" smtClean="0"/>
          </a:p>
          <a:p>
            <a:pPr>
              <a:lnSpc>
                <a:spcPct val="90000"/>
              </a:lnSpc>
            </a:pPr>
            <a:endParaRPr lang="en-GB" sz="2400" dirty="0" smtClean="0"/>
          </a:p>
          <a:p>
            <a:pPr>
              <a:lnSpc>
                <a:spcPct val="90000"/>
              </a:lnSpc>
            </a:pPr>
            <a:endParaRPr lang="en-US" sz="2400" dirty="0"/>
          </a:p>
        </p:txBody>
      </p:sp>
      <p:pic>
        <p:nvPicPr>
          <p:cNvPr id="283652" name="Picture 4" descr="swift (2)"/>
          <p:cNvPicPr>
            <a:picLocks noChangeAspect="1" noChangeArrowheads="1"/>
          </p:cNvPicPr>
          <p:nvPr/>
        </p:nvPicPr>
        <p:blipFill>
          <a:blip r:embed="rId3"/>
          <a:srcRect/>
          <a:stretch>
            <a:fillRect/>
          </a:stretch>
        </p:blipFill>
        <p:spPr bwMode="auto">
          <a:xfrm>
            <a:off x="8604448" y="0"/>
            <a:ext cx="539552" cy="1047750"/>
          </a:xfrm>
          <a:prstGeom prst="rect">
            <a:avLst/>
          </a:prstGeom>
          <a:noFill/>
        </p:spPr>
      </p:pic>
    </p:spTree>
    <p:extLst>
      <p:ext uri="{BB962C8B-B14F-4D97-AF65-F5344CB8AC3E}">
        <p14:creationId xmlns:p14="http://schemas.microsoft.com/office/powerpoint/2010/main" val="429198364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p:txBody>
          <a:bodyPr>
            <a:normAutofit fontScale="90000"/>
          </a:bodyPr>
          <a:lstStyle/>
          <a:p>
            <a:r>
              <a:rPr lang="en-GB" dirty="0" smtClean="0"/>
              <a:t>Its all about finding, occupying and defending a nest site! </a:t>
            </a:r>
            <a:endParaRPr lang="en-GB" dirty="0"/>
          </a:p>
        </p:txBody>
      </p:sp>
      <p:sp>
        <p:nvSpPr>
          <p:cNvPr id="6" name="Content Placeholder 5"/>
          <p:cNvSpPr>
            <a:spLocks noGrp="1"/>
          </p:cNvSpPr>
          <p:nvPr>
            <p:ph sz="half" idx="1"/>
          </p:nvPr>
        </p:nvSpPr>
        <p:spPr>
          <a:xfrm>
            <a:off x="457200" y="1412776"/>
            <a:ext cx="4038600" cy="5040560"/>
          </a:xfrm>
        </p:spPr>
        <p:txBody>
          <a:bodyPr>
            <a:normAutofit fontScale="92500" lnSpcReduction="10000"/>
          </a:bodyPr>
          <a:lstStyle/>
          <a:p>
            <a:pPr marL="0" indent="0">
              <a:buNone/>
            </a:pPr>
            <a:endParaRPr lang="en-GB" dirty="0" smtClean="0"/>
          </a:p>
          <a:p>
            <a:r>
              <a:rPr lang="en-GB" b="1" i="1" dirty="0" smtClean="0"/>
              <a:t>"The discovery of a suitable nesting site is, undoubtedly, the most important event in the life of a Swift" </a:t>
            </a:r>
            <a:r>
              <a:rPr lang="en-GB" dirty="0" smtClean="0"/>
              <a:t>- Ulrich Tigges</a:t>
            </a:r>
          </a:p>
          <a:p>
            <a:r>
              <a:rPr lang="en-GB" dirty="0" smtClean="0"/>
              <a:t>Limited availability </a:t>
            </a:r>
          </a:p>
          <a:p>
            <a:r>
              <a:rPr lang="en-GB" dirty="0"/>
              <a:t>Swifts Achilles heel! </a:t>
            </a:r>
            <a:endParaRPr lang="en-GB" dirty="0" smtClean="0"/>
          </a:p>
          <a:p>
            <a:r>
              <a:rPr lang="en-GB" dirty="0" smtClean="0"/>
              <a:t>Compare with House Marten </a:t>
            </a:r>
            <a:endParaRPr lang="en-GB" dirty="0"/>
          </a:p>
        </p:txBody>
      </p:sp>
      <p:pic>
        <p:nvPicPr>
          <p:cNvPr id="7" name="Picture 2" descr="C:\Users\User\Pictures\J O'Neill swift nest hole in quarry face.jpg"/>
          <p:cNvPicPr>
            <a:picLocks noGrp="1" noChangeAspect="1" noChangeArrowheads="1"/>
          </p:cNvPicPr>
          <p:nvPr>
            <p:ph sz="quarter" idx="2"/>
          </p:nvPr>
        </p:nvPicPr>
        <p:blipFill>
          <a:blip r:embed="rId3"/>
          <a:stretch>
            <a:fillRect/>
          </a:stretch>
        </p:blipFill>
        <p:spPr bwMode="auto">
          <a:xfrm>
            <a:off x="4788025" y="1412776"/>
            <a:ext cx="4104456" cy="2373412"/>
          </a:xfrm>
          <a:prstGeom prst="rect">
            <a:avLst/>
          </a:prstGeom>
          <a:noFill/>
        </p:spPr>
      </p:pic>
      <p:pic>
        <p:nvPicPr>
          <p:cNvPr id="5" name="Picture 4" descr="swift (2)"/>
          <p:cNvPicPr>
            <a:picLocks noChangeAspect="1" noChangeArrowheads="1"/>
          </p:cNvPicPr>
          <p:nvPr/>
        </p:nvPicPr>
        <p:blipFill>
          <a:blip r:embed="rId4"/>
          <a:srcRect/>
          <a:stretch>
            <a:fillRect/>
          </a:stretch>
        </p:blipFill>
        <p:spPr bwMode="auto">
          <a:xfrm>
            <a:off x="8429652" y="0"/>
            <a:ext cx="714348" cy="1047750"/>
          </a:xfrm>
          <a:prstGeom prst="rect">
            <a:avLst/>
          </a:prstGeom>
          <a:noFill/>
        </p:spPr>
      </p:pic>
      <p:pic>
        <p:nvPicPr>
          <p:cNvPr id="8" name="Picture 2" descr="C:\Users\User\Pictures\2017-06-03 Algarve may 2017\Algarve may 2017 015.JPG"/>
          <p:cNvPicPr>
            <a:picLocks noGrp="1" noChangeAspect="1" noChangeArrowheads="1"/>
          </p:cNvPicPr>
          <p:nvPr>
            <p:ph sz="quarter" idx="3"/>
          </p:nvPr>
        </p:nvPicPr>
        <p:blipFill>
          <a:blip r:embed="rId5" cstate="print"/>
          <a:srcRect/>
          <a:stretch>
            <a:fillRect/>
          </a:stretch>
        </p:blipFill>
        <p:spPr bwMode="auto">
          <a:xfrm>
            <a:off x="4788024" y="3938588"/>
            <a:ext cx="4176464" cy="2658764"/>
          </a:xfrm>
          <a:prstGeom prst="rect">
            <a:avLst/>
          </a:prstGeom>
          <a:noFill/>
        </p:spPr>
      </p:pic>
    </p:spTree>
    <p:extLst>
      <p:ext uri="{BB962C8B-B14F-4D97-AF65-F5344CB8AC3E}">
        <p14:creationId xmlns:p14="http://schemas.microsoft.com/office/powerpoint/2010/main" val="185699887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1234" name="Rectangle 2"/>
          <p:cNvSpPr>
            <a:spLocks noGrp="1" noChangeArrowheads="1"/>
          </p:cNvSpPr>
          <p:nvPr>
            <p:ph type="title"/>
          </p:nvPr>
        </p:nvSpPr>
        <p:spPr>
          <a:xfrm>
            <a:off x="468313" y="260350"/>
            <a:ext cx="8229600" cy="1143000"/>
          </a:xfrm>
        </p:spPr>
        <p:txBody>
          <a:bodyPr>
            <a:noAutofit/>
          </a:bodyPr>
          <a:lstStyle/>
          <a:p>
            <a:r>
              <a:rPr lang="en-US" sz="4000" dirty="0" smtClean="0"/>
              <a:t>Once </a:t>
            </a:r>
            <a:r>
              <a:rPr lang="en-US" sz="4000" smtClean="0"/>
              <a:t>swifts disappear </a:t>
            </a:r>
            <a:r>
              <a:rPr lang="en-US" sz="4000" dirty="0" smtClean="0"/>
              <a:t>from an area it can be  slow process to get them back. </a:t>
            </a:r>
            <a:endParaRPr lang="en-US" sz="4000" dirty="0"/>
          </a:p>
        </p:txBody>
      </p:sp>
      <p:sp>
        <p:nvSpPr>
          <p:cNvPr id="351235" name="Rectangle 3"/>
          <p:cNvSpPr>
            <a:spLocks noGrp="1" noChangeArrowheads="1"/>
          </p:cNvSpPr>
          <p:nvPr>
            <p:ph type="body" sz="half" idx="1"/>
          </p:nvPr>
        </p:nvSpPr>
        <p:spPr/>
        <p:txBody>
          <a:bodyPr>
            <a:normAutofit fontScale="92500" lnSpcReduction="10000"/>
          </a:bodyPr>
          <a:lstStyle/>
          <a:p>
            <a:r>
              <a:rPr lang="en-GB" sz="2800" dirty="0" smtClean="0"/>
              <a:t>A vital part of conserving the species is to have anchor tenants to attract other swifts! </a:t>
            </a:r>
          </a:p>
          <a:p>
            <a:r>
              <a:rPr lang="en-GB" sz="2800" dirty="0" smtClean="0"/>
              <a:t>Are any </a:t>
            </a:r>
            <a:r>
              <a:rPr lang="en-GB" sz="2800" dirty="0"/>
              <a:t>s</a:t>
            </a:r>
            <a:r>
              <a:rPr lang="en-GB" sz="2800" dirty="0" smtClean="0"/>
              <a:t>wifts </a:t>
            </a:r>
            <a:r>
              <a:rPr lang="en-GB" sz="2800" dirty="0"/>
              <a:t>breeding nearby? </a:t>
            </a:r>
            <a:r>
              <a:rPr lang="en-GB" sz="2800" dirty="0" smtClean="0"/>
              <a:t>Swifts like swifts!</a:t>
            </a:r>
          </a:p>
          <a:p>
            <a:r>
              <a:rPr lang="en-GB" sz="2800" dirty="0" smtClean="0"/>
              <a:t>Swift Calls are the nearest thing to a silver bullet! </a:t>
            </a:r>
          </a:p>
          <a:p>
            <a:r>
              <a:rPr lang="en-GB" sz="2800" dirty="0" smtClean="0"/>
              <a:t>But not </a:t>
            </a:r>
            <a:r>
              <a:rPr lang="en-GB" sz="2800" dirty="0"/>
              <a:t>guaranteed</a:t>
            </a:r>
            <a:r>
              <a:rPr lang="en-GB" sz="2800" dirty="0" smtClean="0"/>
              <a:t>!</a:t>
            </a:r>
          </a:p>
          <a:p>
            <a:r>
              <a:rPr lang="en-GB" sz="2800" dirty="0" smtClean="0"/>
              <a:t>No swifts then more calls needed!</a:t>
            </a:r>
            <a:endParaRPr lang="en-US" sz="2800" dirty="0"/>
          </a:p>
          <a:p>
            <a:endParaRPr lang="en-US" sz="2400" dirty="0"/>
          </a:p>
        </p:txBody>
      </p:sp>
      <p:pic>
        <p:nvPicPr>
          <p:cNvPr id="351236" name="Picture 4" descr="PA190084"/>
          <p:cNvPicPr>
            <a:picLocks noGrp="1" noChangeAspect="1" noChangeArrowheads="1"/>
          </p:cNvPicPr>
          <p:nvPr>
            <p:ph sz="quarter" idx="3"/>
          </p:nvPr>
        </p:nvPicPr>
        <p:blipFill>
          <a:blip r:embed="rId3" cstate="print"/>
          <a:srcRect/>
          <a:stretch>
            <a:fillRect/>
          </a:stretch>
        </p:blipFill>
        <p:spPr>
          <a:xfrm>
            <a:off x="5003800" y="3938588"/>
            <a:ext cx="3313113" cy="2187575"/>
          </a:xfrm>
          <a:noFill/>
          <a:ln/>
        </p:spPr>
      </p:pic>
      <p:pic>
        <p:nvPicPr>
          <p:cNvPr id="8" name="Picture 6" descr="C:\Users\0537540\Pictures\swift-attraction-kit.jpg"/>
          <p:cNvPicPr>
            <a:picLocks noGrp="1" noChangeAspect="1" noChangeArrowheads="1"/>
          </p:cNvPicPr>
          <p:nvPr>
            <p:ph sz="quarter" idx="2"/>
          </p:nvPr>
        </p:nvPicPr>
        <p:blipFill>
          <a:blip r:embed="rId4"/>
          <a:srcRect/>
          <a:stretch>
            <a:fillRect/>
          </a:stretch>
        </p:blipFill>
        <p:spPr>
          <a:xfrm>
            <a:off x="5072066" y="1600200"/>
            <a:ext cx="3144211" cy="2185988"/>
          </a:xfrm>
          <a:noFill/>
        </p:spPr>
      </p:pic>
      <p:pic>
        <p:nvPicPr>
          <p:cNvPr id="6" name="Picture 5" descr="swift (2)"/>
          <p:cNvPicPr>
            <a:picLocks noChangeAspect="1" noChangeArrowheads="1"/>
          </p:cNvPicPr>
          <p:nvPr/>
        </p:nvPicPr>
        <p:blipFill>
          <a:blip r:embed="rId5"/>
          <a:srcRect/>
          <a:stretch>
            <a:fillRect/>
          </a:stretch>
        </p:blipFill>
        <p:spPr bwMode="auto">
          <a:xfrm>
            <a:off x="8532440" y="0"/>
            <a:ext cx="611560" cy="1047750"/>
          </a:xfrm>
          <a:prstGeom prst="rect">
            <a:avLst/>
          </a:prstGeom>
          <a:noFill/>
        </p:spPr>
      </p:pic>
    </p:spTree>
    <p:extLst>
      <p:ext uri="{BB962C8B-B14F-4D97-AF65-F5344CB8AC3E}">
        <p14:creationId xmlns:p14="http://schemas.microsoft.com/office/powerpoint/2010/main" val="413833605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r>
              <a:rPr lang="en-GB" dirty="0" smtClean="0"/>
              <a:t>Arrival is a very special time of the year! - Ted Hughes again -</a:t>
            </a:r>
            <a:endParaRPr lang="en-GB" dirty="0"/>
          </a:p>
        </p:txBody>
      </p:sp>
      <p:sp>
        <p:nvSpPr>
          <p:cNvPr id="10" name="Text Placeholder 9"/>
          <p:cNvSpPr>
            <a:spLocks noGrp="1"/>
          </p:cNvSpPr>
          <p:nvPr>
            <p:ph type="body" sz="half" idx="1"/>
          </p:nvPr>
        </p:nvSpPr>
        <p:spPr/>
        <p:txBody>
          <a:bodyPr>
            <a:normAutofit fontScale="62500" lnSpcReduction="20000"/>
          </a:bodyPr>
          <a:lstStyle/>
          <a:p>
            <a:pPr>
              <a:buNone/>
            </a:pPr>
            <a:endParaRPr lang="en-US" b="1" i="1" dirty="0" smtClean="0"/>
          </a:p>
          <a:p>
            <a:r>
              <a:rPr lang="en-US" sz="4000" b="1" i="1" dirty="0" smtClean="0"/>
              <a:t>“They’ve made it again/ Which means the globe’s still working . . .”</a:t>
            </a:r>
          </a:p>
          <a:p>
            <a:r>
              <a:rPr lang="en-US" sz="4000" b="1" i="1" dirty="0" smtClean="0"/>
              <a:t>---“</a:t>
            </a:r>
            <a:r>
              <a:rPr lang="en-GB" sz="4000" i="1" dirty="0" smtClean="0"/>
              <a:t>Fifteenth of May. Cherry blossom. The swifts</a:t>
            </a:r>
            <a:br>
              <a:rPr lang="en-GB" sz="4000" i="1" dirty="0" smtClean="0"/>
            </a:br>
            <a:r>
              <a:rPr lang="en-GB" sz="4000" i="1" dirty="0" smtClean="0"/>
              <a:t>Materialize at the tip of a long scream</a:t>
            </a:r>
            <a:br>
              <a:rPr lang="en-GB" sz="4000" i="1" dirty="0" smtClean="0"/>
            </a:br>
            <a:r>
              <a:rPr lang="en-GB" sz="4000" i="1" dirty="0" smtClean="0"/>
              <a:t>Of needle. ‘Look! They’re back! Look!’ And they’re gone</a:t>
            </a:r>
            <a:br>
              <a:rPr lang="en-GB" sz="4000" i="1" dirty="0" smtClean="0"/>
            </a:br>
            <a:r>
              <a:rPr lang="en-GB" sz="4000" i="1" dirty="0" smtClean="0"/>
              <a:t>On a steep Controlled scream of skid” ------ </a:t>
            </a:r>
            <a:endParaRPr lang="en-US" sz="4000" b="1" i="1" dirty="0" smtClean="0"/>
          </a:p>
          <a:p>
            <a:endParaRPr lang="en-GB" dirty="0"/>
          </a:p>
        </p:txBody>
      </p:sp>
      <p:pic>
        <p:nvPicPr>
          <p:cNvPr id="6" name="Picture 5" descr="swift (2)"/>
          <p:cNvPicPr>
            <a:picLocks noChangeAspect="1" noChangeArrowheads="1"/>
          </p:cNvPicPr>
          <p:nvPr/>
        </p:nvPicPr>
        <p:blipFill>
          <a:blip r:embed="rId3"/>
          <a:srcRect/>
          <a:stretch>
            <a:fillRect/>
          </a:stretch>
        </p:blipFill>
        <p:spPr bwMode="auto">
          <a:xfrm>
            <a:off x="8429652" y="0"/>
            <a:ext cx="714348" cy="1047750"/>
          </a:xfrm>
          <a:prstGeom prst="rect">
            <a:avLst/>
          </a:prstGeom>
          <a:noFill/>
        </p:spPr>
      </p:pic>
      <p:pic>
        <p:nvPicPr>
          <p:cNvPr id="11" name="Picture 2" descr="C:\Users\User\Pictures\Banner for Peter.jpg"/>
          <p:cNvPicPr>
            <a:picLocks noGrp="1" noChangeAspect="1" noChangeArrowheads="1"/>
          </p:cNvPicPr>
          <p:nvPr>
            <p:ph sz="quarter" idx="3"/>
          </p:nvPr>
        </p:nvPicPr>
        <p:blipFill>
          <a:blip r:embed="rId4" cstate="print">
            <a:extLst>
              <a:ext uri="{28A0092B-C50C-407E-A947-70E740481C1C}">
                <a14:useLocalDpi xmlns:a14="http://schemas.microsoft.com/office/drawing/2010/main" val="0"/>
              </a:ext>
            </a:extLst>
          </a:blip>
          <a:srcRect/>
          <a:stretch>
            <a:fillRect/>
          </a:stretch>
        </p:blipFill>
        <p:spPr bwMode="auto">
          <a:xfrm>
            <a:off x="4644008" y="3939252"/>
            <a:ext cx="4032448" cy="2370068"/>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p:cNvPicPr>
            <a:picLocks noGrp="1" noChangeAspect="1" noChangeArrowheads="1"/>
          </p:cNvPicPr>
          <p:nvPr>
            <p:ph sz="quarter" idx="2"/>
          </p:nvPr>
        </p:nvPicPr>
        <p:blipFill>
          <a:blip r:embed="rId5">
            <a:extLst>
              <a:ext uri="{28A0092B-C50C-407E-A947-70E740481C1C}">
                <a14:useLocalDpi xmlns:a14="http://schemas.microsoft.com/office/drawing/2010/main" val="0"/>
              </a:ext>
            </a:extLst>
          </a:blip>
          <a:srcRect/>
          <a:stretch>
            <a:fillRect/>
          </a:stretch>
        </p:blipFill>
        <p:spPr bwMode="auto">
          <a:xfrm>
            <a:off x="4648200" y="1556793"/>
            <a:ext cx="4038600" cy="22322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9357388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8" name="Rectangle 4"/>
          <p:cNvSpPr>
            <a:spLocks noGrp="1" noChangeArrowheads="1"/>
          </p:cNvSpPr>
          <p:nvPr>
            <p:ph type="title"/>
          </p:nvPr>
        </p:nvSpPr>
        <p:spPr/>
        <p:txBody>
          <a:bodyPr>
            <a:normAutofit fontScale="90000"/>
          </a:bodyPr>
          <a:lstStyle/>
          <a:p>
            <a:r>
              <a:rPr lang="en-GB" dirty="0" smtClean="0"/>
              <a:t>Main locations for swift population change from “anywhere” to the nest. </a:t>
            </a:r>
            <a:endParaRPr lang="en-US" dirty="0"/>
          </a:p>
        </p:txBody>
      </p:sp>
      <p:sp>
        <p:nvSpPr>
          <p:cNvPr id="216069" name="Rectangle 5"/>
          <p:cNvSpPr>
            <a:spLocks noGrp="1" noChangeArrowheads="1"/>
          </p:cNvSpPr>
          <p:nvPr>
            <p:ph type="body" sz="half" idx="1"/>
          </p:nvPr>
        </p:nvSpPr>
        <p:spPr/>
        <p:txBody>
          <a:bodyPr/>
          <a:lstStyle/>
          <a:p>
            <a:endParaRPr lang="en-GB" sz="2400" dirty="0"/>
          </a:p>
          <a:p>
            <a:r>
              <a:rPr lang="en-GB" sz="2400" dirty="0"/>
              <a:t>Goes from complete freedom to roam the skies to </a:t>
            </a:r>
            <a:r>
              <a:rPr lang="en-GB" sz="2400" dirty="0" smtClean="0"/>
              <a:t>being tied to the nest site </a:t>
            </a:r>
            <a:endParaRPr lang="en-GB" sz="2400" dirty="0"/>
          </a:p>
          <a:p>
            <a:r>
              <a:rPr lang="en-GB" sz="2400" dirty="0" smtClean="0"/>
              <a:t>Now needs </a:t>
            </a:r>
            <a:r>
              <a:rPr lang="en-GB" sz="2400" dirty="0"/>
              <a:t>to </a:t>
            </a:r>
            <a:r>
              <a:rPr lang="en-GB" sz="2400" dirty="0" smtClean="0"/>
              <a:t>stay local </a:t>
            </a:r>
            <a:endParaRPr lang="en-GB" sz="2400" dirty="0"/>
          </a:p>
          <a:p>
            <a:r>
              <a:rPr lang="en-GB" sz="2400" dirty="0"/>
              <a:t>The food supply for the chicks is dependent on weather and </a:t>
            </a:r>
            <a:r>
              <a:rPr lang="en-GB" sz="2400" dirty="0" smtClean="0"/>
              <a:t>nearby habitats to supply insects to the air.</a:t>
            </a:r>
            <a:endParaRPr lang="en-US" sz="2400" dirty="0"/>
          </a:p>
        </p:txBody>
      </p:sp>
      <p:pic>
        <p:nvPicPr>
          <p:cNvPr id="216072" name="Picture 8" descr="swift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76456" y="0"/>
            <a:ext cx="467544" cy="1047750"/>
          </a:xfrm>
          <a:prstGeom prst="rect">
            <a:avLst/>
          </a:prstGeom>
          <a:noFill/>
          <a:extLst>
            <a:ext uri="{909E8E84-426E-40DD-AFC4-6F175D3DCCD1}">
              <a14:hiddenFill xmlns:a14="http://schemas.microsoft.com/office/drawing/2010/main">
                <a:solidFill>
                  <a:srgbClr val="FFFFFF"/>
                </a:solidFill>
              </a14:hiddenFill>
            </a:ext>
          </a:extLst>
        </p:spPr>
      </p:pic>
      <p:pic>
        <p:nvPicPr>
          <p:cNvPr id="3" name="Content Placeholder 2"/>
          <p:cNvPicPr>
            <a:picLocks noGrp="1" noChangeAspect="1"/>
          </p:cNvPicPr>
          <p:nvPr>
            <p:ph sz="half" idx="2"/>
          </p:nvPr>
        </p:nvPicPr>
        <p:blipFill>
          <a:blip r:embed="rId4">
            <a:extLst>
              <a:ext uri="{28A0092B-C50C-407E-A947-70E740481C1C}">
                <a14:useLocalDpi xmlns:a14="http://schemas.microsoft.com/office/drawing/2010/main" val="0"/>
              </a:ext>
            </a:extLst>
          </a:blip>
          <a:stretch>
            <a:fillRect/>
          </a:stretch>
        </p:blipFill>
        <p:spPr>
          <a:xfrm>
            <a:off x="4499992" y="1628800"/>
            <a:ext cx="4464496" cy="4896543"/>
          </a:xfrm>
        </p:spPr>
      </p:pic>
    </p:spTree>
    <p:extLst>
      <p:ext uri="{BB962C8B-B14F-4D97-AF65-F5344CB8AC3E}">
        <p14:creationId xmlns:p14="http://schemas.microsoft.com/office/powerpoint/2010/main" val="190825682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r>
              <a:rPr lang="en-GB" dirty="0" smtClean="0"/>
              <a:t>Feeding and breeding- example track Lough Neagh -  2017  </a:t>
            </a:r>
            <a:endParaRPr lang="en-GB" dirty="0"/>
          </a:p>
        </p:txBody>
      </p:sp>
      <p:sp>
        <p:nvSpPr>
          <p:cNvPr id="5" name="Content Placeholder 4"/>
          <p:cNvSpPr>
            <a:spLocks noGrp="1"/>
          </p:cNvSpPr>
          <p:nvPr>
            <p:ph sz="half" idx="1"/>
          </p:nvPr>
        </p:nvSpPr>
        <p:spPr/>
        <p:txBody>
          <a:bodyPr>
            <a:normAutofit fontScale="92500" lnSpcReduction="10000"/>
          </a:bodyPr>
          <a:lstStyle/>
          <a:p>
            <a:r>
              <a:rPr lang="en-GB" dirty="0" smtClean="0"/>
              <a:t>Needs to find food as near the nest as possible.</a:t>
            </a:r>
          </a:p>
          <a:p>
            <a:r>
              <a:rPr lang="en-GB" dirty="0" smtClean="0"/>
              <a:t>Takes advantage of peak Aphids </a:t>
            </a:r>
            <a:r>
              <a:rPr lang="en-GB" dirty="0"/>
              <a:t>and Chironomids 1</a:t>
            </a:r>
            <a:r>
              <a:rPr lang="en-GB" baseline="30000" dirty="0" smtClean="0"/>
              <a:t>st</a:t>
            </a:r>
            <a:r>
              <a:rPr lang="en-GB" dirty="0" smtClean="0"/>
              <a:t> peak in mid summer. </a:t>
            </a:r>
          </a:p>
          <a:p>
            <a:r>
              <a:rPr lang="en-GB" dirty="0" smtClean="0"/>
              <a:t>Feeding behaviour necessitated by weather and growing chicks.</a:t>
            </a:r>
          </a:p>
          <a:p>
            <a:r>
              <a:rPr lang="en-GB" dirty="0" smtClean="0"/>
              <a:t>Once chicks are fledged pressure is off. They can forage more widely. </a:t>
            </a:r>
            <a:endParaRPr lang="en-GB" dirty="0"/>
          </a:p>
        </p:txBody>
      </p:sp>
      <p:pic>
        <p:nvPicPr>
          <p:cNvPr id="3" name="Content Placeholder 2"/>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4648200" y="1628800"/>
            <a:ext cx="4038600" cy="4464496"/>
          </a:xfrm>
        </p:spPr>
      </p:pic>
      <p:pic>
        <p:nvPicPr>
          <p:cNvPr id="6" name="Picture 5" descr="swift (2)"/>
          <p:cNvPicPr>
            <a:picLocks noChangeAspect="1" noChangeArrowheads="1"/>
          </p:cNvPicPr>
          <p:nvPr/>
        </p:nvPicPr>
        <p:blipFill>
          <a:blip r:embed="rId4"/>
          <a:srcRect/>
          <a:stretch>
            <a:fillRect/>
          </a:stretch>
        </p:blipFill>
        <p:spPr bwMode="auto">
          <a:xfrm>
            <a:off x="8429652" y="0"/>
            <a:ext cx="714348" cy="1047750"/>
          </a:xfrm>
          <a:prstGeom prst="rect">
            <a:avLst/>
          </a:prstGeom>
          <a:noFill/>
        </p:spPr>
      </p:pic>
    </p:spTree>
    <p:extLst>
      <p:ext uri="{BB962C8B-B14F-4D97-AF65-F5344CB8AC3E}">
        <p14:creationId xmlns:p14="http://schemas.microsoft.com/office/powerpoint/2010/main" val="291850587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9" name="Rectangle 5"/>
          <p:cNvSpPr>
            <a:spLocks noGrp="1" noChangeArrowheads="1"/>
          </p:cNvSpPr>
          <p:nvPr>
            <p:ph type="title"/>
          </p:nvPr>
        </p:nvSpPr>
        <p:spPr/>
        <p:txBody>
          <a:bodyPr>
            <a:normAutofit fontScale="90000"/>
          </a:bodyPr>
          <a:lstStyle/>
          <a:p>
            <a:r>
              <a:rPr lang="en-GB" dirty="0" smtClean="0"/>
              <a:t>They are with us to </a:t>
            </a:r>
            <a:r>
              <a:rPr lang="en-GB" dirty="0"/>
              <a:t>nest,  lay their eggs,  </a:t>
            </a:r>
          </a:p>
        </p:txBody>
      </p:sp>
      <p:pic>
        <p:nvPicPr>
          <p:cNvPr id="5" name="Content Placeholder 4"/>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643928" y="1600200"/>
            <a:ext cx="5856144" cy="4525963"/>
          </a:xfrm>
        </p:spPr>
      </p:pic>
      <p:pic>
        <p:nvPicPr>
          <p:cNvPr id="4" name="Picture 3" descr="swift (2)"/>
          <p:cNvPicPr>
            <a:picLocks noChangeAspect="1" noChangeArrowheads="1"/>
          </p:cNvPicPr>
          <p:nvPr/>
        </p:nvPicPr>
        <p:blipFill>
          <a:blip r:embed="rId4"/>
          <a:srcRect/>
          <a:stretch>
            <a:fillRect/>
          </a:stretch>
        </p:blipFill>
        <p:spPr bwMode="auto">
          <a:xfrm>
            <a:off x="8429652" y="0"/>
            <a:ext cx="714348" cy="1047750"/>
          </a:xfrm>
          <a:prstGeom prst="rect">
            <a:avLst/>
          </a:prstGeom>
          <a:noFill/>
        </p:spPr>
      </p:pic>
    </p:spTree>
    <p:extLst>
      <p:ext uri="{BB962C8B-B14F-4D97-AF65-F5344CB8AC3E}">
        <p14:creationId xmlns:p14="http://schemas.microsoft.com/office/powerpoint/2010/main" val="377697387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GB" dirty="0" smtClean="0"/>
              <a:t>And feed their chicks. </a:t>
            </a:r>
            <a:endParaRPr lang="en-GB" dirty="0"/>
          </a:p>
        </p:txBody>
      </p:sp>
      <p:pic>
        <p:nvPicPr>
          <p:cNvPr id="4" name="Content Placeholder 3"/>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251520" y="1628800"/>
            <a:ext cx="4244280" cy="4392487"/>
          </a:xfrm>
        </p:spPr>
      </p:pic>
      <p:pic>
        <p:nvPicPr>
          <p:cNvPr id="6" name="Content Placeholder 3"/>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4648200" y="1628800"/>
            <a:ext cx="4038600" cy="4392488"/>
          </a:xfrm>
        </p:spPr>
      </p:pic>
    </p:spTree>
    <p:extLst>
      <p:ext uri="{BB962C8B-B14F-4D97-AF65-F5344CB8AC3E}">
        <p14:creationId xmlns:p14="http://schemas.microsoft.com/office/powerpoint/2010/main" val="60922481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6" name="Rectangle 4"/>
          <p:cNvSpPr>
            <a:spLocks noGrp="1" noChangeArrowheads="1"/>
          </p:cNvSpPr>
          <p:nvPr>
            <p:ph type="title"/>
          </p:nvPr>
        </p:nvSpPr>
        <p:spPr/>
        <p:txBody>
          <a:bodyPr/>
          <a:lstStyle/>
          <a:p>
            <a:r>
              <a:rPr lang="en-GB" dirty="0" smtClean="0"/>
              <a:t> Chicks  grow rapidly </a:t>
            </a:r>
            <a:endParaRPr lang="en-US" dirty="0"/>
          </a:p>
        </p:txBody>
      </p:sp>
      <p:sp>
        <p:nvSpPr>
          <p:cNvPr id="172037" name="Rectangle 5"/>
          <p:cNvSpPr>
            <a:spLocks noGrp="1" noChangeArrowheads="1"/>
          </p:cNvSpPr>
          <p:nvPr>
            <p:ph type="body" sz="half" idx="1"/>
          </p:nvPr>
        </p:nvSpPr>
        <p:spPr>
          <a:xfrm>
            <a:off x="457200" y="1412776"/>
            <a:ext cx="3826768" cy="5256584"/>
          </a:xfrm>
        </p:spPr>
        <p:txBody>
          <a:bodyPr/>
          <a:lstStyle/>
          <a:p>
            <a:pPr marL="0" indent="0">
              <a:buNone/>
            </a:pPr>
            <a:endParaRPr lang="en-GB" sz="2800" dirty="0" smtClean="0"/>
          </a:p>
          <a:p>
            <a:pPr marL="0" indent="0">
              <a:buNone/>
            </a:pPr>
            <a:endParaRPr lang="en-GB" sz="2800" dirty="0"/>
          </a:p>
          <a:p>
            <a:r>
              <a:rPr lang="en-GB" sz="2800" dirty="0"/>
              <a:t>By second week after hatching both parents hunt </a:t>
            </a:r>
          </a:p>
          <a:p>
            <a:r>
              <a:rPr lang="en-GB" sz="2800" dirty="0"/>
              <a:t>Food every hour </a:t>
            </a:r>
          </a:p>
          <a:p>
            <a:r>
              <a:rPr lang="en-GB" sz="2800" dirty="0"/>
              <a:t>Sometimes within minutes – Lough Neagh </a:t>
            </a:r>
            <a:r>
              <a:rPr lang="en-GB" sz="2800" dirty="0" smtClean="0"/>
              <a:t>– bolus in 2 minutes. </a:t>
            </a:r>
            <a:endParaRPr lang="en-GB" sz="2800" dirty="0"/>
          </a:p>
          <a:p>
            <a:endParaRPr lang="en-US" sz="2800" dirty="0"/>
          </a:p>
          <a:p>
            <a:endParaRPr lang="en-US" sz="2800" dirty="0"/>
          </a:p>
        </p:txBody>
      </p:sp>
      <p:pic>
        <p:nvPicPr>
          <p:cNvPr id="172040" name="Picture 8" descr="swift chicks2"/>
          <p:cNvPicPr>
            <a:picLocks noGrp="1" noChangeAspect="1" noChangeArrowheads="1"/>
          </p:cNvPicPr>
          <p:nvPr>
            <p:ph sz="quarter" idx="2"/>
          </p:nvPr>
        </p:nvPicPr>
        <p:blipFill>
          <a:blip r:embed="rId3" cstate="print">
            <a:extLst>
              <a:ext uri="{28A0092B-C50C-407E-A947-70E740481C1C}">
                <a14:useLocalDpi xmlns:a14="http://schemas.microsoft.com/office/drawing/2010/main" val="0"/>
              </a:ext>
            </a:extLst>
          </a:blip>
          <a:srcRect/>
          <a:stretch>
            <a:fillRect/>
          </a:stretch>
        </p:blipFill>
        <p:spPr>
          <a:xfrm>
            <a:off x="4355976" y="1412776"/>
            <a:ext cx="4680520" cy="2373412"/>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72041" name="Picture 9" descr="swift chicks3"/>
          <p:cNvPicPr>
            <a:picLocks noGrp="1" noChangeAspect="1" noChangeArrowheads="1"/>
          </p:cNvPicPr>
          <p:nvPr>
            <p:ph sz="quarter" idx="3"/>
          </p:nvPr>
        </p:nvPicPr>
        <p:blipFill>
          <a:blip r:embed="rId4" cstate="print">
            <a:extLst>
              <a:ext uri="{28A0092B-C50C-407E-A947-70E740481C1C}">
                <a14:useLocalDpi xmlns:a14="http://schemas.microsoft.com/office/drawing/2010/main" val="0"/>
              </a:ext>
            </a:extLst>
          </a:blip>
          <a:srcRect/>
          <a:stretch>
            <a:fillRect/>
          </a:stretch>
        </p:blipFill>
        <p:spPr>
          <a:xfrm>
            <a:off x="4355976" y="3938588"/>
            <a:ext cx="4680520" cy="280278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72042" name="Picture 10" descr="swif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286750" y="0"/>
            <a:ext cx="857250" cy="10477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35430463"/>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sz="quarter"/>
          </p:nvPr>
        </p:nvSpPr>
        <p:spPr/>
        <p:txBody>
          <a:bodyPr/>
          <a:lstStyle/>
          <a:p>
            <a:r>
              <a:rPr lang="en-GB" dirty="0" smtClean="0"/>
              <a:t>And then the first flight! </a:t>
            </a:r>
            <a:endParaRPr lang="en-GB" dirty="0"/>
          </a:p>
        </p:txBody>
      </p:sp>
      <p:sp>
        <p:nvSpPr>
          <p:cNvPr id="7" name="Content Placeholder 6"/>
          <p:cNvSpPr>
            <a:spLocks noGrp="1"/>
          </p:cNvSpPr>
          <p:nvPr>
            <p:ph sz="quarter" idx="1"/>
          </p:nvPr>
        </p:nvSpPr>
        <p:spPr/>
        <p:txBody>
          <a:bodyPr>
            <a:normAutofit fontScale="55000" lnSpcReduction="20000"/>
          </a:bodyPr>
          <a:lstStyle/>
          <a:p>
            <a:endParaRPr lang="en-GB" dirty="0" smtClean="0"/>
          </a:p>
          <a:p>
            <a:r>
              <a:rPr lang="en-GB" dirty="0" smtClean="0"/>
              <a:t>That magic moment each summer – 40 days or so at 40 to 45 grams. Wings 16 cm long. </a:t>
            </a:r>
          </a:p>
          <a:p>
            <a:r>
              <a:rPr lang="en-GB" b="1" i="1" dirty="0" smtClean="0"/>
              <a:t>“Maybe even more important than finding a nest site?”</a:t>
            </a:r>
          </a:p>
          <a:p>
            <a:r>
              <a:rPr lang="en-GB" dirty="0" smtClean="0"/>
              <a:t>Fly or die!  </a:t>
            </a:r>
          </a:p>
          <a:p>
            <a:r>
              <a:rPr lang="en-GB" dirty="0" smtClean="0"/>
              <a:t>The class of 2018 will be airborne!</a:t>
            </a:r>
            <a:endParaRPr lang="en-GB" dirty="0"/>
          </a:p>
        </p:txBody>
      </p:sp>
      <p:pic>
        <p:nvPicPr>
          <p:cNvPr id="12" name="Content Placeholder 7" descr="swift-at fledging.jpg"/>
          <p:cNvPicPr>
            <a:picLocks noGrp="1" noChangeAspect="1"/>
          </p:cNvPicPr>
          <p:nvPr>
            <p:ph sz="quarter" idx="4"/>
          </p:nvPr>
        </p:nvPicPr>
        <p:blipFill>
          <a:blip r:embed="rId3" cstate="print"/>
          <a:stretch>
            <a:fillRect/>
          </a:stretch>
        </p:blipFill>
        <p:spPr>
          <a:xfrm>
            <a:off x="5292080" y="3939252"/>
            <a:ext cx="3672408" cy="2730108"/>
          </a:xfrm>
        </p:spPr>
      </p:pic>
      <p:pic>
        <p:nvPicPr>
          <p:cNvPr id="13" name="Content Placeholder 10"/>
          <p:cNvPicPr>
            <a:picLocks noGrp="1" noChangeAspect="1"/>
          </p:cNvPicPr>
          <p:nvPr>
            <p:ph sz="quarter" idx="2"/>
          </p:nvPr>
        </p:nvPicPr>
        <p:blipFill>
          <a:blip r:embed="rId4" cstate="print">
            <a:extLst>
              <a:ext uri="{28A0092B-C50C-407E-A947-70E740481C1C}">
                <a14:useLocalDpi xmlns:a14="http://schemas.microsoft.com/office/drawing/2010/main" val="0"/>
              </a:ext>
            </a:extLst>
          </a:blip>
          <a:stretch>
            <a:fillRect/>
          </a:stretch>
        </p:blipFill>
        <p:spPr>
          <a:xfrm>
            <a:off x="5292080" y="1600200"/>
            <a:ext cx="3672408" cy="2185988"/>
          </a:xfrm>
        </p:spPr>
      </p:pic>
      <p:pic>
        <p:nvPicPr>
          <p:cNvPr id="8" name="Picture 7" descr="swift (2)"/>
          <p:cNvPicPr>
            <a:picLocks noChangeAspect="1" noChangeArrowheads="1"/>
          </p:cNvPicPr>
          <p:nvPr/>
        </p:nvPicPr>
        <p:blipFill>
          <a:blip r:embed="rId5"/>
          <a:srcRect/>
          <a:stretch>
            <a:fillRect/>
          </a:stretch>
        </p:blipFill>
        <p:spPr bwMode="auto">
          <a:xfrm>
            <a:off x="8429652" y="0"/>
            <a:ext cx="714348" cy="1047750"/>
          </a:xfrm>
          <a:prstGeom prst="rect">
            <a:avLst/>
          </a:prstGeom>
          <a:noFill/>
        </p:spPr>
      </p:pic>
      <p:pic>
        <p:nvPicPr>
          <p:cNvPr id="10" name="Content Placeholder 3"/>
          <p:cNvPicPr>
            <a:picLocks noGrp="1" noChangeAspect="1"/>
          </p:cNvPicPr>
          <p:nvPr>
            <p:ph sz="quarter" idx="3"/>
          </p:nvPr>
        </p:nvPicPr>
        <p:blipFill>
          <a:blip r:embed="rId6" cstate="print">
            <a:extLst>
              <a:ext uri="{28A0092B-C50C-407E-A947-70E740481C1C}">
                <a14:useLocalDpi xmlns:a14="http://schemas.microsoft.com/office/drawing/2010/main" val="0"/>
              </a:ext>
            </a:extLst>
          </a:blip>
          <a:stretch>
            <a:fillRect/>
          </a:stretch>
        </p:blipFill>
        <p:spPr>
          <a:xfrm>
            <a:off x="467544" y="3938588"/>
            <a:ext cx="4608512" cy="2730772"/>
          </a:xfrm>
        </p:spPr>
      </p:pic>
    </p:spTree>
    <p:extLst>
      <p:ext uri="{BB962C8B-B14F-4D97-AF65-F5344CB8AC3E}">
        <p14:creationId xmlns:p14="http://schemas.microsoft.com/office/powerpoint/2010/main" val="3750753406"/>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a:t> </a:t>
            </a:r>
            <a:r>
              <a:rPr lang="en-GB" dirty="0" smtClean="0"/>
              <a:t>Clonmacnoise Co. Offaly – a low nest site. - Difficult first flight? </a:t>
            </a:r>
            <a:endParaRPr lang="en-GB" dirty="0"/>
          </a:p>
        </p:txBody>
      </p:sp>
      <p:pic>
        <p:nvPicPr>
          <p:cNvPr id="5" name="Content Placeholder 8"/>
          <p:cNvPicPr>
            <a:picLocks noGrp="1" noChangeAspect="1"/>
          </p:cNvPicPr>
          <p:nvPr>
            <p:ph sz="half" idx="1"/>
          </p:nvPr>
        </p:nvPicPr>
        <p:blipFill>
          <a:blip r:embed="rId3" cstate="print">
            <a:extLst>
              <a:ext uri="{28A0092B-C50C-407E-A947-70E740481C1C}">
                <a14:useLocalDpi xmlns:a14="http://schemas.microsoft.com/office/drawing/2010/main" val="0"/>
              </a:ext>
            </a:extLst>
          </a:blip>
          <a:stretch>
            <a:fillRect/>
          </a:stretch>
        </p:blipFill>
        <p:spPr>
          <a:xfrm>
            <a:off x="179512" y="1700808"/>
            <a:ext cx="4608512" cy="4752528"/>
          </a:xfrm>
        </p:spPr>
      </p:pic>
      <p:pic>
        <p:nvPicPr>
          <p:cNvPr id="6" name="Content Placeholder 7"/>
          <p:cNvPicPr>
            <a:picLocks noGrp="1" noChangeAspect="1"/>
          </p:cNvPicPr>
          <p:nvPr>
            <p:ph sz="half" idx="2"/>
          </p:nvPr>
        </p:nvPicPr>
        <p:blipFill>
          <a:blip r:embed="rId4" cstate="print">
            <a:extLst>
              <a:ext uri="{28A0092B-C50C-407E-A947-70E740481C1C}">
                <a14:useLocalDpi xmlns:a14="http://schemas.microsoft.com/office/drawing/2010/main" val="0"/>
              </a:ext>
            </a:extLst>
          </a:blip>
          <a:stretch>
            <a:fillRect/>
          </a:stretch>
        </p:blipFill>
        <p:spPr>
          <a:xfrm>
            <a:off x="4969744" y="1700808"/>
            <a:ext cx="3817082" cy="4752528"/>
          </a:xfrm>
        </p:spPr>
      </p:pic>
      <p:pic>
        <p:nvPicPr>
          <p:cNvPr id="7" name="Picture 6" descr="swift (2)"/>
          <p:cNvPicPr>
            <a:picLocks noChangeAspect="1" noChangeArrowheads="1"/>
          </p:cNvPicPr>
          <p:nvPr/>
        </p:nvPicPr>
        <p:blipFill>
          <a:blip r:embed="rId5"/>
          <a:srcRect/>
          <a:stretch>
            <a:fillRect/>
          </a:stretch>
        </p:blipFill>
        <p:spPr bwMode="auto">
          <a:xfrm>
            <a:off x="8429652" y="0"/>
            <a:ext cx="714348" cy="1047750"/>
          </a:xfrm>
          <a:prstGeom prst="rect">
            <a:avLst/>
          </a:prstGeom>
          <a:noFill/>
        </p:spPr>
      </p:pic>
    </p:spTree>
    <p:extLst>
      <p:ext uri="{BB962C8B-B14F-4D97-AF65-F5344CB8AC3E}">
        <p14:creationId xmlns:p14="http://schemas.microsoft.com/office/powerpoint/2010/main" val="1259722996"/>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sz="quarter" idx="4294967295"/>
          </p:nvPr>
        </p:nvSpPr>
        <p:spPr>
          <a:xfrm>
            <a:off x="0" y="274638"/>
            <a:ext cx="8229600" cy="1143000"/>
          </a:xfrm>
        </p:spPr>
        <p:txBody>
          <a:bodyPr>
            <a:normAutofit fontScale="90000"/>
          </a:bodyPr>
          <a:lstStyle/>
          <a:p>
            <a:r>
              <a:rPr lang="en-GB" dirty="0" smtClean="0"/>
              <a:t>Swift Conservation – What should we do? Is it nest sites, or insects, or what? </a:t>
            </a:r>
            <a:endParaRPr lang="en-GB" dirty="0"/>
          </a:p>
        </p:txBody>
      </p:sp>
      <p:pic>
        <p:nvPicPr>
          <p:cNvPr id="7" name="Content Placeholder 9" descr="Canon April 17 004.JPG"/>
          <p:cNvPicPr>
            <a:picLocks noChangeAspect="1"/>
          </p:cNvPicPr>
          <p:nvPr/>
        </p:nvPicPr>
        <p:blipFill>
          <a:blip r:embed="rId3" cstate="print"/>
          <a:stretch>
            <a:fillRect/>
          </a:stretch>
        </p:blipFill>
        <p:spPr>
          <a:xfrm>
            <a:off x="421454" y="1556791"/>
            <a:ext cx="8255002" cy="5050743"/>
          </a:xfrm>
          <a:prstGeom prst="rect">
            <a:avLst/>
          </a:prstGeom>
        </p:spPr>
      </p:pic>
      <p:pic>
        <p:nvPicPr>
          <p:cNvPr id="4" name="Picture 3" descr="swift (2)"/>
          <p:cNvPicPr>
            <a:picLocks noChangeAspect="1" noChangeArrowheads="1"/>
          </p:cNvPicPr>
          <p:nvPr/>
        </p:nvPicPr>
        <p:blipFill>
          <a:blip r:embed="rId4"/>
          <a:srcRect/>
          <a:stretch>
            <a:fillRect/>
          </a:stretch>
        </p:blipFill>
        <p:spPr bwMode="auto">
          <a:xfrm>
            <a:off x="8429652" y="0"/>
            <a:ext cx="714348" cy="1047750"/>
          </a:xfrm>
          <a:prstGeom prst="rect">
            <a:avLst/>
          </a:prstGeom>
          <a:noFill/>
        </p:spPr>
      </p:pic>
    </p:spTree>
    <p:extLst>
      <p:ext uri="{BB962C8B-B14F-4D97-AF65-F5344CB8AC3E}">
        <p14:creationId xmlns:p14="http://schemas.microsoft.com/office/powerpoint/2010/main" val="2127639128"/>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normAutofit fontScale="90000"/>
          </a:bodyPr>
          <a:lstStyle/>
          <a:p>
            <a:r>
              <a:rPr lang="en-GB" dirty="0" smtClean="0"/>
              <a:t>Lets look at Insects - Rothamsted Research </a:t>
            </a:r>
            <a:endParaRPr lang="en-GB" dirty="0"/>
          </a:p>
        </p:txBody>
      </p:sp>
      <p:sp>
        <p:nvSpPr>
          <p:cNvPr id="8" name="Content Placeholder 7"/>
          <p:cNvSpPr>
            <a:spLocks noGrp="1"/>
          </p:cNvSpPr>
          <p:nvPr>
            <p:ph sz="half" idx="1"/>
          </p:nvPr>
        </p:nvSpPr>
        <p:spPr/>
        <p:txBody>
          <a:bodyPr>
            <a:normAutofit fontScale="85000" lnSpcReduction="10000"/>
          </a:bodyPr>
          <a:lstStyle/>
          <a:p>
            <a:r>
              <a:rPr lang="en-GB" dirty="0" smtClean="0"/>
              <a:t>Since 1968 12.2 meter-long </a:t>
            </a:r>
            <a:r>
              <a:rPr lang="en-GB" dirty="0"/>
              <a:t>suction tubes </a:t>
            </a:r>
            <a:r>
              <a:rPr lang="en-GB" dirty="0" smtClean="0"/>
              <a:t>deployed to </a:t>
            </a:r>
            <a:r>
              <a:rPr lang="en-GB" u="sng" dirty="0" smtClean="0"/>
              <a:t>monitor agricultural pests. </a:t>
            </a:r>
          </a:p>
          <a:p>
            <a:r>
              <a:rPr lang="en-GB" dirty="0" smtClean="0"/>
              <a:t>Rothamsted </a:t>
            </a:r>
            <a:r>
              <a:rPr lang="en-GB" dirty="0"/>
              <a:t>Insect Survey</a:t>
            </a:r>
            <a:r>
              <a:rPr lang="en-GB" dirty="0" smtClean="0"/>
              <a:t>. Daily records April to November </a:t>
            </a:r>
          </a:p>
          <a:p>
            <a:r>
              <a:rPr lang="en-GB" dirty="0" smtClean="0"/>
              <a:t>16 </a:t>
            </a:r>
            <a:r>
              <a:rPr lang="en-GB" dirty="0"/>
              <a:t>traps </a:t>
            </a:r>
            <a:r>
              <a:rPr lang="en-GB" dirty="0" smtClean="0"/>
              <a:t>-12 </a:t>
            </a:r>
            <a:r>
              <a:rPr lang="en-GB" dirty="0"/>
              <a:t>in </a:t>
            </a:r>
            <a:r>
              <a:rPr lang="en-GB" dirty="0" smtClean="0"/>
              <a:t>England- </a:t>
            </a:r>
            <a:r>
              <a:rPr lang="en-GB" dirty="0"/>
              <a:t>4 in </a:t>
            </a:r>
            <a:r>
              <a:rPr lang="en-GB" dirty="0" smtClean="0"/>
              <a:t>Scotland</a:t>
            </a:r>
          </a:p>
          <a:p>
            <a:r>
              <a:rPr lang="en-GB" dirty="0" smtClean="0"/>
              <a:t>400 </a:t>
            </a:r>
            <a:r>
              <a:rPr lang="en-GB" dirty="0"/>
              <a:t>of the 600 aphid species </a:t>
            </a:r>
            <a:r>
              <a:rPr lang="en-GB" dirty="0" smtClean="0"/>
              <a:t>in UK recorded </a:t>
            </a:r>
          </a:p>
        </p:txBody>
      </p:sp>
      <p:pic>
        <p:nvPicPr>
          <p:cNvPr id="12" name="Content Placeholder 11"/>
          <p:cNvPicPr>
            <a:picLocks noGrp="1" noChangeAspect="1"/>
          </p:cNvPicPr>
          <p:nvPr>
            <p:ph sz="quarter" idx="3"/>
          </p:nvPr>
        </p:nvPicPr>
        <p:blipFill>
          <a:blip r:embed="rId2">
            <a:extLst>
              <a:ext uri="{28A0092B-C50C-407E-A947-70E740481C1C}">
                <a14:useLocalDpi xmlns:a14="http://schemas.microsoft.com/office/drawing/2010/main" val="0"/>
              </a:ext>
            </a:extLst>
          </a:blip>
          <a:stretch>
            <a:fillRect/>
          </a:stretch>
        </p:blipFill>
        <p:spPr>
          <a:xfrm>
            <a:off x="5004048" y="3938588"/>
            <a:ext cx="3312368" cy="2187575"/>
          </a:xfrm>
        </p:spPr>
      </p:pic>
      <p:pic>
        <p:nvPicPr>
          <p:cNvPr id="11" name="Content Placeholder 12"/>
          <p:cNvPicPr>
            <a:picLocks noGrp="1" noChangeAspect="1"/>
          </p:cNvPicPr>
          <p:nvPr>
            <p:ph sz="quarter" idx="2"/>
          </p:nvPr>
        </p:nvPicPr>
        <p:blipFill>
          <a:blip r:embed="rId3">
            <a:extLst>
              <a:ext uri="{28A0092B-C50C-407E-A947-70E740481C1C}">
                <a14:useLocalDpi xmlns:a14="http://schemas.microsoft.com/office/drawing/2010/main" val="0"/>
              </a:ext>
            </a:extLst>
          </a:blip>
          <a:stretch>
            <a:fillRect/>
          </a:stretch>
        </p:blipFill>
        <p:spPr>
          <a:xfrm>
            <a:off x="5028009" y="1600200"/>
            <a:ext cx="3278982" cy="2185988"/>
          </a:xfrm>
        </p:spPr>
      </p:pic>
      <p:pic>
        <p:nvPicPr>
          <p:cNvPr id="6" name="Picture 5" descr="swift (2)"/>
          <p:cNvPicPr>
            <a:picLocks noChangeAspect="1" noChangeArrowheads="1"/>
          </p:cNvPicPr>
          <p:nvPr/>
        </p:nvPicPr>
        <p:blipFill>
          <a:blip r:embed="rId4"/>
          <a:srcRect/>
          <a:stretch>
            <a:fillRect/>
          </a:stretch>
        </p:blipFill>
        <p:spPr bwMode="auto">
          <a:xfrm>
            <a:off x="8429652" y="0"/>
            <a:ext cx="714348" cy="1047750"/>
          </a:xfrm>
          <a:prstGeom prst="rect">
            <a:avLst/>
          </a:prstGeom>
          <a:noFill/>
        </p:spPr>
      </p:pic>
    </p:spTree>
    <p:extLst>
      <p:ext uri="{BB962C8B-B14F-4D97-AF65-F5344CB8AC3E}">
        <p14:creationId xmlns:p14="http://schemas.microsoft.com/office/powerpoint/2010/main" val="907888503"/>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normAutofit/>
          </a:bodyPr>
          <a:lstStyle/>
          <a:p>
            <a:r>
              <a:rPr lang="en-GB" dirty="0" smtClean="0"/>
              <a:t>Total Biomass declines. </a:t>
            </a:r>
            <a:endParaRPr lang="en-GB" dirty="0"/>
          </a:p>
        </p:txBody>
      </p:sp>
      <p:sp>
        <p:nvSpPr>
          <p:cNvPr id="8" name="Text Placeholder 7"/>
          <p:cNvSpPr>
            <a:spLocks noGrp="1"/>
          </p:cNvSpPr>
          <p:nvPr>
            <p:ph type="body" sz="half" idx="1"/>
          </p:nvPr>
        </p:nvSpPr>
        <p:spPr/>
        <p:txBody>
          <a:bodyPr>
            <a:normAutofit fontScale="92500"/>
          </a:bodyPr>
          <a:lstStyle/>
          <a:p>
            <a:r>
              <a:rPr lang="en-GB" dirty="0" smtClean="0"/>
              <a:t>“Between 1970 and 2002 no significant decline in biomass in England .”</a:t>
            </a:r>
          </a:p>
          <a:p>
            <a:r>
              <a:rPr lang="en-GB" dirty="0" smtClean="0"/>
              <a:t>“Catches in southern Scotland, however, declined by more than two-thirds during the same period” WHY? </a:t>
            </a:r>
          </a:p>
          <a:p>
            <a:endParaRPr lang="en-GB" dirty="0"/>
          </a:p>
        </p:txBody>
      </p:sp>
      <p:pic>
        <p:nvPicPr>
          <p:cNvPr id="12" name="Content Placeholder 14"/>
          <p:cNvPicPr>
            <a:picLocks noGrp="1" noChangeAspect="1"/>
          </p:cNvPicPr>
          <p:nvPr>
            <p:ph sz="quarter" idx="3"/>
          </p:nvPr>
        </p:nvPicPr>
        <p:blipFill>
          <a:blip r:embed="rId3">
            <a:extLst>
              <a:ext uri="{28A0092B-C50C-407E-A947-70E740481C1C}">
                <a14:useLocalDpi xmlns:a14="http://schemas.microsoft.com/office/drawing/2010/main" val="0"/>
              </a:ext>
            </a:extLst>
          </a:blip>
          <a:stretch>
            <a:fillRect/>
          </a:stretch>
        </p:blipFill>
        <p:spPr>
          <a:xfrm>
            <a:off x="4716016" y="3938588"/>
            <a:ext cx="4194212" cy="2658764"/>
          </a:xfrm>
        </p:spPr>
      </p:pic>
      <p:pic>
        <p:nvPicPr>
          <p:cNvPr id="6" name="Picture 5" descr="swift (2)"/>
          <p:cNvPicPr>
            <a:picLocks noChangeAspect="1" noChangeArrowheads="1"/>
          </p:cNvPicPr>
          <p:nvPr/>
        </p:nvPicPr>
        <p:blipFill>
          <a:blip r:embed="rId4"/>
          <a:srcRect/>
          <a:stretch>
            <a:fillRect/>
          </a:stretch>
        </p:blipFill>
        <p:spPr bwMode="auto">
          <a:xfrm>
            <a:off x="8676456" y="0"/>
            <a:ext cx="467544" cy="1047750"/>
          </a:xfrm>
          <a:prstGeom prst="rect">
            <a:avLst/>
          </a:prstGeom>
          <a:noFill/>
        </p:spPr>
      </p:pic>
      <p:pic>
        <p:nvPicPr>
          <p:cNvPr id="10" name="Content Placeholder 10"/>
          <p:cNvPicPr>
            <a:picLocks noGrp="1" noChangeAspect="1"/>
          </p:cNvPicPr>
          <p:nvPr>
            <p:ph sz="quarter" idx="2"/>
          </p:nvPr>
        </p:nvPicPr>
        <p:blipFill>
          <a:blip r:embed="rId5">
            <a:extLst>
              <a:ext uri="{28A0092B-C50C-407E-A947-70E740481C1C}">
                <a14:useLocalDpi xmlns:a14="http://schemas.microsoft.com/office/drawing/2010/main" val="0"/>
              </a:ext>
            </a:extLst>
          </a:blip>
          <a:stretch>
            <a:fillRect/>
          </a:stretch>
        </p:blipFill>
        <p:spPr>
          <a:xfrm>
            <a:off x="4716016" y="1600200"/>
            <a:ext cx="4194212" cy="2185988"/>
          </a:xfrm>
        </p:spPr>
      </p:pic>
    </p:spTree>
    <p:extLst>
      <p:ext uri="{BB962C8B-B14F-4D97-AF65-F5344CB8AC3E}">
        <p14:creationId xmlns:p14="http://schemas.microsoft.com/office/powerpoint/2010/main" val="3469266968"/>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smtClean="0"/>
              <a:t>Ecological Armageddon?</a:t>
            </a:r>
            <a:endParaRPr lang="en-GB" dirty="0"/>
          </a:p>
        </p:txBody>
      </p:sp>
      <p:sp>
        <p:nvSpPr>
          <p:cNvPr id="8" name="Text Placeholder 7"/>
          <p:cNvSpPr>
            <a:spLocks noGrp="1"/>
          </p:cNvSpPr>
          <p:nvPr>
            <p:ph type="body" sz="half" idx="1"/>
          </p:nvPr>
        </p:nvSpPr>
        <p:spPr/>
        <p:txBody>
          <a:bodyPr>
            <a:normAutofit fontScale="92500" lnSpcReduction="20000"/>
          </a:bodyPr>
          <a:lstStyle/>
          <a:p>
            <a:r>
              <a:rPr lang="en-GB" dirty="0" smtClean="0"/>
              <a:t>PLOS </a:t>
            </a:r>
            <a:r>
              <a:rPr lang="en-GB" dirty="0"/>
              <a:t>One </a:t>
            </a:r>
            <a:r>
              <a:rPr lang="en-GB" dirty="0" smtClean="0"/>
              <a:t>journal – In German NR’s flying </a:t>
            </a:r>
            <a:r>
              <a:rPr lang="en-GB" dirty="0"/>
              <a:t>insect populations have declined by more than 75% over the duration of the 27-year </a:t>
            </a:r>
            <a:r>
              <a:rPr lang="en-GB" dirty="0" smtClean="0"/>
              <a:t>study using Malaise Traps.</a:t>
            </a:r>
          </a:p>
          <a:p>
            <a:r>
              <a:rPr lang="en-GB" dirty="0"/>
              <a:t>Dramatic plunge in insect numbers and that’s nature reserves! </a:t>
            </a:r>
          </a:p>
          <a:p>
            <a:endParaRPr lang="en-GB" dirty="0"/>
          </a:p>
        </p:txBody>
      </p:sp>
      <p:sp>
        <p:nvSpPr>
          <p:cNvPr id="9" name="Content Placeholder 8"/>
          <p:cNvSpPr>
            <a:spLocks noGrp="1"/>
          </p:cNvSpPr>
          <p:nvPr>
            <p:ph sz="quarter" idx="2"/>
          </p:nvPr>
        </p:nvSpPr>
        <p:spPr/>
        <p:txBody>
          <a:bodyPr/>
          <a:lstStyle/>
          <a:p>
            <a:endParaRPr lang="en-GB" dirty="0"/>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0" y="1556792"/>
            <a:ext cx="4176464" cy="23042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Picture 9" descr="swift (2)"/>
          <p:cNvPicPr>
            <a:picLocks noChangeAspect="1" noChangeArrowheads="1"/>
          </p:cNvPicPr>
          <p:nvPr/>
        </p:nvPicPr>
        <p:blipFill>
          <a:blip r:embed="rId4"/>
          <a:srcRect/>
          <a:stretch>
            <a:fillRect/>
          </a:stretch>
        </p:blipFill>
        <p:spPr bwMode="auto">
          <a:xfrm>
            <a:off x="8429652" y="0"/>
            <a:ext cx="714348" cy="1047750"/>
          </a:xfrm>
          <a:prstGeom prst="rect">
            <a:avLst/>
          </a:prstGeom>
          <a:noFill/>
        </p:spPr>
      </p:pic>
      <p:pic>
        <p:nvPicPr>
          <p:cNvPr id="12" name="Content Placeholder 5"/>
          <p:cNvPicPr>
            <a:picLocks noGrp="1" noChangeAspect="1"/>
          </p:cNvPicPr>
          <p:nvPr>
            <p:ph sz="quarter" idx="3"/>
          </p:nvPr>
        </p:nvPicPr>
        <p:blipFill>
          <a:blip r:embed="rId5">
            <a:extLst>
              <a:ext uri="{28A0092B-C50C-407E-A947-70E740481C1C}">
                <a14:useLocalDpi xmlns:a14="http://schemas.microsoft.com/office/drawing/2010/main" val="0"/>
              </a:ext>
            </a:extLst>
          </a:blip>
          <a:stretch>
            <a:fillRect/>
          </a:stretch>
        </p:blipFill>
        <p:spPr>
          <a:xfrm>
            <a:off x="4572000" y="3938588"/>
            <a:ext cx="4176464" cy="2298724"/>
          </a:xfrm>
        </p:spPr>
      </p:pic>
    </p:spTree>
    <p:extLst>
      <p:ext uri="{BB962C8B-B14F-4D97-AF65-F5344CB8AC3E}">
        <p14:creationId xmlns:p14="http://schemas.microsoft.com/office/powerpoint/2010/main" val="1585280874"/>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15602" y="476250"/>
            <a:ext cx="8229600" cy="1143000"/>
          </a:xfrm>
        </p:spPr>
        <p:txBody>
          <a:bodyPr>
            <a:normAutofit fontScale="90000"/>
          </a:bodyPr>
          <a:lstStyle/>
          <a:p>
            <a:r>
              <a:rPr lang="en-GB" dirty="0" smtClean="0"/>
              <a:t>Are declines in Swift primarily linked to loss of Nest Sites, or lack of insects?  </a:t>
            </a:r>
            <a:endParaRPr lang="en-GB" dirty="0"/>
          </a:p>
        </p:txBody>
      </p:sp>
      <p:pic>
        <p:nvPicPr>
          <p:cNvPr id="7" name="Content Placeholder 6" descr="rspb-portmore-lough.jpg"/>
          <p:cNvPicPr>
            <a:picLocks noGrp="1" noChangeAspect="1"/>
          </p:cNvPicPr>
          <p:nvPr>
            <p:ph sz="quarter" idx="2"/>
          </p:nvPr>
        </p:nvPicPr>
        <p:blipFill>
          <a:blip r:embed="rId3"/>
          <a:stretch>
            <a:fillRect/>
          </a:stretch>
        </p:blipFill>
        <p:spPr>
          <a:xfrm>
            <a:off x="4722041" y="1600200"/>
            <a:ext cx="4314455" cy="2185988"/>
          </a:xfrm>
        </p:spPr>
      </p:pic>
      <p:sp>
        <p:nvSpPr>
          <p:cNvPr id="9" name="Content Placeholder 8"/>
          <p:cNvSpPr>
            <a:spLocks noGrp="1"/>
          </p:cNvSpPr>
          <p:nvPr>
            <p:ph sz="half" idx="1"/>
          </p:nvPr>
        </p:nvSpPr>
        <p:spPr>
          <a:xfrm>
            <a:off x="457200" y="1628800"/>
            <a:ext cx="4038600" cy="4497363"/>
          </a:xfrm>
        </p:spPr>
        <p:txBody>
          <a:bodyPr>
            <a:normAutofit fontScale="92500"/>
          </a:bodyPr>
          <a:lstStyle/>
          <a:p>
            <a:r>
              <a:rPr lang="en-GB" dirty="0" smtClean="0"/>
              <a:t>Swift is dependant on insects in the air!-but-</a:t>
            </a:r>
          </a:p>
          <a:p>
            <a:r>
              <a:rPr lang="en-GB" dirty="0" smtClean="0"/>
              <a:t>not concerned if their origin is woodland, grassland, bog, urban, aquatic etc.</a:t>
            </a:r>
          </a:p>
          <a:p>
            <a:r>
              <a:rPr lang="en-GB" dirty="0" smtClean="0"/>
              <a:t>As long as there are flying insects there will be feeding swifts! </a:t>
            </a:r>
          </a:p>
        </p:txBody>
      </p:sp>
      <p:pic>
        <p:nvPicPr>
          <p:cNvPr id="12" name="Content Placeholder 11" descr="male hen harrier.jpg"/>
          <p:cNvPicPr>
            <a:picLocks noGrp="1" noChangeAspect="1"/>
          </p:cNvPicPr>
          <p:nvPr>
            <p:ph sz="quarter" idx="3"/>
          </p:nvPr>
        </p:nvPicPr>
        <p:blipFill>
          <a:blip r:embed="rId4"/>
          <a:stretch>
            <a:fillRect/>
          </a:stretch>
        </p:blipFill>
        <p:spPr>
          <a:xfrm>
            <a:off x="4725520" y="3938588"/>
            <a:ext cx="4310975" cy="2514748"/>
          </a:xfrm>
        </p:spPr>
      </p:pic>
      <p:pic>
        <p:nvPicPr>
          <p:cNvPr id="6" name="Picture 5" descr="swift (2)"/>
          <p:cNvPicPr>
            <a:picLocks noChangeAspect="1" noChangeArrowheads="1"/>
          </p:cNvPicPr>
          <p:nvPr/>
        </p:nvPicPr>
        <p:blipFill>
          <a:blip r:embed="rId5"/>
          <a:srcRect/>
          <a:stretch>
            <a:fillRect/>
          </a:stretch>
        </p:blipFill>
        <p:spPr bwMode="auto">
          <a:xfrm>
            <a:off x="8676456" y="0"/>
            <a:ext cx="467544" cy="1047750"/>
          </a:xfrm>
          <a:prstGeom prst="rect">
            <a:avLst/>
          </a:prstGeom>
          <a:noFill/>
        </p:spPr>
      </p:pic>
    </p:spTree>
    <p:extLst>
      <p:ext uri="{BB962C8B-B14F-4D97-AF65-F5344CB8AC3E}">
        <p14:creationId xmlns:p14="http://schemas.microsoft.com/office/powerpoint/2010/main" val="1113681074"/>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r>
              <a:rPr lang="en-GB" dirty="0" smtClean="0"/>
              <a:t>Swift - A Key Indicator species of change? </a:t>
            </a:r>
            <a:endParaRPr lang="en-GB" dirty="0"/>
          </a:p>
        </p:txBody>
      </p:sp>
      <p:sp>
        <p:nvSpPr>
          <p:cNvPr id="3" name="Content Placeholder 2"/>
          <p:cNvSpPr>
            <a:spLocks noGrp="1"/>
          </p:cNvSpPr>
          <p:nvPr>
            <p:ph sz="half" idx="1"/>
          </p:nvPr>
        </p:nvSpPr>
        <p:spPr/>
        <p:txBody>
          <a:bodyPr>
            <a:normAutofit fontScale="40000" lnSpcReduction="20000"/>
          </a:bodyPr>
          <a:lstStyle/>
          <a:p>
            <a:endParaRPr lang="en-GB" dirty="0" smtClean="0"/>
          </a:p>
          <a:p>
            <a:r>
              <a:rPr lang="en-GB" sz="4500" dirty="0" smtClean="0"/>
              <a:t>Maybe, but not of early changes in insect population!  - because –</a:t>
            </a:r>
          </a:p>
          <a:p>
            <a:r>
              <a:rPr lang="en-GB" sz="4500" dirty="0" smtClean="0"/>
              <a:t>How do you separate out loss of nest sites effect from any effects due to falls in insect numbers? We need more accurate information. </a:t>
            </a:r>
          </a:p>
          <a:p>
            <a:r>
              <a:rPr lang="en-GB" sz="4500" dirty="0" smtClean="0"/>
              <a:t>The swift in UK probably eats more species of animals (small insects and spiders) than any other bird. </a:t>
            </a:r>
          </a:p>
          <a:p>
            <a:r>
              <a:rPr lang="en-GB" sz="4500" dirty="0" smtClean="0"/>
              <a:t>African diet?</a:t>
            </a:r>
          </a:p>
          <a:p>
            <a:r>
              <a:rPr lang="en-GB" sz="4500" dirty="0" smtClean="0"/>
              <a:t>Likely it will be the last insectivorous species to go!! – if it goes all is lost! </a:t>
            </a:r>
          </a:p>
          <a:p>
            <a:r>
              <a:rPr lang="en-GB" sz="4500" dirty="0" smtClean="0"/>
              <a:t>Good indicator of urban air quality!</a:t>
            </a:r>
          </a:p>
          <a:p>
            <a:r>
              <a:rPr lang="en-GB" sz="4500" dirty="0" smtClean="0"/>
              <a:t>In  Ireland are lakes masking insect declines in other habitats? </a:t>
            </a:r>
          </a:p>
          <a:p>
            <a:r>
              <a:rPr lang="en-GB" sz="4500" dirty="0" smtClean="0"/>
              <a:t>Is it a similar story elsewhere? </a:t>
            </a:r>
            <a:endParaRPr lang="en-GB" sz="4500" dirty="0"/>
          </a:p>
        </p:txBody>
      </p:sp>
      <p:pic>
        <p:nvPicPr>
          <p:cNvPr id="7" name="Picture 2" descr="C:\Users\User\Pictures\Aphid.png"/>
          <p:cNvPicPr>
            <a:picLocks noGrp="1" noChangeAspect="1" noChangeArrowheads="1"/>
          </p:cNvPicPr>
          <p:nvPr>
            <p:ph sz="quarter" idx="2"/>
          </p:nvPr>
        </p:nvPicPr>
        <p:blipFill>
          <a:blip r:embed="rId3"/>
          <a:stretch>
            <a:fillRect/>
          </a:stretch>
        </p:blipFill>
        <p:spPr bwMode="auto">
          <a:xfrm>
            <a:off x="5829300" y="1854994"/>
            <a:ext cx="1676400" cy="1676400"/>
          </a:xfrm>
          <a:prstGeom prst="rect">
            <a:avLst/>
          </a:prstGeom>
          <a:noFill/>
        </p:spPr>
      </p:pic>
      <p:pic>
        <p:nvPicPr>
          <p:cNvPr id="8" name="Picture 5" descr="C:\Users\User\Pictures\flying ants.png"/>
          <p:cNvPicPr>
            <a:picLocks noGrp="1" noChangeAspect="1" noChangeArrowheads="1"/>
          </p:cNvPicPr>
          <p:nvPr>
            <p:ph sz="quarter" idx="3"/>
          </p:nvPr>
        </p:nvPicPr>
        <p:blipFill>
          <a:blip r:embed="rId4" cstate="print"/>
          <a:srcRect/>
          <a:stretch>
            <a:fillRect/>
          </a:stretch>
        </p:blipFill>
        <p:spPr bwMode="auto">
          <a:xfrm>
            <a:off x="4738854" y="3939199"/>
            <a:ext cx="3857291" cy="2186353"/>
          </a:xfrm>
          <a:prstGeom prst="rect">
            <a:avLst/>
          </a:prstGeom>
          <a:noFill/>
        </p:spPr>
      </p:pic>
      <p:pic>
        <p:nvPicPr>
          <p:cNvPr id="6" name="Picture 5" descr="swift (2)"/>
          <p:cNvPicPr>
            <a:picLocks noChangeAspect="1" noChangeArrowheads="1"/>
          </p:cNvPicPr>
          <p:nvPr/>
        </p:nvPicPr>
        <p:blipFill>
          <a:blip r:embed="rId5"/>
          <a:srcRect/>
          <a:stretch>
            <a:fillRect/>
          </a:stretch>
        </p:blipFill>
        <p:spPr bwMode="auto">
          <a:xfrm>
            <a:off x="8429652" y="0"/>
            <a:ext cx="714348" cy="1047750"/>
          </a:xfrm>
          <a:prstGeom prst="rect">
            <a:avLst/>
          </a:prstGeom>
          <a:noFill/>
        </p:spPr>
      </p:pic>
    </p:spTree>
    <p:extLst>
      <p:ext uri="{BB962C8B-B14F-4D97-AF65-F5344CB8AC3E}">
        <p14:creationId xmlns:p14="http://schemas.microsoft.com/office/powerpoint/2010/main" val="2780997954"/>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62" name="Rectangle 2"/>
          <p:cNvSpPr>
            <a:spLocks noGrp="1" noChangeArrowheads="1"/>
          </p:cNvSpPr>
          <p:nvPr>
            <p:ph type="title" sz="quarter"/>
          </p:nvPr>
        </p:nvSpPr>
        <p:spPr/>
        <p:txBody>
          <a:bodyPr>
            <a:normAutofit fontScale="90000"/>
          </a:bodyPr>
          <a:lstStyle/>
          <a:p>
            <a:r>
              <a:rPr lang="en-GB" sz="4000" dirty="0" smtClean="0"/>
              <a:t>Loss of nest sites-mills</a:t>
            </a:r>
            <a:r>
              <a:rPr lang="en-GB" sz="4000" dirty="0"/>
              <a:t>, </a:t>
            </a:r>
            <a:r>
              <a:rPr lang="en-GB" sz="4000" dirty="0" smtClean="0"/>
              <a:t> </a:t>
            </a:r>
            <a:r>
              <a:rPr lang="en-GB" sz="4000" dirty="0"/>
              <a:t>schools, </a:t>
            </a:r>
            <a:r>
              <a:rPr lang="en-GB" sz="4000" dirty="0" smtClean="0"/>
              <a:t>churches, </a:t>
            </a:r>
            <a:r>
              <a:rPr lang="en-GB" sz="4000" dirty="0"/>
              <a:t>houses, </a:t>
            </a:r>
            <a:r>
              <a:rPr lang="en-GB" sz="4000" dirty="0" smtClean="0"/>
              <a:t>repairs, etc</a:t>
            </a:r>
            <a:r>
              <a:rPr lang="en-GB" sz="4000" dirty="0"/>
              <a:t>.</a:t>
            </a:r>
            <a:endParaRPr lang="en-US" sz="4000" dirty="0"/>
          </a:p>
        </p:txBody>
      </p:sp>
      <p:pic>
        <p:nvPicPr>
          <p:cNvPr id="348167" name="Picture 7" descr="swift (2)"/>
          <p:cNvPicPr>
            <a:picLocks noChangeAspect="1" noChangeArrowheads="1"/>
          </p:cNvPicPr>
          <p:nvPr/>
        </p:nvPicPr>
        <p:blipFill>
          <a:blip r:embed="rId3"/>
          <a:srcRect/>
          <a:stretch>
            <a:fillRect/>
          </a:stretch>
        </p:blipFill>
        <p:spPr bwMode="auto">
          <a:xfrm>
            <a:off x="8388424" y="-9525"/>
            <a:ext cx="857250" cy="1047750"/>
          </a:xfrm>
          <a:prstGeom prst="rect">
            <a:avLst/>
          </a:prstGeom>
          <a:noFill/>
        </p:spPr>
      </p:pic>
      <p:pic>
        <p:nvPicPr>
          <p:cNvPr id="348168" name="Picture 8" descr="P2100106"/>
          <p:cNvPicPr>
            <a:picLocks noGrp="1" noChangeAspect="1" noChangeArrowheads="1"/>
          </p:cNvPicPr>
          <p:nvPr>
            <p:ph sz="quarter" idx="2"/>
          </p:nvPr>
        </p:nvPicPr>
        <p:blipFill>
          <a:blip r:embed="rId4" cstate="print"/>
          <a:srcRect/>
          <a:stretch>
            <a:fillRect/>
          </a:stretch>
        </p:blipFill>
        <p:spPr>
          <a:xfrm>
            <a:off x="4644008" y="1484784"/>
            <a:ext cx="3888432" cy="2301404"/>
          </a:xfrm>
          <a:noFill/>
          <a:ln/>
        </p:spPr>
      </p:pic>
      <p:pic>
        <p:nvPicPr>
          <p:cNvPr id="9" name="Content Placeholder 8" descr="P3200081"/>
          <p:cNvPicPr>
            <a:picLocks noGrp="1" noChangeAspect="1" noChangeArrowheads="1"/>
          </p:cNvPicPr>
          <p:nvPr>
            <p:ph sz="quarter" idx="1"/>
          </p:nvPr>
        </p:nvPicPr>
        <p:blipFill>
          <a:blip r:embed="rId5">
            <a:extLst>
              <a:ext uri="{28A0092B-C50C-407E-A947-70E740481C1C}">
                <a14:useLocalDpi xmlns:a14="http://schemas.microsoft.com/office/drawing/2010/main" val="0"/>
              </a:ext>
            </a:extLst>
          </a:blip>
          <a:srcRect/>
          <a:stretch>
            <a:fillRect/>
          </a:stretch>
        </p:blipFill>
        <p:spPr>
          <a:xfrm>
            <a:off x="539552" y="1484784"/>
            <a:ext cx="3888431" cy="2301404"/>
          </a:xfrm>
        </p:spPr>
      </p:pic>
      <p:pic>
        <p:nvPicPr>
          <p:cNvPr id="13" name="Picture 23" descr="Swifts - eglintine church north side 12 nests-2"/>
          <p:cNvPicPr>
            <a:picLocks noGrp="1" noChangeAspect="1" noChangeArrowheads="1"/>
          </p:cNvPicPr>
          <p:nvPr>
            <p:ph sz="quarter" idx="3"/>
          </p:nvPr>
        </p:nvPicPr>
        <p:blipFill>
          <a:blip r:embed="rId6">
            <a:extLst>
              <a:ext uri="{28A0092B-C50C-407E-A947-70E740481C1C}">
                <a14:useLocalDpi xmlns:a14="http://schemas.microsoft.com/office/drawing/2010/main" val="0"/>
              </a:ext>
            </a:extLst>
          </a:blip>
          <a:srcRect/>
          <a:stretch>
            <a:fillRect/>
          </a:stretch>
        </p:blipFill>
        <p:spPr>
          <a:xfrm>
            <a:off x="539552" y="3938588"/>
            <a:ext cx="3888432" cy="2442740"/>
          </a:xfrm>
        </p:spPr>
      </p:pic>
      <p:pic>
        <p:nvPicPr>
          <p:cNvPr id="10" name="Picture 8" descr="PC220283"/>
          <p:cNvPicPr>
            <a:picLocks noGrp="1" noChangeAspect="1" noChangeArrowheads="1"/>
          </p:cNvPicPr>
          <p:nvPr>
            <p:ph sz="quarter" idx="4"/>
          </p:nvPr>
        </p:nvPicPr>
        <p:blipFill>
          <a:blip r:embed="rId7">
            <a:extLst>
              <a:ext uri="{28A0092B-C50C-407E-A947-70E740481C1C}">
                <a14:useLocalDpi xmlns:a14="http://schemas.microsoft.com/office/drawing/2010/main" val="0"/>
              </a:ext>
            </a:extLst>
          </a:blip>
          <a:stretch>
            <a:fillRect/>
          </a:stretch>
        </p:blipFill>
        <p:spPr>
          <a:xfrm>
            <a:off x="4644008" y="3939252"/>
            <a:ext cx="3960440" cy="2442076"/>
          </a:xfrm>
        </p:spPr>
      </p:pic>
    </p:spTree>
    <p:extLst>
      <p:ext uri="{BB962C8B-B14F-4D97-AF65-F5344CB8AC3E}">
        <p14:creationId xmlns:p14="http://schemas.microsoft.com/office/powerpoint/2010/main" val="3336573227"/>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sz="quarter"/>
          </p:nvPr>
        </p:nvSpPr>
        <p:spPr/>
        <p:txBody>
          <a:bodyPr rtlCol="0">
            <a:normAutofit fontScale="90000"/>
          </a:bodyPr>
          <a:lstStyle/>
          <a:p>
            <a:pPr eaLnBrk="1" fontAlgn="auto" hangingPunct="1">
              <a:spcAft>
                <a:spcPts val="0"/>
              </a:spcAft>
              <a:defRPr/>
            </a:pPr>
            <a:r>
              <a:rPr lang="en-GB" dirty="0" smtClean="0"/>
              <a:t>Keep existing colonies and provide new cavities! </a:t>
            </a:r>
            <a:endParaRPr lang="en-GB" dirty="0"/>
          </a:p>
        </p:txBody>
      </p:sp>
      <p:pic>
        <p:nvPicPr>
          <p:cNvPr id="8" name="Content Placeholder 8"/>
          <p:cNvPicPr>
            <a:picLocks noGrp="1" noChangeAspect="1"/>
          </p:cNvPicPr>
          <p:nvPr>
            <p:ph sz="quarter" idx="3"/>
          </p:nvPr>
        </p:nvPicPr>
        <p:blipFill>
          <a:blip r:embed="rId3" cstate="print">
            <a:extLst>
              <a:ext uri="{28A0092B-C50C-407E-A947-70E740481C1C}">
                <a14:useLocalDpi xmlns:a14="http://schemas.microsoft.com/office/drawing/2010/main" val="0"/>
              </a:ext>
            </a:extLst>
          </a:blip>
          <a:stretch>
            <a:fillRect/>
          </a:stretch>
        </p:blipFill>
        <p:spPr>
          <a:xfrm>
            <a:off x="827584" y="3933056"/>
            <a:ext cx="3294734" cy="2520280"/>
          </a:xfrm>
        </p:spPr>
      </p:pic>
      <p:pic>
        <p:nvPicPr>
          <p:cNvPr id="10" name="Content Placeholder 9" descr="Canon April 17 003.JPG"/>
          <p:cNvPicPr>
            <a:picLocks noGrp="1" noChangeAspect="1"/>
          </p:cNvPicPr>
          <p:nvPr>
            <p:ph sz="quarter" idx="4"/>
          </p:nvPr>
        </p:nvPicPr>
        <p:blipFill>
          <a:blip r:embed="rId4" cstate="print"/>
          <a:stretch>
            <a:fillRect/>
          </a:stretch>
        </p:blipFill>
        <p:spPr>
          <a:xfrm>
            <a:off x="4644008" y="3938588"/>
            <a:ext cx="4104456" cy="2514748"/>
          </a:xfrm>
          <a:prstGeom prst="rect">
            <a:avLst/>
          </a:prstGeom>
        </p:spPr>
      </p:pic>
      <p:pic>
        <p:nvPicPr>
          <p:cNvPr id="7" name="Picture 6" descr="swift (2)"/>
          <p:cNvPicPr>
            <a:picLocks noChangeAspect="1" noChangeArrowheads="1"/>
          </p:cNvPicPr>
          <p:nvPr/>
        </p:nvPicPr>
        <p:blipFill>
          <a:blip r:embed="rId5"/>
          <a:srcRect/>
          <a:stretch>
            <a:fillRect/>
          </a:stretch>
        </p:blipFill>
        <p:spPr bwMode="auto">
          <a:xfrm>
            <a:off x="8429652" y="0"/>
            <a:ext cx="714348" cy="1047750"/>
          </a:xfrm>
          <a:prstGeom prst="rect">
            <a:avLst/>
          </a:prstGeom>
          <a:noFill/>
        </p:spPr>
      </p:pic>
      <p:pic>
        <p:nvPicPr>
          <p:cNvPr id="9" name="Content Placeholder 3"/>
          <p:cNvPicPr>
            <a:picLocks noGrp="1" noChangeAspect="1"/>
          </p:cNvPicPr>
          <p:nvPr>
            <p:ph sz="quarter" idx="1"/>
          </p:nvPr>
        </p:nvPicPr>
        <p:blipFill>
          <a:blip r:embed="rId6">
            <a:extLst>
              <a:ext uri="{28A0092B-C50C-407E-A947-70E740481C1C}">
                <a14:useLocalDpi xmlns:a14="http://schemas.microsoft.com/office/drawing/2010/main" val="0"/>
              </a:ext>
            </a:extLst>
          </a:blip>
          <a:stretch>
            <a:fillRect/>
          </a:stretch>
        </p:blipFill>
        <p:spPr>
          <a:xfrm>
            <a:off x="827584" y="1600200"/>
            <a:ext cx="3312368" cy="2185988"/>
          </a:xfrm>
        </p:spPr>
      </p:pic>
      <p:pic>
        <p:nvPicPr>
          <p:cNvPr id="11" name="Picture 8" descr="eglintine church2"/>
          <p:cNvPicPr>
            <a:picLocks noGrp="1" noChangeAspect="1" noChangeArrowheads="1"/>
          </p:cNvPicPr>
          <p:nvPr>
            <p:ph sz="quarter" idx="2"/>
          </p:nvPr>
        </p:nvPicPr>
        <p:blipFill>
          <a:blip r:embed="rId7">
            <a:extLst>
              <a:ext uri="{28A0092B-C50C-407E-A947-70E740481C1C}">
                <a14:useLocalDpi xmlns:a14="http://schemas.microsoft.com/office/drawing/2010/main" val="0"/>
              </a:ext>
            </a:extLst>
          </a:blip>
          <a:srcRect/>
          <a:stretch>
            <a:fillRect/>
          </a:stretch>
        </p:blipFill>
        <p:spPr>
          <a:xfrm>
            <a:off x="5210175" y="1600200"/>
            <a:ext cx="2914650" cy="2185988"/>
          </a:xfrm>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2842296927"/>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3568" y="0"/>
            <a:ext cx="8229600" cy="1628800"/>
          </a:xfrm>
        </p:spPr>
        <p:txBody>
          <a:bodyPr>
            <a:normAutofit fontScale="90000"/>
          </a:bodyPr>
          <a:lstStyle/>
          <a:p>
            <a:r>
              <a:rPr lang="en-GB" dirty="0" smtClean="0"/>
              <a:t> </a:t>
            </a:r>
            <a:br>
              <a:rPr lang="en-GB" dirty="0" smtClean="0"/>
            </a:br>
            <a:r>
              <a:rPr lang="en-GB" dirty="0" smtClean="0"/>
              <a:t>Cliffs, Nest Boxes, Towers, Walls, Bricks. CAVITIES!</a:t>
            </a:r>
            <a:br>
              <a:rPr lang="en-GB" dirty="0" smtClean="0"/>
            </a:br>
            <a:endParaRPr lang="en-GB" dirty="0"/>
          </a:p>
        </p:txBody>
      </p:sp>
      <p:pic>
        <p:nvPicPr>
          <p:cNvPr id="1026" name="Picture 2" descr="C:\Users\User\Pictures\Picture3.png"/>
          <p:cNvPicPr>
            <a:picLocks noGrp="1" noChangeAspect="1" noChangeArrowheads="1"/>
          </p:cNvPicPr>
          <p:nvPr>
            <p:ph sz="half" idx="1"/>
          </p:nvPr>
        </p:nvPicPr>
        <p:blipFill>
          <a:blip r:embed="rId3"/>
          <a:stretch>
            <a:fillRect/>
          </a:stretch>
        </p:blipFill>
        <p:spPr bwMode="auto">
          <a:xfrm>
            <a:off x="873554" y="1600200"/>
            <a:ext cx="3205891" cy="4525963"/>
          </a:xfrm>
          <a:prstGeom prst="rect">
            <a:avLst/>
          </a:prstGeom>
          <a:noFill/>
        </p:spPr>
      </p:pic>
      <p:sp>
        <p:nvSpPr>
          <p:cNvPr id="7" name="Content Placeholder 6"/>
          <p:cNvSpPr>
            <a:spLocks noGrp="1"/>
          </p:cNvSpPr>
          <p:nvPr>
            <p:ph sz="quarter" idx="3"/>
          </p:nvPr>
        </p:nvSpPr>
        <p:spPr/>
        <p:txBody>
          <a:bodyPr/>
          <a:lstStyle/>
          <a:p>
            <a:pPr>
              <a:buNone/>
            </a:pPr>
            <a:r>
              <a:rPr lang="en-GB" dirty="0" smtClean="0"/>
              <a:t> </a:t>
            </a:r>
            <a:endParaRPr lang="en-GB" dirty="0"/>
          </a:p>
        </p:txBody>
      </p:sp>
      <p:pic>
        <p:nvPicPr>
          <p:cNvPr id="4" name="Picture 3" descr="swift (2)"/>
          <p:cNvPicPr>
            <a:picLocks noChangeAspect="1" noChangeArrowheads="1"/>
          </p:cNvPicPr>
          <p:nvPr/>
        </p:nvPicPr>
        <p:blipFill>
          <a:blip r:embed="rId4"/>
          <a:srcRect/>
          <a:stretch>
            <a:fillRect/>
          </a:stretch>
        </p:blipFill>
        <p:spPr bwMode="auto">
          <a:xfrm>
            <a:off x="8429652" y="5810250"/>
            <a:ext cx="714348" cy="1047750"/>
          </a:xfrm>
          <a:prstGeom prst="rect">
            <a:avLst/>
          </a:prstGeom>
          <a:noFill/>
        </p:spPr>
      </p:pic>
      <p:pic>
        <p:nvPicPr>
          <p:cNvPr id="9" name="Content Placeholder 9"/>
          <p:cNvPicPr>
            <a:picLocks noGrp="1" noChangeAspect="1"/>
          </p:cNvPicPr>
          <p:nvPr>
            <p:ph sz="quarter" idx="2"/>
          </p:nvPr>
        </p:nvPicPr>
        <p:blipFill>
          <a:blip r:embed="rId5">
            <a:extLst>
              <a:ext uri="{28A0092B-C50C-407E-A947-70E740481C1C}">
                <a14:useLocalDpi xmlns:a14="http://schemas.microsoft.com/office/drawing/2010/main" val="0"/>
              </a:ext>
            </a:extLst>
          </a:blip>
          <a:stretch>
            <a:fillRect/>
          </a:stretch>
        </p:blipFill>
        <p:spPr>
          <a:xfrm>
            <a:off x="4488080" y="1700808"/>
            <a:ext cx="3929660" cy="2376264"/>
          </a:xfrm>
        </p:spPr>
      </p:pic>
      <p:pic>
        <p:nvPicPr>
          <p:cNvPr id="10" name="Content Placeholder 5" descr="H:\web sites\save our swifts\quarry3.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473802" y="4221088"/>
            <a:ext cx="3958217" cy="2376264"/>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descr="swift (2)"/>
          <p:cNvPicPr>
            <a:picLocks noChangeAspect="1" noChangeArrowheads="1"/>
          </p:cNvPicPr>
          <p:nvPr/>
        </p:nvPicPr>
        <p:blipFill>
          <a:blip r:embed="rId4"/>
          <a:srcRect/>
          <a:stretch>
            <a:fillRect/>
          </a:stretch>
        </p:blipFill>
        <p:spPr bwMode="auto">
          <a:xfrm>
            <a:off x="8429652" y="0"/>
            <a:ext cx="714348" cy="1047750"/>
          </a:xfrm>
          <a:prstGeom prst="rect">
            <a:avLst/>
          </a:prstGeom>
          <a:noFill/>
        </p:spPr>
      </p:pic>
    </p:spTree>
    <p:extLst>
      <p:ext uri="{BB962C8B-B14F-4D97-AF65-F5344CB8AC3E}">
        <p14:creationId xmlns:p14="http://schemas.microsoft.com/office/powerpoint/2010/main" val="1619368656"/>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p:txBody>
          <a:bodyPr/>
          <a:lstStyle/>
          <a:p>
            <a:r>
              <a:rPr lang="en-GB" dirty="0" smtClean="0"/>
              <a:t>It’s the cavity! </a:t>
            </a:r>
            <a:endParaRPr lang="en-GB" dirty="0"/>
          </a:p>
        </p:txBody>
      </p:sp>
      <p:pic>
        <p:nvPicPr>
          <p:cNvPr id="12" name="Content Placeholder 11"/>
          <p:cNvPicPr>
            <a:picLocks noGrp="1" noChangeAspect="1"/>
          </p:cNvPicPr>
          <p:nvPr>
            <p:ph sz="quarter" idx="3"/>
          </p:nvPr>
        </p:nvPicPr>
        <p:blipFill>
          <a:blip r:embed="rId3">
            <a:extLst>
              <a:ext uri="{28A0092B-C50C-407E-A947-70E740481C1C}">
                <a14:useLocalDpi xmlns:a14="http://schemas.microsoft.com/office/drawing/2010/main" val="0"/>
              </a:ext>
            </a:extLst>
          </a:blip>
          <a:stretch>
            <a:fillRect/>
          </a:stretch>
        </p:blipFill>
        <p:spPr>
          <a:xfrm>
            <a:off x="4895287" y="3938588"/>
            <a:ext cx="4141209" cy="2730772"/>
          </a:xfrm>
        </p:spPr>
      </p:pic>
      <p:pic>
        <p:nvPicPr>
          <p:cNvPr id="17" name="Content Placeholder 16"/>
          <p:cNvPicPr>
            <a:picLocks noGrp="1" noChangeAspect="1"/>
          </p:cNvPicPr>
          <p:nvPr>
            <p:ph sz="quarter" idx="2"/>
          </p:nvPr>
        </p:nvPicPr>
        <p:blipFill>
          <a:blip r:embed="rId4">
            <a:extLst>
              <a:ext uri="{28A0092B-C50C-407E-A947-70E740481C1C}">
                <a14:useLocalDpi xmlns:a14="http://schemas.microsoft.com/office/drawing/2010/main" val="0"/>
              </a:ext>
            </a:extLst>
          </a:blip>
          <a:stretch>
            <a:fillRect/>
          </a:stretch>
        </p:blipFill>
        <p:spPr>
          <a:xfrm>
            <a:off x="4932040" y="1600200"/>
            <a:ext cx="4032448" cy="2185988"/>
          </a:xfrm>
        </p:spPr>
      </p:pic>
      <p:pic>
        <p:nvPicPr>
          <p:cNvPr id="7" name="Content Placeholder 3"/>
          <p:cNvPicPr>
            <a:picLocks noGrp="1" noChangeAspect="1"/>
          </p:cNvPicPr>
          <p:nvPr>
            <p:ph sz="half" idx="1"/>
          </p:nvPr>
        </p:nvPicPr>
        <p:blipFill>
          <a:blip r:embed="rId5">
            <a:extLst>
              <a:ext uri="{28A0092B-C50C-407E-A947-70E740481C1C}">
                <a14:useLocalDpi xmlns:a14="http://schemas.microsoft.com/office/drawing/2010/main" val="0"/>
              </a:ext>
            </a:extLst>
          </a:blip>
          <a:stretch>
            <a:fillRect/>
          </a:stretch>
        </p:blipFill>
        <p:spPr>
          <a:xfrm>
            <a:off x="467544" y="1484784"/>
            <a:ext cx="4176464" cy="5229199"/>
          </a:xfrm>
        </p:spPr>
      </p:pic>
    </p:spTree>
    <p:extLst>
      <p:ext uri="{BB962C8B-B14F-4D97-AF65-F5344CB8AC3E}">
        <p14:creationId xmlns:p14="http://schemas.microsoft.com/office/powerpoint/2010/main" val="74417890"/>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p:txBody>
          <a:bodyPr>
            <a:normAutofit fontScale="90000"/>
          </a:bodyPr>
          <a:lstStyle/>
          <a:p>
            <a:r>
              <a:rPr lang="en-GB" dirty="0" smtClean="0"/>
              <a:t>Overall Global message is “Conserve existing sites and create new ones”!  </a:t>
            </a:r>
            <a:endParaRPr lang="en-GB" dirty="0"/>
          </a:p>
        </p:txBody>
      </p:sp>
      <p:sp>
        <p:nvSpPr>
          <p:cNvPr id="3" name="Text Placeholder 2"/>
          <p:cNvSpPr>
            <a:spLocks noGrp="1"/>
          </p:cNvSpPr>
          <p:nvPr>
            <p:ph type="body" sz="half" idx="1"/>
          </p:nvPr>
        </p:nvSpPr>
        <p:spPr/>
        <p:txBody>
          <a:bodyPr>
            <a:normAutofit fontScale="92500" lnSpcReduction="20000"/>
          </a:bodyPr>
          <a:lstStyle/>
          <a:p>
            <a:r>
              <a:rPr lang="en-GB" dirty="0"/>
              <a:t>Is the swift safe</a:t>
            </a:r>
            <a:r>
              <a:rPr lang="en-GB" dirty="0" smtClean="0"/>
              <a:t>?</a:t>
            </a:r>
          </a:p>
          <a:p>
            <a:r>
              <a:rPr lang="en-GB" dirty="0" smtClean="0"/>
              <a:t>As long as there are insects and cliffs. </a:t>
            </a:r>
            <a:endParaRPr lang="en-GB" dirty="0"/>
          </a:p>
          <a:p>
            <a:r>
              <a:rPr lang="en-GB" dirty="0"/>
              <a:t>How many do you want? </a:t>
            </a:r>
            <a:endParaRPr lang="en-GB" dirty="0" smtClean="0"/>
          </a:p>
          <a:p>
            <a:r>
              <a:rPr lang="en-GB" b="1" dirty="0" smtClean="0"/>
              <a:t>Do you want the spectacle? </a:t>
            </a:r>
          </a:p>
          <a:p>
            <a:r>
              <a:rPr lang="en-GB" dirty="0" smtClean="0"/>
              <a:t>The greater the numbers the greater the spectacle!</a:t>
            </a:r>
            <a:endParaRPr lang="en-GB" dirty="0"/>
          </a:p>
          <a:p>
            <a:endParaRPr lang="en-GB" dirty="0"/>
          </a:p>
        </p:txBody>
      </p:sp>
      <p:pic>
        <p:nvPicPr>
          <p:cNvPr id="6" name="Picture 4" descr="P5230103"/>
          <p:cNvPicPr>
            <a:picLocks noGrp="1" noChangeAspect="1" noChangeArrowheads="1"/>
          </p:cNvPicPr>
          <p:nvPr>
            <p:ph sz="quarter" idx="3"/>
          </p:nvPr>
        </p:nvPicPr>
        <p:blipFill>
          <a:blip r:embed="rId3" cstate="print"/>
          <a:stretch>
            <a:fillRect/>
          </a:stretch>
        </p:blipFill>
        <p:spPr>
          <a:xfrm>
            <a:off x="4716016" y="4005064"/>
            <a:ext cx="3960440" cy="2619623"/>
          </a:xfrm>
          <a:ln/>
        </p:spPr>
      </p:pic>
      <p:pic>
        <p:nvPicPr>
          <p:cNvPr id="7" name="Content Placeholder 6"/>
          <p:cNvPicPr>
            <a:picLocks noGrp="1" noChangeAspect="1"/>
          </p:cNvPicPr>
          <p:nvPr>
            <p:ph sz="quarter" idx="2"/>
          </p:nvPr>
        </p:nvPicPr>
        <p:blipFill>
          <a:blip r:embed="rId4" cstate="print">
            <a:extLst>
              <a:ext uri="{28A0092B-C50C-407E-A947-70E740481C1C}">
                <a14:useLocalDpi xmlns:a14="http://schemas.microsoft.com/office/drawing/2010/main" val="0"/>
              </a:ext>
            </a:extLst>
          </a:blip>
          <a:stretch>
            <a:fillRect/>
          </a:stretch>
        </p:blipFill>
        <p:spPr>
          <a:xfrm>
            <a:off x="4689305" y="1600200"/>
            <a:ext cx="3956389" cy="2185988"/>
          </a:xfrm>
          <a:prstGeom prst="rect">
            <a:avLst/>
          </a:prstGeom>
        </p:spPr>
      </p:pic>
      <p:pic>
        <p:nvPicPr>
          <p:cNvPr id="9" name="Picture 8" descr="swift (2)"/>
          <p:cNvPicPr>
            <a:picLocks noChangeAspect="1" noChangeArrowheads="1"/>
          </p:cNvPicPr>
          <p:nvPr/>
        </p:nvPicPr>
        <p:blipFill>
          <a:blip r:embed="rId5"/>
          <a:srcRect/>
          <a:stretch>
            <a:fillRect/>
          </a:stretch>
        </p:blipFill>
        <p:spPr bwMode="auto">
          <a:xfrm>
            <a:off x="8429652" y="0"/>
            <a:ext cx="714348" cy="1047750"/>
          </a:xfrm>
          <a:prstGeom prst="rect">
            <a:avLst/>
          </a:prstGeom>
          <a:noFill/>
        </p:spPr>
      </p:pic>
    </p:spTree>
    <p:extLst>
      <p:ext uri="{BB962C8B-B14F-4D97-AF65-F5344CB8AC3E}">
        <p14:creationId xmlns:p14="http://schemas.microsoft.com/office/powerpoint/2010/main" val="2419836366"/>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normAutofit fontScale="90000"/>
          </a:bodyPr>
          <a:lstStyle/>
          <a:p>
            <a:r>
              <a:rPr lang="en-GB" dirty="0" smtClean="0"/>
              <a:t>And here is the spectacle! – The boys are back in town!</a:t>
            </a:r>
            <a:endParaRPr lang="en-GB" dirty="0"/>
          </a:p>
        </p:txBody>
      </p:sp>
      <p:pic>
        <p:nvPicPr>
          <p:cNvPr id="2" name="Content Placeholder 1"/>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611560" y="1600200"/>
            <a:ext cx="7841918" cy="4997152"/>
          </a:xfrm>
        </p:spPr>
      </p:pic>
      <p:pic>
        <p:nvPicPr>
          <p:cNvPr id="4" name="Picture 3" descr="swift (2)"/>
          <p:cNvPicPr>
            <a:picLocks noChangeAspect="1" noChangeArrowheads="1"/>
          </p:cNvPicPr>
          <p:nvPr/>
        </p:nvPicPr>
        <p:blipFill>
          <a:blip r:embed="rId4"/>
          <a:srcRect/>
          <a:stretch>
            <a:fillRect/>
          </a:stretch>
        </p:blipFill>
        <p:spPr bwMode="auto">
          <a:xfrm>
            <a:off x="8453478" y="0"/>
            <a:ext cx="714348" cy="1047750"/>
          </a:xfrm>
          <a:prstGeom prst="rect">
            <a:avLst/>
          </a:prstGeom>
          <a:noFill/>
        </p:spPr>
      </p:pic>
    </p:spTree>
    <p:extLst>
      <p:ext uri="{BB962C8B-B14F-4D97-AF65-F5344CB8AC3E}">
        <p14:creationId xmlns:p14="http://schemas.microsoft.com/office/powerpoint/2010/main" val="1390812682"/>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r>
              <a:rPr lang="en-GB" dirty="0"/>
              <a:t>Swifts as a unifying force for conservation and nations. </a:t>
            </a:r>
          </a:p>
        </p:txBody>
      </p:sp>
      <p:sp>
        <p:nvSpPr>
          <p:cNvPr id="6" name="Content Placeholder 5"/>
          <p:cNvSpPr>
            <a:spLocks noGrp="1"/>
          </p:cNvSpPr>
          <p:nvPr>
            <p:ph sz="quarter" idx="2"/>
          </p:nvPr>
        </p:nvSpPr>
        <p:spPr/>
        <p:txBody>
          <a:bodyPr/>
          <a:lstStyle/>
          <a:p>
            <a:r>
              <a:rPr lang="en-US" b="1" i="1" dirty="0"/>
              <a:t>“They’ve made it again/ Which means the globe’s still working . . .”</a:t>
            </a:r>
            <a:endParaRPr lang="en-GB" dirty="0"/>
          </a:p>
        </p:txBody>
      </p:sp>
      <p:sp>
        <p:nvSpPr>
          <p:cNvPr id="7" name="Content Placeholder 6"/>
          <p:cNvSpPr>
            <a:spLocks noGrp="1"/>
          </p:cNvSpPr>
          <p:nvPr>
            <p:ph sz="quarter" idx="3"/>
          </p:nvPr>
        </p:nvSpPr>
        <p:spPr/>
        <p:txBody>
          <a:bodyPr>
            <a:normAutofit fontScale="92500" lnSpcReduction="10000"/>
          </a:bodyPr>
          <a:lstStyle/>
          <a:p>
            <a:r>
              <a:rPr lang="en-US" b="1" i="1" dirty="0"/>
              <a:t>“They swat past hard fletched, veer on the hard air, toss up over the roof and are gone again”</a:t>
            </a:r>
          </a:p>
          <a:p>
            <a:endParaRPr lang="en-GB" dirty="0"/>
          </a:p>
        </p:txBody>
      </p:sp>
      <p:pic>
        <p:nvPicPr>
          <p:cNvPr id="8" name="Content Placeholder 7" descr="swift migration"/>
          <p:cNvPicPr>
            <a:picLocks noGrp="1" noChangeAspect="1" noChangeArrowheads="1"/>
          </p:cNvPicPr>
          <p:nvPr>
            <p:ph sz="half" idx="1"/>
          </p:nvPr>
        </p:nvPicPr>
        <p:blipFill>
          <a:blip r:embed="rId3"/>
          <a:srcRect/>
          <a:stretch>
            <a:fillRect/>
          </a:stretch>
        </p:blipFill>
        <p:spPr bwMode="auto">
          <a:xfrm>
            <a:off x="457200" y="2033191"/>
            <a:ext cx="4038600" cy="3659981"/>
          </a:xfrm>
          <a:prstGeom prst="rect">
            <a:avLst/>
          </a:prstGeom>
          <a:noFill/>
        </p:spPr>
      </p:pic>
    </p:spTree>
    <p:extLst>
      <p:ext uri="{BB962C8B-B14F-4D97-AF65-F5344CB8AC3E}">
        <p14:creationId xmlns:p14="http://schemas.microsoft.com/office/powerpoint/2010/main" val="389093339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3" name="Rectangle 5"/>
          <p:cNvSpPr>
            <a:spLocks noGrp="1" noChangeArrowheads="1"/>
          </p:cNvSpPr>
          <p:nvPr>
            <p:ph type="title"/>
          </p:nvPr>
        </p:nvSpPr>
        <p:spPr/>
        <p:txBody>
          <a:bodyPr>
            <a:normAutofit fontScale="90000"/>
          </a:bodyPr>
          <a:lstStyle/>
          <a:p>
            <a:r>
              <a:rPr lang="en-GB" sz="4000" dirty="0"/>
              <a:t>Back to roam across </a:t>
            </a:r>
            <a:r>
              <a:rPr lang="en-GB" sz="4000" dirty="0" smtClean="0"/>
              <a:t>the </a:t>
            </a:r>
            <a:r>
              <a:rPr lang="en-GB" sz="4000" dirty="0"/>
              <a:t>African continent! </a:t>
            </a:r>
          </a:p>
        </p:txBody>
      </p:sp>
      <p:sp>
        <p:nvSpPr>
          <p:cNvPr id="181254" name="Rectangle 6"/>
          <p:cNvSpPr>
            <a:spLocks noGrp="1" noChangeArrowheads="1"/>
          </p:cNvSpPr>
          <p:nvPr>
            <p:ph idx="1"/>
          </p:nvPr>
        </p:nvSpPr>
        <p:spPr/>
        <p:txBody>
          <a:bodyPr/>
          <a:lstStyle/>
          <a:p>
            <a:endParaRPr lang="en-US"/>
          </a:p>
        </p:txBody>
      </p:sp>
      <p:pic>
        <p:nvPicPr>
          <p:cNvPr id="181252" name="Picture 4" descr="Swift0708 8"/>
          <p:cNvPicPr>
            <a:picLocks noChangeAspect="1" noChangeArrowheads="1"/>
          </p:cNvPicPr>
          <p:nvPr/>
        </p:nvPicPr>
        <p:blipFill>
          <a:blip r:embed="rId3" cstate="print"/>
          <a:srcRect/>
          <a:stretch>
            <a:fillRect/>
          </a:stretch>
        </p:blipFill>
        <p:spPr bwMode="auto">
          <a:xfrm>
            <a:off x="468313" y="1412875"/>
            <a:ext cx="8207375" cy="5232400"/>
          </a:xfrm>
          <a:prstGeom prst="rect">
            <a:avLst/>
          </a:prstGeom>
          <a:noFill/>
        </p:spPr>
      </p:pic>
      <p:pic>
        <p:nvPicPr>
          <p:cNvPr id="5" name="Picture 4" descr="swift (2)"/>
          <p:cNvPicPr>
            <a:picLocks noChangeAspect="1" noChangeArrowheads="1"/>
          </p:cNvPicPr>
          <p:nvPr/>
        </p:nvPicPr>
        <p:blipFill>
          <a:blip r:embed="rId4"/>
          <a:srcRect/>
          <a:stretch>
            <a:fillRect/>
          </a:stretch>
        </p:blipFill>
        <p:spPr bwMode="auto">
          <a:xfrm>
            <a:off x="8429652" y="0"/>
            <a:ext cx="714348" cy="1047750"/>
          </a:xfrm>
          <a:prstGeom prst="rect">
            <a:avLst/>
          </a:prstGeom>
          <a:noFill/>
        </p:spPr>
      </p:pic>
    </p:spTree>
    <p:extLst>
      <p:ext uri="{BB962C8B-B14F-4D97-AF65-F5344CB8AC3E}">
        <p14:creationId xmlns:p14="http://schemas.microsoft.com/office/powerpoint/2010/main" val="2017397205"/>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END – 3 Fantastic Websites! </a:t>
            </a:r>
            <a:endParaRPr lang="en-GB" dirty="0"/>
          </a:p>
        </p:txBody>
      </p:sp>
      <p:sp>
        <p:nvSpPr>
          <p:cNvPr id="3" name="Content Placeholder 2"/>
          <p:cNvSpPr>
            <a:spLocks noGrp="1"/>
          </p:cNvSpPr>
          <p:nvPr>
            <p:ph idx="1"/>
          </p:nvPr>
        </p:nvSpPr>
        <p:spPr/>
        <p:txBody>
          <a:bodyPr/>
          <a:lstStyle/>
          <a:p>
            <a:r>
              <a:rPr lang="en-GB" dirty="0">
                <a:hlinkClick r:id="rId3"/>
              </a:rPr>
              <a:t>www.swift-conservation.org</a:t>
            </a:r>
            <a:r>
              <a:rPr lang="en-GB" dirty="0" smtClean="0">
                <a:hlinkClick r:id="rId3"/>
              </a:rPr>
              <a:t>/</a:t>
            </a:r>
            <a:endParaRPr lang="en-GB" dirty="0" smtClean="0"/>
          </a:p>
          <a:p>
            <a:endParaRPr lang="en-GB" dirty="0"/>
          </a:p>
          <a:p>
            <a:r>
              <a:rPr lang="en-GB" dirty="0">
                <a:hlinkClick r:id="rId4"/>
              </a:rPr>
              <a:t>http://</a:t>
            </a:r>
            <a:r>
              <a:rPr lang="en-GB" dirty="0" smtClean="0">
                <a:hlinkClick r:id="rId4"/>
              </a:rPr>
              <a:t>actionforswifts.blogsp</a:t>
            </a:r>
            <a:endParaRPr lang="en-GB" dirty="0" smtClean="0"/>
          </a:p>
          <a:p>
            <a:endParaRPr lang="en-GB" dirty="0"/>
          </a:p>
          <a:p>
            <a:r>
              <a:rPr lang="en-GB" dirty="0">
                <a:hlinkClick r:id="rId5"/>
              </a:rPr>
              <a:t>http://www.commonswift.org/</a:t>
            </a:r>
            <a:endParaRPr lang="en-GB" dirty="0"/>
          </a:p>
        </p:txBody>
      </p:sp>
    </p:spTree>
    <p:extLst>
      <p:ext uri="{BB962C8B-B14F-4D97-AF65-F5344CB8AC3E}">
        <p14:creationId xmlns:p14="http://schemas.microsoft.com/office/powerpoint/2010/main" val="71462130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4543</TotalTime>
  <Words>2825</Words>
  <Application>Microsoft Office PowerPoint</Application>
  <PresentationFormat>On-screen Show (4:3)</PresentationFormat>
  <Paragraphs>252</Paragraphs>
  <Slides>41</Slides>
  <Notes>39</Notes>
  <HiddenSlides>0</HiddenSlides>
  <MMClips>0</MMClips>
  <ScaleCrop>false</ScaleCrop>
  <HeadingPairs>
    <vt:vector size="4" baseType="variant">
      <vt:variant>
        <vt:lpstr>Theme</vt:lpstr>
      </vt:variant>
      <vt:variant>
        <vt:i4>1</vt:i4>
      </vt:variant>
      <vt:variant>
        <vt:lpstr>Slide Titles</vt:lpstr>
      </vt:variant>
      <vt:variant>
        <vt:i4>41</vt:i4>
      </vt:variant>
    </vt:vector>
  </HeadingPairs>
  <TitlesOfParts>
    <vt:vector size="42" baseType="lpstr">
      <vt:lpstr>Office Theme</vt:lpstr>
      <vt:lpstr>An overview of Apus apus-and Apus apus pekinensis </vt:lpstr>
      <vt:lpstr>Swifts have been around for about   50 million years! </vt:lpstr>
      <vt:lpstr>Apus apus and Apus apus pekinensis Very widespread distribution </vt:lpstr>
      <vt:lpstr>Apus apus ‘HABITAT’ IS “AIR” </vt:lpstr>
      <vt:lpstr> Adapted at a molecular level. A powerful and finely tuned engine </vt:lpstr>
      <vt:lpstr>Non Stop life in the air brings some unavoidable consequences!</vt:lpstr>
      <vt:lpstr>Swifts inspire!- they get under your skin and sometimes on it! </vt:lpstr>
      <vt:lpstr>Swifts capture the imagination.  </vt:lpstr>
      <vt:lpstr> Health Warning! - It can become an addiction! </vt:lpstr>
      <vt:lpstr>Apus apus pekinensis distribution </vt:lpstr>
      <vt:lpstr> Apus apus and Apus apus pekinensis wintering areas 2010 to 18.   </vt:lpstr>
      <vt:lpstr>PowerPoint Presentation</vt:lpstr>
      <vt:lpstr>Example of RSPB GPS 2016 and BTO 2012 Geologger migration routes</vt:lpstr>
      <vt:lpstr> Spring migrant in Israel. Ulrich Tigges  http://www.commonswift.org/ </vt:lpstr>
      <vt:lpstr>Swift Calendar -Ulrich Tigges </vt:lpstr>
      <vt:lpstr>Nest Site Selection in the context of social interactions within a colony.  </vt:lpstr>
      <vt:lpstr>Its all about finding, occupying and defending a nest site! </vt:lpstr>
      <vt:lpstr>Once swifts disappear from an area it can be  slow process to get them back. </vt:lpstr>
      <vt:lpstr>Arrival is a very special time of the year! - Ted Hughes again -</vt:lpstr>
      <vt:lpstr>Main locations for swift population change from “anywhere” to the nest. </vt:lpstr>
      <vt:lpstr>Feeding and breeding- example track Lough Neagh -  2017  </vt:lpstr>
      <vt:lpstr>They are with us to nest,  lay their eggs,  </vt:lpstr>
      <vt:lpstr>And feed their chicks. </vt:lpstr>
      <vt:lpstr> Chicks  grow rapidly </vt:lpstr>
      <vt:lpstr>And then the first flight! </vt:lpstr>
      <vt:lpstr> Clonmacnoise Co. Offaly – a low nest site. - Difficult first flight? </vt:lpstr>
      <vt:lpstr>Swift Conservation – What should we do? Is it nest sites, or insects, or what? </vt:lpstr>
      <vt:lpstr>Lets look at Insects - Rothamsted Research </vt:lpstr>
      <vt:lpstr>Total Biomass declines. </vt:lpstr>
      <vt:lpstr>Ecological Armageddon?</vt:lpstr>
      <vt:lpstr>Are declines in Swift primarily linked to loss of Nest Sites, or lack of insects?  </vt:lpstr>
      <vt:lpstr>Swift - A Key Indicator species of change? </vt:lpstr>
      <vt:lpstr>Loss of nest sites-mills,  schools, churches, houses, repairs, etc.</vt:lpstr>
      <vt:lpstr>Keep existing colonies and provide new cavities! </vt:lpstr>
      <vt:lpstr>  Cliffs, Nest Boxes, Towers, Walls, Bricks. CAVITIES! </vt:lpstr>
      <vt:lpstr>It’s the cavity! </vt:lpstr>
      <vt:lpstr>Overall Global message is “Conserve existing sites and create new ones”!  </vt:lpstr>
      <vt:lpstr>And here is the spectacle! – The boys are back in town!</vt:lpstr>
      <vt:lpstr>Swifts as a unifying force for conservation and nations. </vt:lpstr>
      <vt:lpstr>Back to roam across the African continent! </vt:lpstr>
      <vt:lpstr>END – 3 Fantastic Websites! </vt:lpstr>
    </vt:vector>
  </TitlesOfParts>
  <Company>Grizli777</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SWIFT Apus apus</dc:title>
  <dc:creator>User</dc:creator>
  <cp:lastModifiedBy>User</cp:lastModifiedBy>
  <cp:revision>492</cp:revision>
  <dcterms:created xsi:type="dcterms:W3CDTF">2016-12-13T15:50:14Z</dcterms:created>
  <dcterms:modified xsi:type="dcterms:W3CDTF">2018-02-27T12:15:35Z</dcterms:modified>
</cp:coreProperties>
</file>