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461" r:id="rId3"/>
    <p:sldId id="289" r:id="rId4"/>
    <p:sldId id="400" r:id="rId5"/>
    <p:sldId id="403" r:id="rId6"/>
    <p:sldId id="462" r:id="rId7"/>
    <p:sldId id="463" r:id="rId8"/>
    <p:sldId id="427" r:id="rId9"/>
    <p:sldId id="476" r:id="rId10"/>
    <p:sldId id="477" r:id="rId11"/>
    <p:sldId id="479" r:id="rId12"/>
    <p:sldId id="480" r:id="rId13"/>
    <p:sldId id="483" r:id="rId14"/>
    <p:sldId id="485" r:id="rId15"/>
    <p:sldId id="405" r:id="rId16"/>
    <p:sldId id="464" r:id="rId17"/>
    <p:sldId id="466" r:id="rId18"/>
    <p:sldId id="467" r:id="rId19"/>
    <p:sldId id="475" r:id="rId20"/>
    <p:sldId id="471" r:id="rId21"/>
    <p:sldId id="472" r:id="rId22"/>
    <p:sldId id="473" r:id="rId23"/>
    <p:sldId id="47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06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802EA7-CE6E-4F59-A5D2-CEE9ABF778A7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5E1BE94-C619-4CE8-9A48-F0852FB5D505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Women Empowerment </a:t>
          </a:r>
          <a:endParaRPr lang="en-US" sz="3600" dirty="0">
            <a:solidFill>
              <a:schemeClr val="tx1"/>
            </a:solidFill>
          </a:endParaRPr>
        </a:p>
      </dgm:t>
    </dgm:pt>
    <dgm:pt modelId="{F2558519-2987-4667-ABF1-900C9941BE59}" type="parTrans" cxnId="{B6F23DCD-2077-4E61-B51C-0A25E54CE90D}">
      <dgm:prSet/>
      <dgm:spPr/>
      <dgm:t>
        <a:bodyPr/>
        <a:lstStyle/>
        <a:p>
          <a:endParaRPr lang="en-US" sz="3600">
            <a:solidFill>
              <a:schemeClr val="tx1"/>
            </a:solidFill>
          </a:endParaRPr>
        </a:p>
      </dgm:t>
    </dgm:pt>
    <dgm:pt modelId="{517BDAB7-D092-4E68-8A10-40D2A0DF7E41}" type="sibTrans" cxnId="{B6F23DCD-2077-4E61-B51C-0A25E54CE90D}">
      <dgm:prSet/>
      <dgm:spPr/>
      <dgm:t>
        <a:bodyPr/>
        <a:lstStyle/>
        <a:p>
          <a:endParaRPr lang="en-US" sz="3600">
            <a:solidFill>
              <a:schemeClr val="tx1"/>
            </a:solidFill>
          </a:endParaRPr>
        </a:p>
      </dgm:t>
    </dgm:pt>
    <dgm:pt modelId="{70E1CDD1-299D-4D6D-BDB7-749AA49667B9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Environmental</a:t>
          </a:r>
          <a:r>
            <a:rPr lang="en-US" sz="3600" dirty="0" smtClean="0">
              <a:solidFill>
                <a:schemeClr val="tx1"/>
              </a:solidFill>
            </a:rPr>
            <a:t>/ Agriculture  </a:t>
          </a:r>
          <a:endParaRPr lang="en-US" sz="3600" dirty="0">
            <a:solidFill>
              <a:schemeClr val="tx1"/>
            </a:solidFill>
          </a:endParaRPr>
        </a:p>
      </dgm:t>
    </dgm:pt>
    <dgm:pt modelId="{888EDDD3-ADCD-45A8-A40B-EE55B60CD178}" type="parTrans" cxnId="{9830DA06-D5B2-444B-A9B4-D83AB6FD05E3}">
      <dgm:prSet/>
      <dgm:spPr/>
      <dgm:t>
        <a:bodyPr/>
        <a:lstStyle/>
        <a:p>
          <a:endParaRPr lang="en-US" sz="3600">
            <a:solidFill>
              <a:schemeClr val="tx1"/>
            </a:solidFill>
          </a:endParaRPr>
        </a:p>
      </dgm:t>
    </dgm:pt>
    <dgm:pt modelId="{94336658-1529-4F72-8215-37EA03D0CC23}" type="sibTrans" cxnId="{9830DA06-D5B2-444B-A9B4-D83AB6FD05E3}">
      <dgm:prSet/>
      <dgm:spPr/>
      <dgm:t>
        <a:bodyPr/>
        <a:lstStyle/>
        <a:p>
          <a:endParaRPr lang="en-US" sz="3600">
            <a:solidFill>
              <a:schemeClr val="tx1"/>
            </a:solidFill>
          </a:endParaRPr>
        </a:p>
      </dgm:t>
    </dgm:pt>
    <dgm:pt modelId="{34B88B54-6B92-46A1-BAB3-EAB5201B9885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Academic</a:t>
          </a:r>
          <a:endParaRPr lang="en-US" sz="3600" dirty="0">
            <a:solidFill>
              <a:schemeClr val="tx1"/>
            </a:solidFill>
          </a:endParaRPr>
        </a:p>
      </dgm:t>
    </dgm:pt>
    <dgm:pt modelId="{32F46A7F-5B14-4612-9954-F17EBA1E4AFA}" type="parTrans" cxnId="{4E511295-30BC-448E-80A5-863CE957BFEB}">
      <dgm:prSet/>
      <dgm:spPr/>
      <dgm:t>
        <a:bodyPr/>
        <a:lstStyle/>
        <a:p>
          <a:endParaRPr lang="en-US" sz="3600"/>
        </a:p>
      </dgm:t>
    </dgm:pt>
    <dgm:pt modelId="{1140061C-9EC7-4161-A8F7-66CEEEE4710F}" type="sibTrans" cxnId="{4E511295-30BC-448E-80A5-863CE957BFEB}">
      <dgm:prSet/>
      <dgm:spPr/>
      <dgm:t>
        <a:bodyPr/>
        <a:lstStyle/>
        <a:p>
          <a:endParaRPr lang="en-US" sz="3600"/>
        </a:p>
      </dgm:t>
    </dgm:pt>
    <dgm:pt modelId="{BF175D45-1633-4FCC-8543-31F04234D02F}">
      <dgm:prSet phldrT="[Text]" custT="1"/>
      <dgm:spPr/>
      <dgm:t>
        <a:bodyPr/>
        <a:lstStyle/>
        <a:p>
          <a:r>
            <a:rPr lang="en-US" sz="3600" dirty="0" smtClean="0">
              <a:solidFill>
                <a:schemeClr val="tx1"/>
              </a:solidFill>
            </a:rPr>
            <a:t>Sport </a:t>
          </a:r>
          <a:endParaRPr lang="en-US" sz="3600" dirty="0">
            <a:solidFill>
              <a:schemeClr val="tx1"/>
            </a:solidFill>
          </a:endParaRPr>
        </a:p>
      </dgm:t>
    </dgm:pt>
    <dgm:pt modelId="{91E09D84-6E19-4726-84D9-1492FBB98C5F}" type="parTrans" cxnId="{BDC3490B-C8BB-4197-AE47-B7C516250FE8}">
      <dgm:prSet/>
      <dgm:spPr/>
      <dgm:t>
        <a:bodyPr/>
        <a:lstStyle/>
        <a:p>
          <a:endParaRPr lang="en-US" sz="3600"/>
        </a:p>
      </dgm:t>
    </dgm:pt>
    <dgm:pt modelId="{5FCF10E4-B276-46B7-92F2-772E2F550935}" type="sibTrans" cxnId="{BDC3490B-C8BB-4197-AE47-B7C516250FE8}">
      <dgm:prSet/>
      <dgm:spPr/>
      <dgm:t>
        <a:bodyPr/>
        <a:lstStyle/>
        <a:p>
          <a:endParaRPr lang="en-US" sz="3600"/>
        </a:p>
      </dgm:t>
    </dgm:pt>
    <dgm:pt modelId="{498A14A5-55AB-4A5B-9FFD-5F6DAD89E3FC}" type="pres">
      <dgm:prSet presAssocID="{4A802EA7-CE6E-4F59-A5D2-CEE9ABF778A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690F39-BC50-4BEC-82A8-B1269E7BD112}" type="pres">
      <dgm:prSet presAssocID="{70E1CDD1-299D-4D6D-BDB7-749AA49667B9}" presName="parentLin" presStyleCnt="0"/>
      <dgm:spPr/>
    </dgm:pt>
    <dgm:pt modelId="{500BD129-E648-49BD-B6C9-6A660FE4D926}" type="pres">
      <dgm:prSet presAssocID="{70E1CDD1-299D-4D6D-BDB7-749AA49667B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081A0576-6747-4D33-A4F9-AEF4E4ADF3B1}" type="pres">
      <dgm:prSet presAssocID="{70E1CDD1-299D-4D6D-BDB7-749AA49667B9}" presName="parentText" presStyleLbl="node1" presStyleIdx="0" presStyleCnt="4" custScaleX="1160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2F4D3A-E011-43BB-A460-4F439E17911B}" type="pres">
      <dgm:prSet presAssocID="{70E1CDD1-299D-4D6D-BDB7-749AA49667B9}" presName="negativeSpace" presStyleCnt="0"/>
      <dgm:spPr/>
    </dgm:pt>
    <dgm:pt modelId="{7414B512-921E-4DCE-8A6E-D1DC2A3C159D}" type="pres">
      <dgm:prSet presAssocID="{70E1CDD1-299D-4D6D-BDB7-749AA49667B9}" presName="childText" presStyleLbl="conFgAcc1" presStyleIdx="0" presStyleCnt="4">
        <dgm:presLayoutVars>
          <dgm:bulletEnabled val="1"/>
        </dgm:presLayoutVars>
      </dgm:prSet>
      <dgm:spPr/>
    </dgm:pt>
    <dgm:pt modelId="{785961B2-A8A9-4247-B00E-9111458E83D0}" type="pres">
      <dgm:prSet presAssocID="{94336658-1529-4F72-8215-37EA03D0CC23}" presName="spaceBetweenRectangles" presStyleCnt="0"/>
      <dgm:spPr/>
    </dgm:pt>
    <dgm:pt modelId="{5A7E0171-7166-49FD-A972-D0C3EA49371C}" type="pres">
      <dgm:prSet presAssocID="{95E1BE94-C619-4CE8-9A48-F0852FB5D505}" presName="parentLin" presStyleCnt="0"/>
      <dgm:spPr/>
    </dgm:pt>
    <dgm:pt modelId="{A1CFFD10-D363-4C3C-9528-82C13395A174}" type="pres">
      <dgm:prSet presAssocID="{95E1BE94-C619-4CE8-9A48-F0852FB5D505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72B084A0-BDB6-4E49-A78C-9976B45D37BA}" type="pres">
      <dgm:prSet presAssocID="{95E1BE94-C619-4CE8-9A48-F0852FB5D50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63739F-E316-49E2-A29F-C2537AE82D83}" type="pres">
      <dgm:prSet presAssocID="{95E1BE94-C619-4CE8-9A48-F0852FB5D505}" presName="negativeSpace" presStyleCnt="0"/>
      <dgm:spPr/>
    </dgm:pt>
    <dgm:pt modelId="{C95A90B1-C1F5-4DD4-B1E9-1BB7C1A79EEC}" type="pres">
      <dgm:prSet presAssocID="{95E1BE94-C619-4CE8-9A48-F0852FB5D505}" presName="childText" presStyleLbl="conFgAcc1" presStyleIdx="1" presStyleCnt="4">
        <dgm:presLayoutVars>
          <dgm:bulletEnabled val="1"/>
        </dgm:presLayoutVars>
      </dgm:prSet>
      <dgm:spPr/>
    </dgm:pt>
    <dgm:pt modelId="{772021C7-5C42-4FCF-ADE6-98FFECC95D97}" type="pres">
      <dgm:prSet presAssocID="{517BDAB7-D092-4E68-8A10-40D2A0DF7E41}" presName="spaceBetweenRectangles" presStyleCnt="0"/>
      <dgm:spPr/>
    </dgm:pt>
    <dgm:pt modelId="{3788696D-0AA7-49BF-979B-1872A4D929F5}" type="pres">
      <dgm:prSet presAssocID="{34B88B54-6B92-46A1-BAB3-EAB5201B9885}" presName="parentLin" presStyleCnt="0"/>
      <dgm:spPr/>
    </dgm:pt>
    <dgm:pt modelId="{17C6758B-102C-40F4-9AA0-A7CB3F5F2DBB}" type="pres">
      <dgm:prSet presAssocID="{34B88B54-6B92-46A1-BAB3-EAB5201B988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18BEA825-7A97-4CB4-989C-3FBB8B029AFA}" type="pres">
      <dgm:prSet presAssocID="{34B88B54-6B92-46A1-BAB3-EAB5201B988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DE833-13A1-449F-9154-A801890BFC2B}" type="pres">
      <dgm:prSet presAssocID="{34B88B54-6B92-46A1-BAB3-EAB5201B9885}" presName="negativeSpace" presStyleCnt="0"/>
      <dgm:spPr/>
    </dgm:pt>
    <dgm:pt modelId="{AE141942-78AA-479E-BF5F-EDF9CD66D201}" type="pres">
      <dgm:prSet presAssocID="{34B88B54-6B92-46A1-BAB3-EAB5201B9885}" presName="childText" presStyleLbl="conFgAcc1" presStyleIdx="2" presStyleCnt="4">
        <dgm:presLayoutVars>
          <dgm:bulletEnabled val="1"/>
        </dgm:presLayoutVars>
      </dgm:prSet>
      <dgm:spPr/>
    </dgm:pt>
    <dgm:pt modelId="{AE285383-718A-4D68-8009-0661098B63FD}" type="pres">
      <dgm:prSet presAssocID="{1140061C-9EC7-4161-A8F7-66CEEEE4710F}" presName="spaceBetweenRectangles" presStyleCnt="0"/>
      <dgm:spPr/>
    </dgm:pt>
    <dgm:pt modelId="{3A1A6792-E6EA-407E-ABD1-C5DFB6F42724}" type="pres">
      <dgm:prSet presAssocID="{BF175D45-1633-4FCC-8543-31F04234D02F}" presName="parentLin" presStyleCnt="0"/>
      <dgm:spPr/>
    </dgm:pt>
    <dgm:pt modelId="{A7E4242C-BF3E-4725-93CB-F80188BF6942}" type="pres">
      <dgm:prSet presAssocID="{BF175D45-1633-4FCC-8543-31F04234D02F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6CF131E3-ABAE-43B0-8F9F-98B11810C9BA}" type="pres">
      <dgm:prSet presAssocID="{BF175D45-1633-4FCC-8543-31F04234D02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574F17-863D-45A5-AB55-42D1CD9ED18C}" type="pres">
      <dgm:prSet presAssocID="{BF175D45-1633-4FCC-8543-31F04234D02F}" presName="negativeSpace" presStyleCnt="0"/>
      <dgm:spPr/>
    </dgm:pt>
    <dgm:pt modelId="{935A97C2-8366-4BC9-889C-47FF7D7EF9FA}" type="pres">
      <dgm:prSet presAssocID="{BF175D45-1633-4FCC-8543-31F04234D02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2B15BB8-5B12-4F43-923F-406DB50EF1E7}" type="presOf" srcId="{34B88B54-6B92-46A1-BAB3-EAB5201B9885}" destId="{17C6758B-102C-40F4-9AA0-A7CB3F5F2DBB}" srcOrd="0" destOrd="0" presId="urn:microsoft.com/office/officeart/2005/8/layout/list1"/>
    <dgm:cxn modelId="{96BF2F4B-AA77-433D-BD94-A9BC2359116D}" type="presOf" srcId="{4A802EA7-CE6E-4F59-A5D2-CEE9ABF778A7}" destId="{498A14A5-55AB-4A5B-9FFD-5F6DAD89E3FC}" srcOrd="0" destOrd="0" presId="urn:microsoft.com/office/officeart/2005/8/layout/list1"/>
    <dgm:cxn modelId="{9830DA06-D5B2-444B-A9B4-D83AB6FD05E3}" srcId="{4A802EA7-CE6E-4F59-A5D2-CEE9ABF778A7}" destId="{70E1CDD1-299D-4D6D-BDB7-749AA49667B9}" srcOrd="0" destOrd="0" parTransId="{888EDDD3-ADCD-45A8-A40B-EE55B60CD178}" sibTransId="{94336658-1529-4F72-8215-37EA03D0CC23}"/>
    <dgm:cxn modelId="{56E2A6F0-C5BB-42F6-B9C7-C3A0756E1A73}" type="presOf" srcId="{70E1CDD1-299D-4D6D-BDB7-749AA49667B9}" destId="{500BD129-E648-49BD-B6C9-6A660FE4D926}" srcOrd="0" destOrd="0" presId="urn:microsoft.com/office/officeart/2005/8/layout/list1"/>
    <dgm:cxn modelId="{4E511295-30BC-448E-80A5-863CE957BFEB}" srcId="{4A802EA7-CE6E-4F59-A5D2-CEE9ABF778A7}" destId="{34B88B54-6B92-46A1-BAB3-EAB5201B9885}" srcOrd="2" destOrd="0" parTransId="{32F46A7F-5B14-4612-9954-F17EBA1E4AFA}" sibTransId="{1140061C-9EC7-4161-A8F7-66CEEEE4710F}"/>
    <dgm:cxn modelId="{EEB9EB04-33CD-48E5-A1AD-5E2ABAB37AB2}" type="presOf" srcId="{95E1BE94-C619-4CE8-9A48-F0852FB5D505}" destId="{A1CFFD10-D363-4C3C-9528-82C13395A174}" srcOrd="0" destOrd="0" presId="urn:microsoft.com/office/officeart/2005/8/layout/list1"/>
    <dgm:cxn modelId="{B3ADFB10-04FD-40EC-9BEE-925B463F7CAD}" type="presOf" srcId="{95E1BE94-C619-4CE8-9A48-F0852FB5D505}" destId="{72B084A0-BDB6-4E49-A78C-9976B45D37BA}" srcOrd="1" destOrd="0" presId="urn:microsoft.com/office/officeart/2005/8/layout/list1"/>
    <dgm:cxn modelId="{6D7E056A-A34A-436B-895E-160C4456D37C}" type="presOf" srcId="{BF175D45-1633-4FCC-8543-31F04234D02F}" destId="{A7E4242C-BF3E-4725-93CB-F80188BF6942}" srcOrd="0" destOrd="0" presId="urn:microsoft.com/office/officeart/2005/8/layout/list1"/>
    <dgm:cxn modelId="{B6F23DCD-2077-4E61-B51C-0A25E54CE90D}" srcId="{4A802EA7-CE6E-4F59-A5D2-CEE9ABF778A7}" destId="{95E1BE94-C619-4CE8-9A48-F0852FB5D505}" srcOrd="1" destOrd="0" parTransId="{F2558519-2987-4667-ABF1-900C9941BE59}" sibTransId="{517BDAB7-D092-4E68-8A10-40D2A0DF7E41}"/>
    <dgm:cxn modelId="{862D7A59-0F5D-430B-8D2C-63457DAF07BF}" type="presOf" srcId="{70E1CDD1-299D-4D6D-BDB7-749AA49667B9}" destId="{081A0576-6747-4D33-A4F9-AEF4E4ADF3B1}" srcOrd="1" destOrd="0" presId="urn:microsoft.com/office/officeart/2005/8/layout/list1"/>
    <dgm:cxn modelId="{9717B28B-D60E-4F82-8B3B-CC4AB886DB0A}" type="presOf" srcId="{34B88B54-6B92-46A1-BAB3-EAB5201B9885}" destId="{18BEA825-7A97-4CB4-989C-3FBB8B029AFA}" srcOrd="1" destOrd="0" presId="urn:microsoft.com/office/officeart/2005/8/layout/list1"/>
    <dgm:cxn modelId="{BDC3490B-C8BB-4197-AE47-B7C516250FE8}" srcId="{4A802EA7-CE6E-4F59-A5D2-CEE9ABF778A7}" destId="{BF175D45-1633-4FCC-8543-31F04234D02F}" srcOrd="3" destOrd="0" parTransId="{91E09D84-6E19-4726-84D9-1492FBB98C5F}" sibTransId="{5FCF10E4-B276-46B7-92F2-772E2F550935}"/>
    <dgm:cxn modelId="{14CD66B7-DF06-470C-99F9-CAB80FDD5843}" type="presOf" srcId="{BF175D45-1633-4FCC-8543-31F04234D02F}" destId="{6CF131E3-ABAE-43B0-8F9F-98B11810C9BA}" srcOrd="1" destOrd="0" presId="urn:microsoft.com/office/officeart/2005/8/layout/list1"/>
    <dgm:cxn modelId="{D9E85635-0409-4EE6-AAB0-6696F77C3E7D}" type="presParOf" srcId="{498A14A5-55AB-4A5B-9FFD-5F6DAD89E3FC}" destId="{ED690F39-BC50-4BEC-82A8-B1269E7BD112}" srcOrd="0" destOrd="0" presId="urn:microsoft.com/office/officeart/2005/8/layout/list1"/>
    <dgm:cxn modelId="{5E283AC9-5DC2-4725-B4D1-8D63C304282F}" type="presParOf" srcId="{ED690F39-BC50-4BEC-82A8-B1269E7BD112}" destId="{500BD129-E648-49BD-B6C9-6A660FE4D926}" srcOrd="0" destOrd="0" presId="urn:microsoft.com/office/officeart/2005/8/layout/list1"/>
    <dgm:cxn modelId="{16308257-190C-4B46-97B9-FF24221700DA}" type="presParOf" srcId="{ED690F39-BC50-4BEC-82A8-B1269E7BD112}" destId="{081A0576-6747-4D33-A4F9-AEF4E4ADF3B1}" srcOrd="1" destOrd="0" presId="urn:microsoft.com/office/officeart/2005/8/layout/list1"/>
    <dgm:cxn modelId="{90725EFA-5B99-4A01-9B47-378045490475}" type="presParOf" srcId="{498A14A5-55AB-4A5B-9FFD-5F6DAD89E3FC}" destId="{D42F4D3A-E011-43BB-A460-4F439E17911B}" srcOrd="1" destOrd="0" presId="urn:microsoft.com/office/officeart/2005/8/layout/list1"/>
    <dgm:cxn modelId="{552E57AD-961B-4761-9B1D-48C0A9CE6041}" type="presParOf" srcId="{498A14A5-55AB-4A5B-9FFD-5F6DAD89E3FC}" destId="{7414B512-921E-4DCE-8A6E-D1DC2A3C159D}" srcOrd="2" destOrd="0" presId="urn:microsoft.com/office/officeart/2005/8/layout/list1"/>
    <dgm:cxn modelId="{F5DE1FB2-B173-4DA3-BB56-E801CF3FE446}" type="presParOf" srcId="{498A14A5-55AB-4A5B-9FFD-5F6DAD89E3FC}" destId="{785961B2-A8A9-4247-B00E-9111458E83D0}" srcOrd="3" destOrd="0" presId="urn:microsoft.com/office/officeart/2005/8/layout/list1"/>
    <dgm:cxn modelId="{44DD3EE3-C80E-4680-8FE3-EACA877DF6E9}" type="presParOf" srcId="{498A14A5-55AB-4A5B-9FFD-5F6DAD89E3FC}" destId="{5A7E0171-7166-49FD-A972-D0C3EA49371C}" srcOrd="4" destOrd="0" presId="urn:microsoft.com/office/officeart/2005/8/layout/list1"/>
    <dgm:cxn modelId="{C86CB516-ECFB-4645-AAD7-1E5CCCAD1052}" type="presParOf" srcId="{5A7E0171-7166-49FD-A972-D0C3EA49371C}" destId="{A1CFFD10-D363-4C3C-9528-82C13395A174}" srcOrd="0" destOrd="0" presId="urn:microsoft.com/office/officeart/2005/8/layout/list1"/>
    <dgm:cxn modelId="{5BF0FAF1-7FC1-4691-A06C-460FF30397E5}" type="presParOf" srcId="{5A7E0171-7166-49FD-A972-D0C3EA49371C}" destId="{72B084A0-BDB6-4E49-A78C-9976B45D37BA}" srcOrd="1" destOrd="0" presId="urn:microsoft.com/office/officeart/2005/8/layout/list1"/>
    <dgm:cxn modelId="{653268D6-1C3A-41F0-A7B7-FB7C31F66E12}" type="presParOf" srcId="{498A14A5-55AB-4A5B-9FFD-5F6DAD89E3FC}" destId="{5B63739F-E316-49E2-A29F-C2537AE82D83}" srcOrd="5" destOrd="0" presId="urn:microsoft.com/office/officeart/2005/8/layout/list1"/>
    <dgm:cxn modelId="{5ECBFBF8-9C67-4163-BB81-6377CC29F043}" type="presParOf" srcId="{498A14A5-55AB-4A5B-9FFD-5F6DAD89E3FC}" destId="{C95A90B1-C1F5-4DD4-B1E9-1BB7C1A79EEC}" srcOrd="6" destOrd="0" presId="urn:microsoft.com/office/officeart/2005/8/layout/list1"/>
    <dgm:cxn modelId="{D40B8728-A8B8-4383-9463-10BDB9294200}" type="presParOf" srcId="{498A14A5-55AB-4A5B-9FFD-5F6DAD89E3FC}" destId="{772021C7-5C42-4FCF-ADE6-98FFECC95D97}" srcOrd="7" destOrd="0" presId="urn:microsoft.com/office/officeart/2005/8/layout/list1"/>
    <dgm:cxn modelId="{D6157D69-EE0E-4BA9-AA99-79724DC50439}" type="presParOf" srcId="{498A14A5-55AB-4A5B-9FFD-5F6DAD89E3FC}" destId="{3788696D-0AA7-49BF-979B-1872A4D929F5}" srcOrd="8" destOrd="0" presId="urn:microsoft.com/office/officeart/2005/8/layout/list1"/>
    <dgm:cxn modelId="{9C60F72D-0FAC-47CE-A5C6-B3C7538A2290}" type="presParOf" srcId="{3788696D-0AA7-49BF-979B-1872A4D929F5}" destId="{17C6758B-102C-40F4-9AA0-A7CB3F5F2DBB}" srcOrd="0" destOrd="0" presId="urn:microsoft.com/office/officeart/2005/8/layout/list1"/>
    <dgm:cxn modelId="{81E61F65-E7AD-49E4-9811-664EE2B3EC2F}" type="presParOf" srcId="{3788696D-0AA7-49BF-979B-1872A4D929F5}" destId="{18BEA825-7A97-4CB4-989C-3FBB8B029AFA}" srcOrd="1" destOrd="0" presId="urn:microsoft.com/office/officeart/2005/8/layout/list1"/>
    <dgm:cxn modelId="{3C6DE38D-3735-4251-8D40-3A8AB3228CE5}" type="presParOf" srcId="{498A14A5-55AB-4A5B-9FFD-5F6DAD89E3FC}" destId="{500DE833-13A1-449F-9154-A801890BFC2B}" srcOrd="9" destOrd="0" presId="urn:microsoft.com/office/officeart/2005/8/layout/list1"/>
    <dgm:cxn modelId="{77878128-59DF-4A47-808D-D6E00E5A6CCA}" type="presParOf" srcId="{498A14A5-55AB-4A5B-9FFD-5F6DAD89E3FC}" destId="{AE141942-78AA-479E-BF5F-EDF9CD66D201}" srcOrd="10" destOrd="0" presId="urn:microsoft.com/office/officeart/2005/8/layout/list1"/>
    <dgm:cxn modelId="{1F836DAA-7D4A-4F74-BC77-FD1BB248EE8E}" type="presParOf" srcId="{498A14A5-55AB-4A5B-9FFD-5F6DAD89E3FC}" destId="{AE285383-718A-4D68-8009-0661098B63FD}" srcOrd="11" destOrd="0" presId="urn:microsoft.com/office/officeart/2005/8/layout/list1"/>
    <dgm:cxn modelId="{F39AE4EA-D2E5-4D06-A656-02A89F55CDA0}" type="presParOf" srcId="{498A14A5-55AB-4A5B-9FFD-5F6DAD89E3FC}" destId="{3A1A6792-E6EA-407E-ABD1-C5DFB6F42724}" srcOrd="12" destOrd="0" presId="urn:microsoft.com/office/officeart/2005/8/layout/list1"/>
    <dgm:cxn modelId="{13A2D9AF-B78F-4366-975D-00233FFF37E1}" type="presParOf" srcId="{3A1A6792-E6EA-407E-ABD1-C5DFB6F42724}" destId="{A7E4242C-BF3E-4725-93CB-F80188BF6942}" srcOrd="0" destOrd="0" presId="urn:microsoft.com/office/officeart/2005/8/layout/list1"/>
    <dgm:cxn modelId="{F09F59A8-AEEF-43B7-95E5-8DADB94DF509}" type="presParOf" srcId="{3A1A6792-E6EA-407E-ABD1-C5DFB6F42724}" destId="{6CF131E3-ABAE-43B0-8F9F-98B11810C9BA}" srcOrd="1" destOrd="0" presId="urn:microsoft.com/office/officeart/2005/8/layout/list1"/>
    <dgm:cxn modelId="{7B8C378F-9655-4A93-BA2A-EC9B93C02B07}" type="presParOf" srcId="{498A14A5-55AB-4A5B-9FFD-5F6DAD89E3FC}" destId="{A4574F17-863D-45A5-AB55-42D1CD9ED18C}" srcOrd="13" destOrd="0" presId="urn:microsoft.com/office/officeart/2005/8/layout/list1"/>
    <dgm:cxn modelId="{EB231CCE-EDCB-4833-9D18-BE181C515808}" type="presParOf" srcId="{498A14A5-55AB-4A5B-9FFD-5F6DAD89E3FC}" destId="{935A97C2-8366-4BC9-889C-47FF7D7EF9F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414B512-921E-4DCE-8A6E-D1DC2A3C159D}">
      <dsp:nvSpPr>
        <dsp:cNvPr id="0" name=""/>
        <dsp:cNvSpPr/>
      </dsp:nvSpPr>
      <dsp:spPr>
        <a:xfrm>
          <a:off x="0" y="465243"/>
          <a:ext cx="770485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A0576-6747-4D33-A4F9-AEF4E4ADF3B1}">
      <dsp:nvSpPr>
        <dsp:cNvPr id="0" name=""/>
        <dsp:cNvSpPr/>
      </dsp:nvSpPr>
      <dsp:spPr>
        <a:xfrm>
          <a:off x="385242" y="7683"/>
          <a:ext cx="6257529" cy="9151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Environmental</a:t>
          </a:r>
          <a:r>
            <a:rPr lang="en-US" sz="3600" kern="1200" dirty="0" smtClean="0">
              <a:solidFill>
                <a:schemeClr val="tx1"/>
              </a:solidFill>
            </a:rPr>
            <a:t>/ Agriculture  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85242" y="7683"/>
        <a:ext cx="6257529" cy="915120"/>
      </dsp:txXfrm>
    </dsp:sp>
    <dsp:sp modelId="{C95A90B1-C1F5-4DD4-B1E9-1BB7C1A79EEC}">
      <dsp:nvSpPr>
        <dsp:cNvPr id="0" name=""/>
        <dsp:cNvSpPr/>
      </dsp:nvSpPr>
      <dsp:spPr>
        <a:xfrm>
          <a:off x="0" y="1871403"/>
          <a:ext cx="770485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B084A0-BDB6-4E49-A78C-9976B45D37BA}">
      <dsp:nvSpPr>
        <dsp:cNvPr id="0" name=""/>
        <dsp:cNvSpPr/>
      </dsp:nvSpPr>
      <dsp:spPr>
        <a:xfrm>
          <a:off x="385242" y="1413843"/>
          <a:ext cx="5393399" cy="915120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Women Empowerment 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85242" y="1413843"/>
        <a:ext cx="5393399" cy="915120"/>
      </dsp:txXfrm>
    </dsp:sp>
    <dsp:sp modelId="{AE141942-78AA-479E-BF5F-EDF9CD66D201}">
      <dsp:nvSpPr>
        <dsp:cNvPr id="0" name=""/>
        <dsp:cNvSpPr/>
      </dsp:nvSpPr>
      <dsp:spPr>
        <a:xfrm>
          <a:off x="0" y="3277564"/>
          <a:ext cx="770485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BEA825-7A97-4CB4-989C-3FBB8B029AFA}">
      <dsp:nvSpPr>
        <dsp:cNvPr id="0" name=""/>
        <dsp:cNvSpPr/>
      </dsp:nvSpPr>
      <dsp:spPr>
        <a:xfrm>
          <a:off x="385242" y="2820003"/>
          <a:ext cx="5393399" cy="915120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Academic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85242" y="2820003"/>
        <a:ext cx="5393399" cy="915120"/>
      </dsp:txXfrm>
    </dsp:sp>
    <dsp:sp modelId="{935A97C2-8366-4BC9-889C-47FF7D7EF9FA}">
      <dsp:nvSpPr>
        <dsp:cNvPr id="0" name=""/>
        <dsp:cNvSpPr/>
      </dsp:nvSpPr>
      <dsp:spPr>
        <a:xfrm>
          <a:off x="0" y="4683724"/>
          <a:ext cx="7704856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131E3-ABAE-43B0-8F9F-98B11810C9BA}">
      <dsp:nvSpPr>
        <dsp:cNvPr id="0" name=""/>
        <dsp:cNvSpPr/>
      </dsp:nvSpPr>
      <dsp:spPr>
        <a:xfrm>
          <a:off x="385242" y="4226164"/>
          <a:ext cx="5393399" cy="91512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858" tIns="0" rIns="203858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chemeClr val="tx1"/>
              </a:solidFill>
            </a:rPr>
            <a:t>Sport </a:t>
          </a:r>
          <a:endParaRPr lang="en-US" sz="3600" kern="1200" dirty="0">
            <a:solidFill>
              <a:schemeClr val="tx1"/>
            </a:solidFill>
          </a:endParaRPr>
        </a:p>
      </dsp:txBody>
      <dsp:txXfrm>
        <a:off x="385242" y="4226164"/>
        <a:ext cx="5393399" cy="915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8558E9-7EAD-4672-9B80-C7B395AB49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42520-D239-4433-A711-FEAB283EEB2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45BD-4811-488A-AAF2-66165C85696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45BD-4811-488A-AAF2-66165C85696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he-IL" altLang="he-IL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7DB2ACF-0B08-472E-877B-097A1550F3DB}" type="slidenum">
              <a:rPr lang="he-IL" altLang="he-IL"/>
              <a:pPr/>
              <a:t>8</a:t>
            </a:fld>
            <a:endParaRPr lang="he-IL" alt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E45BD-4811-488A-AAF2-66165C85696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http://news.stanford.edu/news/2009/august24/gulf-aqaba-project-082509.html</a:t>
            </a:r>
          </a:p>
          <a:p>
            <a:r>
              <a:rPr lang="en-US" dirty="0" smtClean="0"/>
              <a:t>http://en.people.cn/90001/90777/90854/7181253.html</a:t>
            </a:r>
          </a:p>
          <a:p>
            <a:r>
              <a:rPr lang="en-US" dirty="0" smtClean="0"/>
              <a:t>http://www.israelnationalnews.com/News/Flash.aspx/343261#.V1wgmY9OJjo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J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42520-D239-4433-A711-FEAB283EEB2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10522-3F38-46D0-A870-235BE7ADFD25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CBB30-B102-4124-BBCC-9460F60DA9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564905"/>
            <a:ext cx="7704856" cy="3312368"/>
          </a:xfrm>
        </p:spPr>
        <p:txBody>
          <a:bodyPr>
            <a:noAutofit/>
          </a:bodyPr>
          <a:lstStyle/>
          <a:p>
            <a:pPr lvl="0"/>
            <a:r>
              <a:rPr lang="en-US" i="1" dirty="0" smtClean="0">
                <a:solidFill>
                  <a:schemeClr val="bg1"/>
                </a:solidFill>
              </a:rPr>
              <a:t>From War To Peace</a:t>
            </a:r>
            <a:r>
              <a:rPr lang="en-US" sz="7200" dirty="0" smtClean="0">
                <a:solidFill>
                  <a:schemeClr val="bg1"/>
                </a:solidFill>
              </a:rPr>
              <a:t/>
            </a:r>
            <a:br>
              <a:rPr lang="en-US" sz="7200" dirty="0" smtClean="0">
                <a:solidFill>
                  <a:schemeClr val="bg1"/>
                </a:solidFill>
              </a:rPr>
            </a:br>
            <a:r>
              <a:rPr lang="en-US" sz="4000" dirty="0" smtClean="0">
                <a:solidFill>
                  <a:schemeClr val="bg1"/>
                </a:solidFill>
              </a:rPr>
              <a:t>5</a:t>
            </a:r>
            <a:r>
              <a:rPr lang="en-US" sz="4000" baseline="30000" dirty="0" smtClean="0">
                <a:solidFill>
                  <a:schemeClr val="bg1"/>
                </a:solidFill>
              </a:rPr>
              <a:t>th</a:t>
            </a:r>
            <a:r>
              <a:rPr lang="en-US" sz="4000" dirty="0" smtClean="0">
                <a:solidFill>
                  <a:schemeClr val="bg1"/>
                </a:solidFill>
              </a:rPr>
              <a:t> International Swift Conference </a:t>
            </a:r>
            <a:r>
              <a:rPr lang="en-US" sz="7200" dirty="0" smtClean="0">
                <a:solidFill>
                  <a:schemeClr val="bg1"/>
                </a:solidFill>
              </a:rPr>
              <a:t/>
            </a:r>
            <a:br>
              <a:rPr lang="en-US" sz="72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March 2018 </a:t>
            </a:r>
            <a:endParaRPr lang="en-US" sz="7200" dirty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323528" y="476672"/>
            <a:ext cx="8568952" cy="6120680"/>
            <a:chOff x="323528" y="476672"/>
            <a:chExt cx="8568952" cy="612068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23528" y="476672"/>
              <a:ext cx="8568952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892480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23528" y="6597352"/>
              <a:ext cx="8568952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 descr="ACPD 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778024"/>
            <a:ext cx="2352664" cy="16428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TextBox 10"/>
          <p:cNvSpPr txBox="1"/>
          <p:nvPr/>
        </p:nvSpPr>
        <p:spPr>
          <a:xfrm>
            <a:off x="3491880" y="5661248"/>
            <a:ext cx="59766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i="1" dirty="0" smtClean="0">
                <a:solidFill>
                  <a:srgbClr val="92D050"/>
                </a:solidFill>
              </a:rPr>
              <a:t>Ret Gen </a:t>
            </a:r>
            <a:r>
              <a:rPr lang="en-US" sz="3400" i="1" dirty="0" err="1" smtClean="0">
                <a:solidFill>
                  <a:srgbClr val="92D050"/>
                </a:solidFill>
              </a:rPr>
              <a:t>Mansour</a:t>
            </a:r>
            <a:r>
              <a:rPr lang="en-US" sz="3400" i="1" dirty="0" smtClean="0">
                <a:solidFill>
                  <a:srgbClr val="92D050"/>
                </a:solidFill>
              </a:rPr>
              <a:t> Abu Rashid </a:t>
            </a:r>
            <a:endParaRPr lang="en-US" sz="3400" i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346646"/>
            <a:ext cx="6120680" cy="706090"/>
          </a:xfr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Jordan Israeli Peace Treaty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23N (1)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3968" y="1268760"/>
            <a:ext cx="4654123" cy="5328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9N (1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268760"/>
            <a:ext cx="3888432" cy="5328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35696" y="404664"/>
            <a:ext cx="5256584" cy="707886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A success story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5536" y="1124744"/>
            <a:ext cx="84969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solidFill>
                  <a:schemeClr val="bg1"/>
                </a:solidFill>
              </a:rPr>
              <a:t>Since </a:t>
            </a:r>
            <a:r>
              <a:rPr lang="en-US" sz="3200" dirty="0">
                <a:solidFill>
                  <a:schemeClr val="bg1"/>
                </a:solidFill>
              </a:rPr>
              <a:t>our establishment in 2000, </a:t>
            </a:r>
            <a:r>
              <a:rPr lang="en-US" sz="3200" dirty="0" smtClean="0">
                <a:solidFill>
                  <a:schemeClr val="bg1"/>
                </a:solidFill>
              </a:rPr>
              <a:t>ACPD </a:t>
            </a:r>
            <a:r>
              <a:rPr lang="en-US" sz="3200" dirty="0">
                <a:solidFill>
                  <a:schemeClr val="bg1"/>
                </a:solidFill>
              </a:rPr>
              <a:t>center worked passionately to overcome regional divides &amp; to seek collaborative solutions of common problems</a:t>
            </a:r>
            <a:r>
              <a:rPr lang="en-US" sz="3200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3200" dirty="0" smtClean="0">
                <a:solidFill>
                  <a:srgbClr val="92D050"/>
                </a:solidFill>
              </a:rPr>
              <a:t>We </a:t>
            </a:r>
            <a:r>
              <a:rPr lang="en-US" sz="3200" dirty="0">
                <a:solidFill>
                  <a:srgbClr val="92D050"/>
                </a:solidFill>
              </a:rPr>
              <a:t>have a unique fingerprint on facilitating dialogue between the peoples of the Middle East and improving understanding and tolerance. </a:t>
            </a:r>
            <a:endParaRPr lang="en-US" sz="3200" dirty="0" smtClean="0">
              <a:solidFill>
                <a:srgbClr val="92D050"/>
              </a:solidFill>
            </a:endParaRPr>
          </a:p>
          <a:p>
            <a:pPr algn="just"/>
            <a:r>
              <a:rPr lang="en-US" sz="3200" dirty="0" smtClean="0">
                <a:solidFill>
                  <a:schemeClr val="bg1"/>
                </a:solidFill>
              </a:rPr>
              <a:t>Through </a:t>
            </a:r>
            <a:r>
              <a:rPr lang="en-US" sz="3200" dirty="0">
                <a:solidFill>
                  <a:schemeClr val="bg1"/>
                </a:solidFill>
              </a:rPr>
              <a:t>implementing tens of cross border projects, workshops and seminars, we encouraged </a:t>
            </a:r>
            <a:r>
              <a:rPr lang="en-US" sz="3200" dirty="0" smtClean="0">
                <a:solidFill>
                  <a:schemeClr val="bg1"/>
                </a:solidFill>
              </a:rPr>
              <a:t>Jordanians, </a:t>
            </a:r>
            <a:r>
              <a:rPr lang="en-US" sz="3200" dirty="0">
                <a:solidFill>
                  <a:schemeClr val="bg1"/>
                </a:solidFill>
              </a:rPr>
              <a:t>Arabs and Israelis to engage in a meaningful dialogue based on mutual respect.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835696" y="404664"/>
            <a:ext cx="5256584" cy="64633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Sphere of Work  </a:t>
            </a:r>
            <a:endParaRPr lang="en-US" sz="3600" dirty="0">
              <a:solidFill>
                <a:schemeClr val="bg1"/>
              </a:solidFill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" name="Diagram 12"/>
          <p:cNvGraphicFramePr/>
          <p:nvPr/>
        </p:nvGraphicFramePr>
        <p:xfrm>
          <a:off x="611560" y="1268760"/>
          <a:ext cx="7704856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51520" y="1556792"/>
            <a:ext cx="41044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</a:rPr>
              <a:t>Initially, the project gathered from the Jordanian side (</a:t>
            </a:r>
            <a:r>
              <a:rPr lang="en-US" sz="2400" dirty="0" smtClean="0">
                <a:solidFill>
                  <a:srgbClr val="FFC000"/>
                </a:solidFill>
              </a:rPr>
              <a:t>ACPD</a:t>
            </a:r>
            <a:r>
              <a:rPr lang="en-US" sz="2400" dirty="0" smtClean="0">
                <a:solidFill>
                  <a:schemeClr val="bg1"/>
                </a:solidFill>
              </a:rPr>
              <a:t>) &amp; from the Israel side, </a:t>
            </a:r>
            <a:r>
              <a:rPr lang="en-US" sz="2400" dirty="0" smtClean="0">
                <a:solidFill>
                  <a:srgbClr val="FFC000"/>
                </a:solidFill>
              </a:rPr>
              <a:t>Society of the Protection of Nature in Israel</a:t>
            </a:r>
            <a:r>
              <a:rPr lang="en-US" sz="2400" dirty="0" smtClean="0">
                <a:solidFill>
                  <a:schemeClr val="bg1"/>
                </a:solidFill>
              </a:rPr>
              <a:t>, </a:t>
            </a:r>
            <a:r>
              <a:rPr lang="en-US" sz="2400" dirty="0" smtClean="0">
                <a:solidFill>
                  <a:srgbClr val="FFC000"/>
                </a:solidFill>
              </a:rPr>
              <a:t>Tel Aviv University </a:t>
            </a:r>
            <a:r>
              <a:rPr lang="en-US" sz="2400" dirty="0" smtClean="0">
                <a:solidFill>
                  <a:schemeClr val="bg1"/>
                </a:solidFill>
              </a:rPr>
              <a:t>&amp; </a:t>
            </a:r>
            <a:r>
              <a:rPr lang="en-US" sz="2400" dirty="0" smtClean="0">
                <a:solidFill>
                  <a:srgbClr val="FFC000"/>
                </a:solidFill>
              </a:rPr>
              <a:t>The international center for the study of birds’ migration LATRUN</a:t>
            </a:r>
            <a:r>
              <a:rPr lang="en-US" sz="2400" dirty="0" smtClean="0">
                <a:solidFill>
                  <a:schemeClr val="bg1"/>
                </a:solidFill>
              </a:rPr>
              <a:t>. </a:t>
            </a:r>
          </a:p>
          <a:p>
            <a:pPr algn="just"/>
            <a:endParaRPr lang="en-US" sz="2400" dirty="0" smtClean="0">
              <a:solidFill>
                <a:schemeClr val="bg1"/>
              </a:solidFill>
            </a:endParaRPr>
          </a:p>
          <a:p>
            <a:pPr algn="just"/>
            <a:r>
              <a:rPr lang="en-US" sz="2400" dirty="0" smtClean="0">
                <a:solidFill>
                  <a:schemeClr val="bg1"/>
                </a:solidFill>
              </a:rPr>
              <a:t>However, in the years later the project was enlarged and included from Palestine </a:t>
            </a:r>
            <a:r>
              <a:rPr lang="en-US" sz="2400" dirty="0" smtClean="0">
                <a:solidFill>
                  <a:srgbClr val="FFC000"/>
                </a:solidFill>
              </a:rPr>
              <a:t>The Palestine Wildlife Society </a:t>
            </a:r>
            <a:r>
              <a:rPr lang="en-US" sz="2400" dirty="0" smtClean="0">
                <a:solidFill>
                  <a:schemeClr val="bg1"/>
                </a:solidFill>
              </a:rPr>
              <a:t>&amp; </a:t>
            </a:r>
            <a:r>
              <a:rPr lang="en-US" sz="2400" dirty="0" smtClean="0">
                <a:solidFill>
                  <a:srgbClr val="FFC000"/>
                </a:solidFill>
              </a:rPr>
              <a:t>Al </a:t>
            </a:r>
            <a:r>
              <a:rPr lang="en-US" sz="2400" dirty="0" err="1" smtClean="0">
                <a:solidFill>
                  <a:srgbClr val="FFC000"/>
                </a:solidFill>
              </a:rPr>
              <a:t>Quds</a:t>
            </a:r>
            <a:r>
              <a:rPr lang="en-US" sz="2400" dirty="0" smtClean="0">
                <a:solidFill>
                  <a:srgbClr val="FFC000"/>
                </a:solidFill>
              </a:rPr>
              <a:t> University.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7664" y="260648"/>
            <a:ext cx="7344816" cy="143116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900" dirty="0" smtClean="0">
                <a:solidFill>
                  <a:schemeClr val="bg1"/>
                </a:solidFill>
              </a:rPr>
              <a:t> Using Barn Owls &amp; Kestrels as Biological Pest Control Agents in Agriculture</a:t>
            </a:r>
          </a:p>
          <a:p>
            <a:pPr algn="ctr"/>
            <a:r>
              <a:rPr lang="en-US" sz="2900" dirty="0" smtClean="0">
                <a:solidFill>
                  <a:schemeClr val="bg1"/>
                </a:solidFill>
              </a:rPr>
              <a:t>2002 - Present</a:t>
            </a:r>
            <a:endParaRPr lang="en-US" sz="2900" dirty="0">
              <a:solidFill>
                <a:schemeClr val="bg1"/>
              </a:solidFill>
            </a:endParaRPr>
          </a:p>
        </p:txBody>
      </p:sp>
      <p:grpSp>
        <p:nvGrpSpPr>
          <p:cNvPr id="2" name="Group 19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מציין מיקום תוכן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3968" y="1700808"/>
            <a:ext cx="4536504" cy="4752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3"/>
          <p:cNvGrpSpPr/>
          <p:nvPr/>
        </p:nvGrpSpPr>
        <p:grpSpPr>
          <a:xfrm rot="20342457">
            <a:off x="-312911" y="410991"/>
            <a:ext cx="2984731" cy="708480"/>
            <a:chOff x="385242" y="1168144"/>
            <a:chExt cx="5393399" cy="708480"/>
          </a:xfrm>
        </p:grpSpPr>
        <p:sp>
          <p:nvSpPr>
            <p:cNvPr id="15" name="Rounded Rectangle 14"/>
            <p:cNvSpPr/>
            <p:nvPr/>
          </p:nvSpPr>
          <p:spPr>
            <a:xfrm>
              <a:off x="385242" y="1168144"/>
              <a:ext cx="5393399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83469"/>
                <a:satOff val="9953"/>
                <a:lumOff val="2157"/>
                <a:alphaOff val="0"/>
              </a:schemeClr>
            </a:fillRef>
            <a:effectRef idx="0">
              <a:schemeClr val="accent5">
                <a:hueOff val="-2483469"/>
                <a:satOff val="9953"/>
                <a:lumOff val="215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419827" y="1202729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kern="1200" dirty="0" smtClean="0">
                  <a:solidFill>
                    <a:schemeClr val="tx1"/>
                  </a:solidFill>
                </a:rPr>
                <a:t>Environmental </a:t>
              </a:r>
              <a:endParaRPr lang="en-US" sz="30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MooD\Desktop\falco-naumanni-xxx10a9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492896"/>
            <a:ext cx="4851412" cy="39330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19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6" descr="BO with vol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4752528" cy="3672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60648"/>
            <a:ext cx="4392488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04664"/>
            <a:ext cx="4006079" cy="44644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472" y="214290"/>
            <a:ext cx="8072462" cy="1384995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Davos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 – First impressions </a:t>
            </a:r>
          </a:p>
          <a:p>
            <a:pPr algn="ctr" eaLnBrk="1" hangingPunct="1"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WORLD 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ECONOMIC 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FORUM</a:t>
            </a:r>
          </a:p>
          <a:p>
            <a:pPr algn="ctr" eaLnBrk="1" hangingPunct="1"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 panose="020B0604020202020204" pitchFamily="34" charset="0"/>
              </a:rPr>
              <a:t>JANUARY 2016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085" name="Picture 2" descr="https://www.db.com/cr/img/Logo_WEF.png"/>
          <p:cNvPicPr>
            <a:picLocks noChangeAspect="1" noChangeArrowheads="1"/>
          </p:cNvPicPr>
          <p:nvPr/>
        </p:nvPicPr>
        <p:blipFill>
          <a:blip r:embed="rId3" cstate="print"/>
          <a:srcRect l="10719" t="4539" r="11890"/>
          <a:stretch>
            <a:fillRect/>
          </a:stretch>
        </p:blipFill>
        <p:spPr bwMode="auto">
          <a:xfrm>
            <a:off x="7143768" y="571480"/>
            <a:ext cx="13208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628800"/>
            <a:ext cx="8143932" cy="48114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" name="Group 6"/>
          <p:cNvGrpSpPr/>
          <p:nvPr/>
        </p:nvGrpSpPr>
        <p:grpSpPr>
          <a:xfrm>
            <a:off x="214282" y="142852"/>
            <a:ext cx="8750206" cy="6526508"/>
            <a:chOff x="323528" y="476672"/>
            <a:chExt cx="8568952" cy="6120680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323528" y="476672"/>
              <a:ext cx="8568952" cy="0"/>
            </a:xfrm>
            <a:prstGeom prst="line">
              <a:avLst/>
            </a:prstGeom>
            <a:ln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892480" y="476672"/>
              <a:ext cx="0" cy="6120680"/>
            </a:xfrm>
            <a:prstGeom prst="line">
              <a:avLst/>
            </a:prstGeom>
            <a:ln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3528" y="6597352"/>
              <a:ext cx="8568952" cy="0"/>
            </a:xfrm>
            <a:prstGeom prst="line">
              <a:avLst/>
            </a:prstGeom>
            <a:ln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aaaaaaaaaaa\סיור עטלפים\תמונות\DSC_0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258912"/>
            <a:ext cx="7488238" cy="497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81" name="TextBox 11"/>
          <p:cNvSpPr txBox="1"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 eaLnBrk="1" hangingPunct="1"/>
            <a:r>
              <a:rPr lang="he-IL" altLang="en-US" sz="2000" b="1" dirty="0">
                <a:solidFill>
                  <a:srgbClr val="FFFF00"/>
                </a:solidFill>
              </a:rPr>
              <a:t> </a:t>
            </a:r>
            <a:r>
              <a:rPr lang="en-US" altLang="en-US" sz="2000" dirty="0" smtClean="0"/>
              <a:t>   </a:t>
            </a:r>
            <a:endParaRPr lang="he-IL" altLang="en-US" sz="2000" dirty="0"/>
          </a:p>
        </p:txBody>
      </p:sp>
      <p:grpSp>
        <p:nvGrpSpPr>
          <p:cNvPr id="2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3059832" y="260648"/>
            <a:ext cx="3312368" cy="769441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Bat Project </a:t>
            </a:r>
            <a:endParaRPr lang="en-US" sz="4400" dirty="0" smtClean="0">
              <a:solidFill>
                <a:schemeClr val="bg1"/>
              </a:solidFill>
            </a:endParaRPr>
          </a:p>
        </p:txBody>
      </p:sp>
      <p:grpSp>
        <p:nvGrpSpPr>
          <p:cNvPr id="10" name="Group 13"/>
          <p:cNvGrpSpPr/>
          <p:nvPr/>
        </p:nvGrpSpPr>
        <p:grpSpPr>
          <a:xfrm rot="20342457">
            <a:off x="-312911" y="410991"/>
            <a:ext cx="2984731" cy="708480"/>
            <a:chOff x="385242" y="1168144"/>
            <a:chExt cx="5393399" cy="708480"/>
          </a:xfrm>
        </p:grpSpPr>
        <p:sp>
          <p:nvSpPr>
            <p:cNvPr id="11" name="Rounded Rectangle 10"/>
            <p:cNvSpPr/>
            <p:nvPr/>
          </p:nvSpPr>
          <p:spPr>
            <a:xfrm>
              <a:off x="385242" y="1168144"/>
              <a:ext cx="5393399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83469"/>
                <a:satOff val="9953"/>
                <a:lumOff val="2157"/>
                <a:alphaOff val="0"/>
              </a:schemeClr>
            </a:fillRef>
            <a:effectRef idx="0">
              <a:schemeClr val="accent5">
                <a:hueOff val="-2483469"/>
                <a:satOff val="9953"/>
                <a:lumOff val="215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419827" y="1202729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000" kern="1200" dirty="0" smtClean="0">
                  <a:solidFill>
                    <a:schemeClr val="tx1"/>
                  </a:solidFill>
                </a:rPr>
                <a:t>Environmental </a:t>
              </a:r>
              <a:endParaRPr lang="en-US" sz="30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Latrun photo\עטלפים\עטלפים - ערן לוין\P807559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620713"/>
            <a:ext cx="6048672" cy="5665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" descr="DSC_0315.JPG"/>
          <p:cNvPicPr>
            <a:picLocks noGrp="1" noChangeAspect="1"/>
          </p:cNvPicPr>
          <p:nvPr isPhoto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88938"/>
            <a:ext cx="3528392" cy="52003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DSC_0316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892994"/>
            <a:ext cx="2915816" cy="46962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7" descr="Picture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25086"/>
            <a:ext cx="5345750" cy="62722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 descr="DSC_032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645024"/>
            <a:ext cx="6444208" cy="28240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" descr="DSC_0330.JPG"/>
          <p:cNvPicPr>
            <a:picLocks noGrp="1" noChangeAspect="1"/>
          </p:cNvPicPr>
          <p:nvPr isPhoto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5"/>
            <a:ext cx="4824536" cy="34563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 descr="DSC_0339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88938"/>
            <a:ext cx="7884368" cy="6080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4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 descr="DSC_0362.JPG"/>
          <p:cNvPicPr>
            <a:picLocks noGrp="1" noChangeAspect="1"/>
          </p:cNvPicPr>
          <p:nvPr isPhoto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88938"/>
            <a:ext cx="4139952" cy="2824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" descr="F:\aaaaaaaaaaa\תמונות 20.5.2014\תמונות איכות\DSC_03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6840760" cy="29969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51520" y="332656"/>
            <a:ext cx="4392488" cy="35394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</a:t>
            </a:r>
            <a:r>
              <a:rPr lang="en-US" sz="2800" b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May, 2014: Spraying pesticides against mosquitoes in the 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Jordanian side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the Pope visit. (This is the job of the bats!)    </a:t>
            </a:r>
            <a:endParaRPr lang="he-IL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260648"/>
            <a:ext cx="6840760" cy="1152128"/>
          </a:xfr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r>
              <a:rPr lang="en-US" sz="2800" dirty="0" smtClean="0">
                <a:solidFill>
                  <a:schemeClr val="bg1"/>
                </a:solidFill>
              </a:rPr>
              <a:t> Jordanian Israeli &amp; Palestinian Agriculture Experts Cooperation </a:t>
            </a:r>
            <a:r>
              <a:rPr lang="en-US" sz="2800" dirty="0" smtClean="0">
                <a:solidFill>
                  <a:schemeClr val="bg1"/>
                </a:solidFill>
              </a:rPr>
              <a:t/>
            </a:r>
            <a:br>
              <a:rPr lang="en-US" sz="28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12776"/>
            <a:ext cx="3024336" cy="51845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300" dirty="0" smtClean="0">
                <a:solidFill>
                  <a:schemeClr val="bg1"/>
                </a:solidFill>
              </a:rPr>
              <a:t>The project was implemented in order to promote mutual cooperation in the field of “Pest Control” along other related technologies. As our region is still faced with a number of challenges, the need for genuine and authentic implementation of such projects has become a priority</a:t>
            </a:r>
            <a:r>
              <a:rPr lang="en-US" sz="2300" dirty="0" smtClean="0">
                <a:solidFill>
                  <a:schemeClr val="bg1"/>
                </a:solidFill>
              </a:rPr>
              <a:t>.</a:t>
            </a:r>
            <a:endParaRPr lang="en-US" sz="23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419872" y="1484784"/>
            <a:ext cx="5328592" cy="5040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Group 4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 rot="20342457">
            <a:off x="90005" y="413883"/>
            <a:ext cx="2195672" cy="708480"/>
            <a:chOff x="419827" y="1178495"/>
            <a:chExt cx="5425584" cy="708480"/>
          </a:xfrm>
        </p:grpSpPr>
        <p:sp>
          <p:nvSpPr>
            <p:cNvPr id="11" name="Rounded Rectangle 10"/>
            <p:cNvSpPr/>
            <p:nvPr/>
          </p:nvSpPr>
          <p:spPr>
            <a:xfrm>
              <a:off x="452011" y="1178495"/>
              <a:ext cx="5393400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83469"/>
                <a:satOff val="9953"/>
                <a:lumOff val="2157"/>
                <a:alphaOff val="0"/>
              </a:schemeClr>
            </a:fillRef>
            <a:effectRef idx="0">
              <a:schemeClr val="accent5">
                <a:hueOff val="-2483469"/>
                <a:satOff val="9953"/>
                <a:lumOff val="215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419827" y="1202729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 smtClean="0">
                  <a:solidFill>
                    <a:schemeClr val="tx1"/>
                  </a:solidFill>
                </a:rPr>
                <a:t>Agriculture </a:t>
              </a:r>
              <a:r>
                <a:rPr lang="en-US" sz="2400" kern="1200" dirty="0" smtClean="0">
                  <a:solidFill>
                    <a:schemeClr val="tx1"/>
                  </a:solidFill>
                </a:rPr>
                <a:t> </a:t>
              </a:r>
              <a:endParaRPr lang="en-US" sz="24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32656"/>
            <a:ext cx="8496944" cy="63367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G:\Eden Farm\workshop RPW 27-28 September 2016\20160927_141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248472" cy="5976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9" name="Picture 7" descr="G:\Eden Farm\workshop RPW 27-28 September 2016\20160927_1402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1340768"/>
            <a:ext cx="3491880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1" name="Group 19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 descr="C:\Users\MooD\Desktop\14368794_1739310299653008_576633411342222754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124744"/>
            <a:ext cx="3528392" cy="48114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C:\Users\MooD\Desktop\13907158_1720510271533011_7221071721392096818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32656"/>
            <a:ext cx="4704523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Users\MooD\Desktop\14224877_1733936703523701_4588689227067598804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3140968"/>
            <a:ext cx="3816424" cy="3212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752" y="332656"/>
            <a:ext cx="6336704" cy="1080120"/>
          </a:xfr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Women Empowering Women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2016-Present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844825"/>
            <a:ext cx="3312368" cy="47525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Jordanian &amp;  Israeli women from diverse backgrounds gathered to share personal experiences 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4" name="Group 6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11"/>
          <p:cNvGrpSpPr/>
          <p:nvPr/>
        </p:nvGrpSpPr>
        <p:grpSpPr>
          <a:xfrm rot="20348058">
            <a:off x="-148450" y="460421"/>
            <a:ext cx="2869552" cy="708480"/>
            <a:chOff x="385242" y="2256784"/>
            <a:chExt cx="5393399" cy="708480"/>
          </a:xfrm>
        </p:grpSpPr>
        <p:sp>
          <p:nvSpPr>
            <p:cNvPr id="13" name="Rounded Rectangle 12"/>
            <p:cNvSpPr/>
            <p:nvPr/>
          </p:nvSpPr>
          <p:spPr>
            <a:xfrm>
              <a:off x="385242" y="2256784"/>
              <a:ext cx="5393399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966938"/>
                <a:satOff val="19906"/>
                <a:lumOff val="4314"/>
                <a:alphaOff val="0"/>
              </a:schemeClr>
            </a:fillRef>
            <a:effectRef idx="0">
              <a:schemeClr val="accent5">
                <a:hueOff val="-4966938"/>
                <a:satOff val="19906"/>
                <a:lumOff val="431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419827" y="2291369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>
                  <a:solidFill>
                    <a:schemeClr val="tx1"/>
                  </a:solidFill>
                </a:rPr>
                <a:t>Women </a:t>
              </a:r>
              <a:r>
                <a:rPr lang="en-US" sz="3600" kern="1200" dirty="0" err="1" smtClean="0">
                  <a:solidFill>
                    <a:schemeClr val="tx1"/>
                  </a:solidFill>
                </a:rPr>
                <a:t>Emp</a:t>
              </a:r>
              <a:r>
                <a:rPr lang="en-US" sz="3600" kern="1200" dirty="0" smtClean="0">
                  <a:solidFill>
                    <a:schemeClr val="tx1"/>
                  </a:solidFill>
                </a:rPr>
                <a:t> </a:t>
              </a:r>
              <a:endParaRPr lang="en-US" sz="3600" kern="1200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Picture 14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cid="http://schemas.microsoft.com/office/word/2016/wordml/cid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178174" y="1700808"/>
            <a:ext cx="5570289" cy="46805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1674088"/>
            <a:ext cx="8784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900" dirty="0" smtClean="0">
                <a:solidFill>
                  <a:schemeClr val="bg1"/>
                </a:solidFill>
              </a:rPr>
              <a:t> </a:t>
            </a: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1377344"/>
            <a:ext cx="86409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dirty="0" smtClean="0">
              <a:solidFill>
                <a:schemeClr val="bg1"/>
              </a:solidFill>
            </a:endParaRP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5536" y="2194986"/>
            <a:ext cx="40324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ACPD in partnership with </a:t>
            </a:r>
            <a:r>
              <a:rPr lang="en-US" sz="2800" dirty="0" smtClean="0">
                <a:solidFill>
                  <a:srgbClr val="FFC000"/>
                </a:solidFill>
              </a:rPr>
              <a:t>The House for Professional Solutions in Palestine </a:t>
            </a:r>
            <a:r>
              <a:rPr lang="en-US" sz="2800" dirty="0" smtClean="0">
                <a:solidFill>
                  <a:schemeClr val="bg1"/>
                </a:solidFill>
              </a:rPr>
              <a:t>&amp; </a:t>
            </a:r>
            <a:r>
              <a:rPr lang="en-US" sz="2800" dirty="0" err="1" smtClean="0">
                <a:solidFill>
                  <a:srgbClr val="FFC000"/>
                </a:solidFill>
              </a:rPr>
              <a:t>Beresheet</a:t>
            </a:r>
            <a:r>
              <a:rPr lang="en-US" sz="2800" dirty="0" smtClean="0">
                <a:solidFill>
                  <a:srgbClr val="FFC000"/>
                </a:solidFill>
              </a:rPr>
              <a:t> La Shalom in Israel</a:t>
            </a:r>
            <a:r>
              <a:rPr lang="en-US" sz="2800" dirty="0" smtClean="0">
                <a:solidFill>
                  <a:schemeClr val="bg1"/>
                </a:solidFill>
              </a:rPr>
              <a:t> conducted a year long program for educators &amp; students from Jordan, Palestine &amp; Israel.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347172"/>
            <a:ext cx="8496944" cy="1569660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 smtClean="0">
                <a:solidFill>
                  <a:schemeClr val="bg1"/>
                </a:solidFill>
              </a:rPr>
              <a:t>  Capacity Training on Non-Violent Communication for School Educators &amp; Students </a:t>
            </a:r>
          </a:p>
          <a:p>
            <a:pPr lvl="0" algn="ctr"/>
            <a:r>
              <a:rPr lang="en-US" sz="3200" dirty="0" smtClean="0">
                <a:solidFill>
                  <a:schemeClr val="bg1"/>
                </a:solidFill>
              </a:rPr>
              <a:t>2006-2015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21" name="Straight Connector 20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Picture 26" descr="unspecifi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2132856"/>
            <a:ext cx="4320480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15"/>
          <p:cNvGrpSpPr/>
          <p:nvPr/>
        </p:nvGrpSpPr>
        <p:grpSpPr>
          <a:xfrm rot="20263227">
            <a:off x="52456" y="389199"/>
            <a:ext cx="2192644" cy="708480"/>
            <a:chOff x="385242" y="3345424"/>
            <a:chExt cx="5393399" cy="708480"/>
          </a:xfrm>
        </p:grpSpPr>
        <p:sp>
          <p:nvSpPr>
            <p:cNvPr id="17" name="Rounded Rectangle 16"/>
            <p:cNvSpPr/>
            <p:nvPr/>
          </p:nvSpPr>
          <p:spPr>
            <a:xfrm>
              <a:off x="385242" y="3345424"/>
              <a:ext cx="5393399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450407"/>
                <a:satOff val="29858"/>
                <a:lumOff val="6471"/>
                <a:alphaOff val="0"/>
              </a:schemeClr>
            </a:fillRef>
            <a:effectRef idx="0">
              <a:schemeClr val="accent5">
                <a:hueOff val="-7450407"/>
                <a:satOff val="29858"/>
                <a:lumOff val="647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ounded Rectangle 4"/>
            <p:cNvSpPr/>
            <p:nvPr/>
          </p:nvSpPr>
          <p:spPr>
            <a:xfrm>
              <a:off x="419827" y="3380009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smtClean="0">
                  <a:solidFill>
                    <a:schemeClr val="tx1"/>
                  </a:solidFill>
                </a:rPr>
                <a:t>Academic</a:t>
              </a:r>
              <a:endParaRPr lang="en-US" sz="32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1674088"/>
            <a:ext cx="8784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900" dirty="0" smtClean="0">
                <a:solidFill>
                  <a:schemeClr val="bg1"/>
                </a:solidFill>
              </a:rPr>
              <a:t> </a:t>
            </a: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1377344"/>
            <a:ext cx="86409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dirty="0" smtClean="0">
              <a:solidFill>
                <a:schemeClr val="bg1"/>
              </a:solidFill>
            </a:endParaRP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1520" y="1700808"/>
            <a:ext cx="29523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chemeClr val="bg1"/>
                </a:solidFill>
              </a:rPr>
              <a:t>Jordanian &amp; Israeli athletes gather in Israel to use sport as a vehicle to promote peace between the two neighbors.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87624" y="325105"/>
            <a:ext cx="7776864" cy="1015663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3000" dirty="0" smtClean="0">
                <a:solidFill>
                  <a:schemeClr val="bg1"/>
                </a:solidFill>
              </a:rPr>
              <a:t>  Regional Cooperation in the Sphere of Sport</a:t>
            </a:r>
          </a:p>
          <a:p>
            <a:pPr lvl="0" algn="ctr"/>
            <a:r>
              <a:rPr lang="en-US" sz="3000" dirty="0" smtClean="0">
                <a:solidFill>
                  <a:schemeClr val="bg1"/>
                </a:solidFill>
              </a:rPr>
              <a:t>2006-Present  </a:t>
            </a:r>
            <a:endParaRPr lang="en-US" sz="3000" dirty="0">
              <a:solidFill>
                <a:schemeClr val="bg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251520" y="188640"/>
            <a:ext cx="8784976" cy="6552728"/>
            <a:chOff x="323528" y="476672"/>
            <a:chExt cx="8639770" cy="612068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Content Placeholder 3" descr="28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347864" y="1340768"/>
            <a:ext cx="5472608" cy="5256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21"/>
          <p:cNvGrpSpPr/>
          <p:nvPr/>
        </p:nvGrpSpPr>
        <p:grpSpPr>
          <a:xfrm rot="19855111">
            <a:off x="70278" y="348212"/>
            <a:ext cx="1616580" cy="708480"/>
            <a:chOff x="385242" y="4434063"/>
            <a:chExt cx="5393399" cy="708480"/>
          </a:xfrm>
        </p:grpSpPr>
        <p:sp>
          <p:nvSpPr>
            <p:cNvPr id="23" name="Rounded Rectangle 22"/>
            <p:cNvSpPr/>
            <p:nvPr/>
          </p:nvSpPr>
          <p:spPr>
            <a:xfrm>
              <a:off x="385242" y="4434063"/>
              <a:ext cx="5393399" cy="70848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419827" y="4468648"/>
              <a:ext cx="5324229" cy="6393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858" tIns="0" rIns="203858" bIns="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>
                  <a:solidFill>
                    <a:schemeClr val="tx1"/>
                  </a:solidFill>
                </a:rPr>
                <a:t>Sport </a:t>
              </a:r>
              <a:endParaRPr lang="en-US" sz="3600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9512" y="1674088"/>
            <a:ext cx="8784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900" dirty="0" smtClean="0">
                <a:solidFill>
                  <a:schemeClr val="bg1"/>
                </a:solidFill>
              </a:rPr>
              <a:t> </a:t>
            </a: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1377344"/>
            <a:ext cx="86409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900" dirty="0" smtClean="0">
              <a:solidFill>
                <a:schemeClr val="bg1"/>
              </a:solidFill>
            </a:endParaRPr>
          </a:p>
          <a:p>
            <a:pPr algn="just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253097"/>
            <a:ext cx="8424936" cy="1015663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en-US" sz="3000" dirty="0" smtClean="0">
                <a:solidFill>
                  <a:schemeClr val="bg1"/>
                </a:solidFill>
              </a:rPr>
              <a:t>  Regional Cooperation in the Sphere of Sport</a:t>
            </a:r>
          </a:p>
          <a:p>
            <a:pPr lvl="0" algn="ctr"/>
            <a:r>
              <a:rPr lang="en-US" sz="3000" dirty="0" smtClean="0">
                <a:solidFill>
                  <a:schemeClr val="bg1"/>
                </a:solidFill>
              </a:rPr>
              <a:t>2006-Present  </a:t>
            </a:r>
            <a:endParaRPr lang="en-US" sz="3000" dirty="0">
              <a:solidFill>
                <a:schemeClr val="bg1"/>
              </a:solidFill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5" descr="C:\Users\USER\Desktop\Cleavland\Photos\11 - Copy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077072"/>
            <a:ext cx="3168351" cy="25202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Picture 7" descr="C:\Users\USER\Desktop\Cleavland\Photos\13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3" y="1484784"/>
            <a:ext cx="3456384" cy="25202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" name="Group 26"/>
          <p:cNvGrpSpPr/>
          <p:nvPr/>
        </p:nvGrpSpPr>
        <p:grpSpPr>
          <a:xfrm>
            <a:off x="107504" y="1484784"/>
            <a:ext cx="5328592" cy="5112568"/>
            <a:chOff x="107504" y="1484784"/>
            <a:chExt cx="3672408" cy="5112568"/>
          </a:xfrm>
        </p:grpSpPr>
        <p:pic>
          <p:nvPicPr>
            <p:cNvPr id="24" name="Picture 6" descr="C:\Users\USER\Desktop\Cleavland\Photos\12.jpe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7504" y="1484784"/>
              <a:ext cx="3672408" cy="511256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>
              <a:off x="251520" y="6156012"/>
              <a:ext cx="3384376" cy="36933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Three Borders Race 2006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836712"/>
            <a:ext cx="7920880" cy="51845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For 17 </a:t>
            </a:r>
            <a:r>
              <a:rPr lang="en-US" dirty="0" smtClean="0">
                <a:solidFill>
                  <a:schemeClr val="bg1"/>
                </a:solidFill>
              </a:rPr>
              <a:t>years ACPD, has endured bravely regional challenges which forced others to quit.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Currently the challenges are tougher and the tides are higher yet, our commitment to peace still as </a:t>
            </a:r>
            <a:r>
              <a:rPr lang="en-US" dirty="0" smtClean="0">
                <a:solidFill>
                  <a:schemeClr val="bg1"/>
                </a:solidFill>
              </a:rPr>
              <a:t>strong </a:t>
            </a:r>
          </a:p>
          <a:p>
            <a:pPr algn="ctr">
              <a:buNone/>
            </a:pPr>
            <a:r>
              <a:rPr lang="en-US" dirty="0" smtClean="0">
                <a:solidFill>
                  <a:schemeClr val="bg1"/>
                </a:solidFill>
              </a:rPr>
              <a:t>We </a:t>
            </a:r>
            <a:r>
              <a:rPr lang="en-US" dirty="0" smtClean="0">
                <a:solidFill>
                  <a:schemeClr val="bg1"/>
                </a:solidFill>
              </a:rPr>
              <a:t>still believe in the power of joint projects in paving the way for positive peace in the </a:t>
            </a:r>
            <a:r>
              <a:rPr lang="en-US" dirty="0" smtClean="0">
                <a:solidFill>
                  <a:schemeClr val="bg1"/>
                </a:solidFill>
              </a:rPr>
              <a:t>region</a:t>
            </a:r>
          </a:p>
        </p:txBody>
      </p:sp>
      <p:grpSp>
        <p:nvGrpSpPr>
          <p:cNvPr id="2" name="Group 14"/>
          <p:cNvGrpSpPr/>
          <p:nvPr/>
        </p:nvGrpSpPr>
        <p:grpSpPr>
          <a:xfrm>
            <a:off x="179512" y="188640"/>
            <a:ext cx="8784976" cy="6552728"/>
            <a:chOff x="323528" y="476672"/>
            <a:chExt cx="8639770" cy="612068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323528" y="47667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2352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963298" y="476672"/>
              <a:ext cx="0" cy="612068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23528" y="6597352"/>
              <a:ext cx="8639770" cy="0"/>
            </a:xfrm>
            <a:prstGeom prst="line">
              <a:avLst/>
            </a:prstGeom>
            <a:ln w="57150">
              <a:solidFill>
                <a:srgbClr val="92D050"/>
              </a:solidFill>
            </a:ln>
            <a:effectLst>
              <a:glow rad="101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2318</TotalTime>
  <Words>462</Words>
  <Application>Microsoft Office PowerPoint</Application>
  <PresentationFormat>On-screen Show (4:3)</PresentationFormat>
  <Paragraphs>63</Paragraphs>
  <Slides>23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From War To Peace 5th International Swift Conference  March 2018 </vt:lpstr>
      <vt:lpstr>Jordan Israeli Peace Treaty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  Jordanian Israeli &amp; Palestinian Agriculture Experts Cooperation  </vt:lpstr>
      <vt:lpstr>Slide 16</vt:lpstr>
      <vt:lpstr>Slide 17</vt:lpstr>
      <vt:lpstr>Slide 18</vt:lpstr>
      <vt:lpstr>Women Empowering Women 2016-Present </vt:lpstr>
      <vt:lpstr>Slide 20</vt:lpstr>
      <vt:lpstr>Slide 21</vt:lpstr>
      <vt:lpstr>Slide 22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 </cp:lastModifiedBy>
  <cp:revision>243</cp:revision>
  <dcterms:created xsi:type="dcterms:W3CDTF">2016-02-22T08:54:39Z</dcterms:created>
  <dcterms:modified xsi:type="dcterms:W3CDTF">2018-03-07T12:26:34Z</dcterms:modified>
</cp:coreProperties>
</file>