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4" r:id="rId1"/>
  </p:sldMasterIdLst>
  <p:notesMasterIdLst>
    <p:notesMasterId r:id="rId37"/>
  </p:notesMasterIdLst>
  <p:sldIdLst>
    <p:sldId id="257" r:id="rId2"/>
    <p:sldId id="259" r:id="rId3"/>
    <p:sldId id="292" r:id="rId4"/>
    <p:sldId id="281" r:id="rId5"/>
    <p:sldId id="282" r:id="rId6"/>
    <p:sldId id="290" r:id="rId7"/>
    <p:sldId id="284" r:id="rId8"/>
    <p:sldId id="283" r:id="rId9"/>
    <p:sldId id="260" r:id="rId10"/>
    <p:sldId id="285" r:id="rId11"/>
    <p:sldId id="264" r:id="rId12"/>
    <p:sldId id="266" r:id="rId13"/>
    <p:sldId id="265" r:id="rId14"/>
    <p:sldId id="267" r:id="rId15"/>
    <p:sldId id="263" r:id="rId16"/>
    <p:sldId id="268" r:id="rId17"/>
    <p:sldId id="301" r:id="rId18"/>
    <p:sldId id="293" r:id="rId19"/>
    <p:sldId id="295" r:id="rId20"/>
    <p:sldId id="294" r:id="rId21"/>
    <p:sldId id="269" r:id="rId22"/>
    <p:sldId id="296" r:id="rId23"/>
    <p:sldId id="297" r:id="rId24"/>
    <p:sldId id="299" r:id="rId25"/>
    <p:sldId id="271" r:id="rId26"/>
    <p:sldId id="272" r:id="rId27"/>
    <p:sldId id="276" r:id="rId28"/>
    <p:sldId id="277" r:id="rId29"/>
    <p:sldId id="275" r:id="rId30"/>
    <p:sldId id="274" r:id="rId31"/>
    <p:sldId id="278" r:id="rId32"/>
    <p:sldId id="262" r:id="rId33"/>
    <p:sldId id="300" r:id="rId34"/>
    <p:sldId id="289" r:id="rId35"/>
    <p:sldId id="279" r:id="rId3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E9D8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722" autoAdjust="0"/>
  </p:normalViewPr>
  <p:slideViewPr>
    <p:cSldViewPr>
      <p:cViewPr varScale="1">
        <p:scale>
          <a:sx n="57" d="100"/>
          <a:sy n="57" d="100"/>
        </p:scale>
        <p:origin x="-153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Apostolidou\Documents\4.%20Swift%20project\2018_Swift%20conference_TelAviv\Swift%20trend%20graphs%202006-16_2018030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Apostolidou\Documents\4.%20Swift%20project\2018_Swift%20conference_TelAviv\Swift%20trend%20graphs%202006-16_2018030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31750">
              <a:solidFill>
                <a:schemeClr val="bg2">
                  <a:lumMod val="50000"/>
                </a:schemeClr>
              </a:solidFill>
            </a:ln>
          </c:spPr>
          <c:marker>
            <c:symbol val="circle"/>
            <c:size val="3"/>
            <c:spPr>
              <a:solidFill>
                <a:schemeClr val="bg2">
                  <a:lumMod val="25000"/>
                </a:schemeClr>
              </a:solidFill>
              <a:ln>
                <a:solidFill>
                  <a:schemeClr val="bg2">
                    <a:lumMod val="25000"/>
                  </a:schemeClr>
                </a:solidFill>
              </a:ln>
            </c:spPr>
          </c:marker>
          <c:dLbls>
            <c:dLbl>
              <c:idx val="6"/>
              <c:layout>
                <c:manualLayout>
                  <c:x val="-4.6027777777777779E-2"/>
                  <c:y val="-5.6030183727034118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4.1958442694663166E-2"/>
                  <c:y val="4.5821668124817687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'Swift trend graphs 2006-16'!$C$2:$M$2</c:f>
              <c:strCache>
                <c:ptCount val="11"/>
                <c:pt idx="0">
                  <c:v>2006</c:v>
                </c:pt>
                <c:pt idx="1">
                  <c:v>2007</c:v>
                </c:pt>
                <c:pt idx="2">
                  <c:v>2008</c:v>
                </c:pt>
                <c:pt idx="3">
                  <c:v>2009</c:v>
                </c:pt>
                <c:pt idx="4">
                  <c:v>2010</c:v>
                </c:pt>
                <c:pt idx="5">
                  <c:v>2011</c:v>
                </c:pt>
                <c:pt idx="6">
                  <c:v>2012</c:v>
                </c:pt>
                <c:pt idx="7">
                  <c:v>2013</c:v>
                </c:pt>
                <c:pt idx="8">
                  <c:v>2014</c:v>
                </c:pt>
                <c:pt idx="9">
                  <c:v>2015</c:v>
                </c:pt>
                <c:pt idx="10">
                  <c:v>2016</c:v>
                </c:pt>
              </c:strCache>
            </c:strRef>
          </c:cat>
          <c:val>
            <c:numRef>
              <c:f>'Swift trend graphs 2006-16'!$C$5:$M$5</c:f>
              <c:numCache>
                <c:formatCode>General</c:formatCode>
                <c:ptCount val="11"/>
                <c:pt idx="0">
                  <c:v>100</c:v>
                </c:pt>
                <c:pt idx="1">
                  <c:v>85</c:v>
                </c:pt>
                <c:pt idx="2">
                  <c:v>125</c:v>
                </c:pt>
                <c:pt idx="3">
                  <c:v>150</c:v>
                </c:pt>
                <c:pt idx="4">
                  <c:v>128</c:v>
                </c:pt>
                <c:pt idx="5">
                  <c:v>130</c:v>
                </c:pt>
                <c:pt idx="6">
                  <c:v>149</c:v>
                </c:pt>
                <c:pt idx="7">
                  <c:v>149</c:v>
                </c:pt>
                <c:pt idx="8">
                  <c:v>147</c:v>
                </c:pt>
                <c:pt idx="9">
                  <c:v>153</c:v>
                </c:pt>
                <c:pt idx="10">
                  <c:v>184</c:v>
                </c:pt>
              </c:numCache>
            </c:numRef>
          </c:val>
          <c:smooth val="0"/>
        </c:ser>
        <c:dLbls>
          <c:showLegendKey val="0"/>
          <c:showVal val="0"/>
          <c:showCatName val="0"/>
          <c:showSerName val="0"/>
          <c:showPercent val="0"/>
          <c:showBubbleSize val="0"/>
        </c:dLbls>
        <c:marker val="1"/>
        <c:smooth val="0"/>
        <c:axId val="72144384"/>
        <c:axId val="72145920"/>
      </c:lineChart>
      <c:catAx>
        <c:axId val="72144384"/>
        <c:scaling>
          <c:orientation val="minMax"/>
        </c:scaling>
        <c:delete val="0"/>
        <c:axPos val="b"/>
        <c:numFmt formatCode="General" sourceLinked="0"/>
        <c:majorTickMark val="out"/>
        <c:minorTickMark val="none"/>
        <c:tickLblPos val="nextTo"/>
        <c:crossAx val="72145920"/>
        <c:crosses val="autoZero"/>
        <c:auto val="1"/>
        <c:lblAlgn val="ctr"/>
        <c:lblOffset val="100"/>
        <c:noMultiLvlLbl val="0"/>
      </c:catAx>
      <c:valAx>
        <c:axId val="72145920"/>
        <c:scaling>
          <c:orientation val="minMax"/>
        </c:scaling>
        <c:delete val="0"/>
        <c:axPos val="l"/>
        <c:title>
          <c:tx>
            <c:rich>
              <a:bodyPr rot="-5400000" vert="horz"/>
              <a:lstStyle/>
              <a:p>
                <a:pPr>
                  <a:defRPr/>
                </a:pPr>
                <a:r>
                  <a:rPr lang="en-GB" sz="1400" dirty="0">
                    <a:latin typeface="Arial" panose="020B0604020202020204" pitchFamily="34" charset="0"/>
                    <a:cs typeface="Arial" panose="020B0604020202020204" pitchFamily="34" charset="0"/>
                  </a:rPr>
                  <a:t>Common </a:t>
                </a:r>
                <a:r>
                  <a:rPr lang="en-GB" sz="1400" dirty="0" smtClean="0">
                    <a:latin typeface="Arial" panose="020B0604020202020204" pitchFamily="34" charset="0"/>
                    <a:cs typeface="Arial" panose="020B0604020202020204" pitchFamily="34" charset="0"/>
                  </a:rPr>
                  <a:t>birds </a:t>
                </a:r>
                <a:r>
                  <a:rPr lang="en-GB" sz="1400" dirty="0">
                    <a:latin typeface="Arial" panose="020B0604020202020204" pitchFamily="34" charset="0"/>
                    <a:cs typeface="Arial" panose="020B0604020202020204" pitchFamily="34" charset="0"/>
                  </a:rPr>
                  <a:t>value</a:t>
                </a:r>
              </a:p>
            </c:rich>
          </c:tx>
          <c:layout/>
          <c:overlay val="0"/>
        </c:title>
        <c:numFmt formatCode="General" sourceLinked="1"/>
        <c:majorTickMark val="out"/>
        <c:minorTickMark val="none"/>
        <c:tickLblPos val="nextTo"/>
        <c:crossAx val="72144384"/>
        <c:crosses val="autoZero"/>
        <c:crossBetween val="between"/>
      </c:valAx>
      <c:spPr>
        <a:solidFill>
          <a:schemeClr val="bg1">
            <a:lumMod val="85000"/>
          </a:schemeClr>
        </a:solidFill>
      </c:spPr>
    </c:plotArea>
    <c:plotVisOnly val="1"/>
    <c:dispBlanksAs val="gap"/>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he-I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3598600174978127"/>
          <c:y val="4.4444444444444446E-2"/>
          <c:w val="0.7334584426946632"/>
          <c:h val="0.78243919510061244"/>
        </c:manualLayout>
      </c:layout>
      <c:lineChart>
        <c:grouping val="standard"/>
        <c:varyColors val="0"/>
        <c:ser>
          <c:idx val="0"/>
          <c:order val="0"/>
          <c:spPr>
            <a:ln w="25400">
              <a:solidFill>
                <a:schemeClr val="bg2">
                  <a:lumMod val="50000"/>
                </a:schemeClr>
              </a:solidFill>
            </a:ln>
          </c:spPr>
          <c:marker>
            <c:symbol val="circle"/>
            <c:size val="3"/>
            <c:spPr>
              <a:solidFill>
                <a:schemeClr val="tx1"/>
              </a:solidFill>
              <a:ln>
                <a:solidFill>
                  <a:schemeClr val="tx1"/>
                </a:solidFill>
              </a:ln>
            </c:spPr>
          </c:marker>
          <c:dLbls>
            <c:dLbl>
              <c:idx val="6"/>
              <c:layout>
                <c:manualLayout>
                  <c:x val="-4.6027777777777779E-2"/>
                  <c:y val="-5.6030183727034118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4.1958442694663166E-2"/>
                  <c:y val="4.5821668124817687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'Swift trend graphs 2006-16'!$C$24:$M$24</c:f>
              <c:strCache>
                <c:ptCount val="11"/>
                <c:pt idx="0">
                  <c:v>2006</c:v>
                </c:pt>
                <c:pt idx="1">
                  <c:v>2007</c:v>
                </c:pt>
                <c:pt idx="2">
                  <c:v>2008</c:v>
                </c:pt>
                <c:pt idx="3">
                  <c:v>2009</c:v>
                </c:pt>
                <c:pt idx="4">
                  <c:v>2010</c:v>
                </c:pt>
                <c:pt idx="5">
                  <c:v>2011</c:v>
                </c:pt>
                <c:pt idx="6">
                  <c:v>2012</c:v>
                </c:pt>
                <c:pt idx="7">
                  <c:v>2013</c:v>
                </c:pt>
                <c:pt idx="8">
                  <c:v>2014</c:v>
                </c:pt>
                <c:pt idx="9">
                  <c:v>2015</c:v>
                </c:pt>
                <c:pt idx="10">
                  <c:v>2016</c:v>
                </c:pt>
              </c:strCache>
            </c:strRef>
          </c:cat>
          <c:val>
            <c:numRef>
              <c:f>'Swift trend graphs 2006-16'!$C$27:$M$27</c:f>
              <c:numCache>
                <c:formatCode>General</c:formatCode>
                <c:ptCount val="11"/>
                <c:pt idx="0">
                  <c:v>100</c:v>
                </c:pt>
                <c:pt idx="1">
                  <c:v>65</c:v>
                </c:pt>
                <c:pt idx="2">
                  <c:v>56</c:v>
                </c:pt>
                <c:pt idx="3">
                  <c:v>143</c:v>
                </c:pt>
                <c:pt idx="4">
                  <c:v>112</c:v>
                </c:pt>
                <c:pt idx="5">
                  <c:v>88</c:v>
                </c:pt>
                <c:pt idx="6">
                  <c:v>118</c:v>
                </c:pt>
                <c:pt idx="7">
                  <c:v>130</c:v>
                </c:pt>
                <c:pt idx="8">
                  <c:v>132</c:v>
                </c:pt>
                <c:pt idx="9">
                  <c:v>61</c:v>
                </c:pt>
                <c:pt idx="10">
                  <c:v>150</c:v>
                </c:pt>
              </c:numCache>
            </c:numRef>
          </c:val>
          <c:smooth val="0"/>
        </c:ser>
        <c:dLbls>
          <c:showLegendKey val="0"/>
          <c:showVal val="0"/>
          <c:showCatName val="0"/>
          <c:showSerName val="0"/>
          <c:showPercent val="0"/>
          <c:showBubbleSize val="0"/>
        </c:dLbls>
        <c:marker val="1"/>
        <c:smooth val="0"/>
        <c:axId val="73510912"/>
        <c:axId val="73512448"/>
      </c:lineChart>
      <c:catAx>
        <c:axId val="73510912"/>
        <c:scaling>
          <c:orientation val="minMax"/>
        </c:scaling>
        <c:delete val="0"/>
        <c:axPos val="b"/>
        <c:numFmt formatCode="General" sourceLinked="0"/>
        <c:majorTickMark val="out"/>
        <c:minorTickMark val="none"/>
        <c:tickLblPos val="nextTo"/>
        <c:crossAx val="73512448"/>
        <c:crosses val="autoZero"/>
        <c:auto val="1"/>
        <c:lblAlgn val="ctr"/>
        <c:lblOffset val="100"/>
        <c:noMultiLvlLbl val="0"/>
      </c:catAx>
      <c:valAx>
        <c:axId val="73512448"/>
        <c:scaling>
          <c:orientation val="minMax"/>
        </c:scaling>
        <c:delete val="0"/>
        <c:axPos val="l"/>
        <c:title>
          <c:tx>
            <c:rich>
              <a:bodyPr rot="-5400000" vert="horz"/>
              <a:lstStyle/>
              <a:p>
                <a:pPr>
                  <a:defRPr/>
                </a:pPr>
                <a:r>
                  <a:rPr lang="en-GB" sz="1600" b="1" i="0" baseline="0" dirty="0">
                    <a:effectLst/>
                    <a:latin typeface="Arial" panose="020B0604020202020204" pitchFamily="34" charset="0"/>
                    <a:cs typeface="Arial" panose="020B0604020202020204" pitchFamily="34" charset="0"/>
                  </a:rPr>
                  <a:t>Common birds</a:t>
                </a:r>
                <a:r>
                  <a:rPr lang="en-GB" sz="1800" b="1" i="0" baseline="0" dirty="0">
                    <a:effectLst/>
                  </a:rPr>
                  <a:t> </a:t>
                </a:r>
                <a:r>
                  <a:rPr lang="en-GB" sz="1600" b="1" i="0" baseline="0" dirty="0">
                    <a:effectLst/>
                    <a:latin typeface="Arial" panose="020B0604020202020204" pitchFamily="34" charset="0"/>
                    <a:cs typeface="Arial" panose="020B0604020202020204" pitchFamily="34" charset="0"/>
                  </a:rPr>
                  <a:t>value</a:t>
                </a:r>
                <a:endParaRPr lang="en-GB" sz="1600" dirty="0">
                  <a:effectLst/>
                  <a:latin typeface="Arial" panose="020B0604020202020204" pitchFamily="34" charset="0"/>
                  <a:cs typeface="Arial" panose="020B0604020202020204" pitchFamily="34" charset="0"/>
                </a:endParaRPr>
              </a:p>
            </c:rich>
          </c:tx>
          <c:layout/>
          <c:overlay val="0"/>
        </c:title>
        <c:numFmt formatCode="General" sourceLinked="1"/>
        <c:majorTickMark val="out"/>
        <c:minorTickMark val="none"/>
        <c:tickLblPos val="nextTo"/>
        <c:crossAx val="73510912"/>
        <c:crosses val="autoZero"/>
        <c:crossBetween val="between"/>
      </c:valAx>
      <c:spPr>
        <a:solidFill>
          <a:schemeClr val="bg1">
            <a:lumMod val="85000"/>
          </a:schemeClr>
        </a:solidFill>
        <a:ln>
          <a:solidFill>
            <a:schemeClr val="dk1"/>
          </a:solidFill>
        </a:ln>
      </c:spPr>
    </c:plotArea>
    <c:plotVisOnly val="1"/>
    <c:dispBlanksAs val="gap"/>
    <c:showDLblsOverMax val="0"/>
  </c:chart>
  <c:spPr>
    <a:ln>
      <a:solidFill>
        <a:schemeClr val="tx1"/>
      </a:solid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B72545-E1B6-467A-BF84-0FE18AB1AC23}" type="datetimeFigureOut">
              <a:rPr lang="el-GR" smtClean="0"/>
              <a:t>13/3/2018</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3871F2-1F7F-4C5B-8701-E51D5B429D64}" type="slidenum">
              <a:rPr lang="el-GR" smtClean="0"/>
              <a:t>‹#›</a:t>
            </a:fld>
            <a:endParaRPr lang="el-GR"/>
          </a:p>
        </p:txBody>
      </p:sp>
    </p:spTree>
    <p:extLst>
      <p:ext uri="{BB962C8B-B14F-4D97-AF65-F5344CB8AC3E}">
        <p14:creationId xmlns:p14="http://schemas.microsoft.com/office/powerpoint/2010/main" val="2263359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33871F2-1F7F-4C5B-8701-E51D5B429D64}" type="slidenum">
              <a:rPr lang="el-GR" smtClean="0"/>
              <a:t>1</a:t>
            </a:fld>
            <a:endParaRPr lang="el-GR"/>
          </a:p>
        </p:txBody>
      </p:sp>
    </p:spTree>
    <p:extLst>
      <p:ext uri="{BB962C8B-B14F-4D97-AF65-F5344CB8AC3E}">
        <p14:creationId xmlns:p14="http://schemas.microsoft.com/office/powerpoint/2010/main" val="254975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3675A578-51CA-4407-8D3B-D8081EB56FCA}" type="slidenum">
              <a:rPr lang="en-US" smtClean="0"/>
              <a:pPr/>
              <a:t>4</a:t>
            </a:fld>
            <a:endParaRPr lang="en-US"/>
          </a:p>
        </p:txBody>
      </p:sp>
    </p:spTree>
    <p:extLst>
      <p:ext uri="{BB962C8B-B14F-4D97-AF65-F5344CB8AC3E}">
        <p14:creationId xmlns:p14="http://schemas.microsoft.com/office/powerpoint/2010/main" val="360899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And although enforcement action took place to a certain extent on the trapping fields by the competent authorities, enforcement against restaurants serving </a:t>
            </a:r>
            <a:r>
              <a:rPr lang="en-US" sz="1100" kern="1200" dirty="0" err="1" smtClean="0">
                <a:solidFill>
                  <a:schemeClr val="tx1"/>
                </a:solidFill>
                <a:effectLst/>
                <a:latin typeface="+mn-lt"/>
                <a:ea typeface="+mn-ea"/>
                <a:cs typeface="+mn-cs"/>
              </a:rPr>
              <a:t>ambelopoulia</a:t>
            </a:r>
            <a:r>
              <a:rPr lang="en-US" sz="1100" kern="1200" dirty="0" smtClean="0">
                <a:solidFill>
                  <a:schemeClr val="tx1"/>
                </a:solidFill>
                <a:effectLst/>
                <a:latin typeface="+mn-lt"/>
                <a:ea typeface="+mn-ea"/>
                <a:cs typeface="+mn-cs"/>
              </a:rPr>
              <a:t> has been very limited and much reduced in the last few years. </a:t>
            </a:r>
            <a:r>
              <a:rPr lang="en-US" sz="1100" kern="1200" dirty="0" err="1" smtClean="0">
                <a:solidFill>
                  <a:schemeClr val="tx1"/>
                </a:solidFill>
                <a:effectLst/>
                <a:latin typeface="+mn-lt"/>
                <a:ea typeface="+mn-ea"/>
                <a:cs typeface="+mn-cs"/>
              </a:rPr>
              <a:t>BirdLife</a:t>
            </a:r>
            <a:r>
              <a:rPr lang="en-US" sz="1100" kern="1200" dirty="0" smtClean="0">
                <a:solidFill>
                  <a:schemeClr val="tx1"/>
                </a:solidFill>
                <a:effectLst/>
                <a:latin typeface="+mn-lt"/>
                <a:ea typeface="+mn-ea"/>
                <a:cs typeface="+mn-cs"/>
              </a:rPr>
              <a:t> Cyprus was not informed of any restaurant prosecution taking place in 2015 (and only one restaurant was prosecuted in 2014). This inaction is indefensible as restaurants are the key economic driver of this illegal activity. We believe that this much reduced enforcement action against them is influenced by the lack of political will by the Cyprus Government for tackling effectively illegal bird trapping and trade and by the very bad development regarding the proposed ‘alternative plan’ (read relevant e-news article).</a:t>
            </a:r>
            <a:endParaRPr lang="el-GR" sz="11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675A578-51CA-4407-8D3B-D8081EB56FCA}" type="slidenum">
              <a:rPr lang="en-US" smtClean="0"/>
              <a:pPr/>
              <a:t>5</a:t>
            </a:fld>
            <a:endParaRPr lang="en-US"/>
          </a:p>
        </p:txBody>
      </p:sp>
    </p:spTree>
    <p:extLst>
      <p:ext uri="{BB962C8B-B14F-4D97-AF65-F5344CB8AC3E}">
        <p14:creationId xmlns:p14="http://schemas.microsoft.com/office/powerpoint/2010/main" val="1825027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sz="11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675A578-51CA-4407-8D3B-D8081EB56FCA}" type="slidenum">
              <a:rPr lang="en-US" smtClean="0"/>
              <a:pPr/>
              <a:t>6</a:t>
            </a:fld>
            <a:endParaRPr lang="en-US"/>
          </a:p>
        </p:txBody>
      </p:sp>
    </p:spTree>
    <p:extLst>
      <p:ext uri="{BB962C8B-B14F-4D97-AF65-F5344CB8AC3E}">
        <p14:creationId xmlns:p14="http://schemas.microsoft.com/office/powerpoint/2010/main" val="1825027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3675A578-51CA-4407-8D3B-D8081EB56FCA}" type="slidenum">
              <a:rPr lang="en-US" smtClean="0"/>
              <a:pPr/>
              <a:t>7</a:t>
            </a:fld>
            <a:endParaRPr lang="en-US"/>
          </a:p>
        </p:txBody>
      </p:sp>
    </p:spTree>
    <p:extLst>
      <p:ext uri="{BB962C8B-B14F-4D97-AF65-F5344CB8AC3E}">
        <p14:creationId xmlns:p14="http://schemas.microsoft.com/office/powerpoint/2010/main" val="1825027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9</a:t>
            </a:fld>
            <a:endParaRPr lang="el-GR"/>
          </a:p>
        </p:txBody>
      </p:sp>
    </p:spTree>
    <p:extLst>
      <p:ext uri="{BB962C8B-B14F-4D97-AF65-F5344CB8AC3E}">
        <p14:creationId xmlns:p14="http://schemas.microsoft.com/office/powerpoint/2010/main" val="3106024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10</a:t>
            </a:fld>
            <a:endParaRPr lang="el-GR"/>
          </a:p>
        </p:txBody>
      </p:sp>
    </p:spTree>
    <p:extLst>
      <p:ext uri="{BB962C8B-B14F-4D97-AF65-F5344CB8AC3E}">
        <p14:creationId xmlns:p14="http://schemas.microsoft.com/office/powerpoint/2010/main" val="3106024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Distribution maps based on 10x10km squares in government-controlled</a:t>
            </a:r>
            <a:r>
              <a:rPr lang="en-GB" baseline="0" dirty="0" smtClean="0"/>
              <a:t> Cyprus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Pallid swifts are locally fairly common migrant breeders – small colonies oft with common swift – about 10 sites are known, but there are probably more </a:t>
            </a:r>
            <a:endParaRPr lang="el-G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effectLst/>
              <a:latin typeface="+mn-lt"/>
              <a:ea typeface="+mn-ea"/>
              <a:cs typeface="+mn-cs"/>
            </a:endParaRPr>
          </a:p>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11</a:t>
            </a:fld>
            <a:endParaRPr lang="el-GR"/>
          </a:p>
        </p:txBody>
      </p:sp>
    </p:spTree>
    <p:extLst>
      <p:ext uri="{BB962C8B-B14F-4D97-AF65-F5344CB8AC3E}">
        <p14:creationId xmlns:p14="http://schemas.microsoft.com/office/powerpoint/2010/main" val="3106024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33871F2-1F7F-4C5B-8701-E51D5B429D64}" type="slidenum">
              <a:rPr lang="el-GR" smtClean="0"/>
              <a:t>12</a:t>
            </a:fld>
            <a:endParaRPr lang="el-GR"/>
          </a:p>
        </p:txBody>
      </p:sp>
    </p:spTree>
    <p:extLst>
      <p:ext uri="{BB962C8B-B14F-4D97-AF65-F5344CB8AC3E}">
        <p14:creationId xmlns:p14="http://schemas.microsoft.com/office/powerpoint/2010/main" val="3106024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13</a:t>
            </a:fld>
            <a:endParaRPr lang="el-GR"/>
          </a:p>
        </p:txBody>
      </p:sp>
    </p:spTree>
    <p:extLst>
      <p:ext uri="{BB962C8B-B14F-4D97-AF65-F5344CB8AC3E}">
        <p14:creationId xmlns:p14="http://schemas.microsoft.com/office/powerpoint/2010/main" val="3106024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14</a:t>
            </a:fld>
            <a:endParaRPr lang="el-GR"/>
          </a:p>
        </p:txBody>
      </p:sp>
    </p:spTree>
    <p:extLst>
      <p:ext uri="{BB962C8B-B14F-4D97-AF65-F5344CB8AC3E}">
        <p14:creationId xmlns:p14="http://schemas.microsoft.com/office/powerpoint/2010/main" val="3106024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It</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is hard to know trends for rare breeding birds as the common birds monitoring scheme does not ‘capture’ such species, though it works well for common and widespread species such as the common swift </a:t>
            </a:r>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15</a:t>
            </a:fld>
            <a:endParaRPr lang="el-GR"/>
          </a:p>
        </p:txBody>
      </p:sp>
    </p:spTree>
    <p:extLst>
      <p:ext uri="{BB962C8B-B14F-4D97-AF65-F5344CB8AC3E}">
        <p14:creationId xmlns:p14="http://schemas.microsoft.com/office/powerpoint/2010/main" val="3106024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note this is an index, not actual population numbers, it starts at 100 and then goes up or down depending on what population counts show. It is done with the standard TRIM analysis used for common birds survey data</a:t>
            </a:r>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16</a:t>
            </a:fld>
            <a:endParaRPr lang="el-GR"/>
          </a:p>
        </p:txBody>
      </p:sp>
    </p:spTree>
    <p:extLst>
      <p:ext uri="{BB962C8B-B14F-4D97-AF65-F5344CB8AC3E}">
        <p14:creationId xmlns:p14="http://schemas.microsoft.com/office/powerpoint/2010/main" val="3106024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note this is an index, not actual population numbers, it starts at 100 and then goes up or down depending on what population counts show. It is done with the standard TRIM analysis used for common birds survey data</a:t>
            </a:r>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17</a:t>
            </a:fld>
            <a:endParaRPr lang="el-GR"/>
          </a:p>
        </p:txBody>
      </p:sp>
    </p:spTree>
    <p:extLst>
      <p:ext uri="{BB962C8B-B14F-4D97-AF65-F5344CB8AC3E}">
        <p14:creationId xmlns:p14="http://schemas.microsoft.com/office/powerpoint/2010/main" val="364521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33871F2-1F7F-4C5B-8701-E51D5B429D64}" type="slidenum">
              <a:rPr lang="el-GR" smtClean="0"/>
              <a:t>19</a:t>
            </a:fld>
            <a:endParaRPr lang="el-GR"/>
          </a:p>
        </p:txBody>
      </p:sp>
    </p:spTree>
    <p:extLst>
      <p:ext uri="{BB962C8B-B14F-4D97-AF65-F5344CB8AC3E}">
        <p14:creationId xmlns:p14="http://schemas.microsoft.com/office/powerpoint/2010/main" val="1793427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20</a:t>
            </a:fld>
            <a:endParaRPr lang="el-GR"/>
          </a:p>
        </p:txBody>
      </p:sp>
    </p:spTree>
    <p:extLst>
      <p:ext uri="{BB962C8B-B14F-4D97-AF65-F5344CB8AC3E}">
        <p14:creationId xmlns:p14="http://schemas.microsoft.com/office/powerpoint/2010/main" val="860642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21</a:t>
            </a:fld>
            <a:endParaRPr lang="el-GR"/>
          </a:p>
        </p:txBody>
      </p:sp>
    </p:spTree>
    <p:extLst>
      <p:ext uri="{BB962C8B-B14F-4D97-AF65-F5344CB8AC3E}">
        <p14:creationId xmlns:p14="http://schemas.microsoft.com/office/powerpoint/2010/main" val="3106024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22</a:t>
            </a:fld>
            <a:endParaRPr lang="el-GR"/>
          </a:p>
        </p:txBody>
      </p:sp>
    </p:spTree>
    <p:extLst>
      <p:ext uri="{BB962C8B-B14F-4D97-AF65-F5344CB8AC3E}">
        <p14:creationId xmlns:p14="http://schemas.microsoft.com/office/powerpoint/2010/main" val="1627595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fld id="{633871F2-1F7F-4C5B-8701-E51D5B429D64}" type="slidenum">
              <a:rPr lang="el-GR" smtClean="0"/>
              <a:t>23</a:t>
            </a:fld>
            <a:endParaRPr lang="el-GR"/>
          </a:p>
        </p:txBody>
      </p:sp>
    </p:spTree>
    <p:extLst>
      <p:ext uri="{BB962C8B-B14F-4D97-AF65-F5344CB8AC3E}">
        <p14:creationId xmlns:p14="http://schemas.microsoft.com/office/powerpoint/2010/main" val="2410405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25</a:t>
            </a:fld>
            <a:endParaRPr lang="el-GR"/>
          </a:p>
        </p:txBody>
      </p:sp>
    </p:spTree>
    <p:extLst>
      <p:ext uri="{BB962C8B-B14F-4D97-AF65-F5344CB8AC3E}">
        <p14:creationId xmlns:p14="http://schemas.microsoft.com/office/powerpoint/2010/main" val="3567362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26</a:t>
            </a:fld>
            <a:endParaRPr lang="el-GR"/>
          </a:p>
        </p:txBody>
      </p:sp>
    </p:spTree>
    <p:extLst>
      <p:ext uri="{BB962C8B-B14F-4D97-AF65-F5344CB8AC3E}">
        <p14:creationId xmlns:p14="http://schemas.microsoft.com/office/powerpoint/2010/main" val="356736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27</a:t>
            </a:fld>
            <a:endParaRPr lang="el-GR"/>
          </a:p>
        </p:txBody>
      </p:sp>
    </p:spTree>
    <p:extLst>
      <p:ext uri="{BB962C8B-B14F-4D97-AF65-F5344CB8AC3E}">
        <p14:creationId xmlns:p14="http://schemas.microsoft.com/office/powerpoint/2010/main" val="356736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28</a:t>
            </a:fld>
            <a:endParaRPr lang="el-GR"/>
          </a:p>
        </p:txBody>
      </p:sp>
    </p:spTree>
    <p:extLst>
      <p:ext uri="{BB962C8B-B14F-4D97-AF65-F5344CB8AC3E}">
        <p14:creationId xmlns:p14="http://schemas.microsoft.com/office/powerpoint/2010/main" val="3567362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29</a:t>
            </a:fld>
            <a:endParaRPr lang="el-GR"/>
          </a:p>
        </p:txBody>
      </p:sp>
    </p:spTree>
    <p:extLst>
      <p:ext uri="{BB962C8B-B14F-4D97-AF65-F5344CB8AC3E}">
        <p14:creationId xmlns:p14="http://schemas.microsoft.com/office/powerpoint/2010/main" val="356736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30</a:t>
            </a:fld>
            <a:endParaRPr lang="el-GR"/>
          </a:p>
        </p:txBody>
      </p:sp>
    </p:spTree>
    <p:extLst>
      <p:ext uri="{BB962C8B-B14F-4D97-AF65-F5344CB8AC3E}">
        <p14:creationId xmlns:p14="http://schemas.microsoft.com/office/powerpoint/2010/main" val="356736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31</a:t>
            </a:fld>
            <a:endParaRPr lang="el-GR"/>
          </a:p>
        </p:txBody>
      </p:sp>
    </p:spTree>
    <p:extLst>
      <p:ext uri="{BB962C8B-B14F-4D97-AF65-F5344CB8AC3E}">
        <p14:creationId xmlns:p14="http://schemas.microsoft.com/office/powerpoint/2010/main" val="356736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32</a:t>
            </a:fld>
            <a:endParaRPr lang="el-GR"/>
          </a:p>
        </p:txBody>
      </p:sp>
    </p:spTree>
    <p:extLst>
      <p:ext uri="{BB962C8B-B14F-4D97-AF65-F5344CB8AC3E}">
        <p14:creationId xmlns:p14="http://schemas.microsoft.com/office/powerpoint/2010/main" val="356736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33</a:t>
            </a:fld>
            <a:endParaRPr lang="el-GR"/>
          </a:p>
        </p:txBody>
      </p:sp>
    </p:spTree>
    <p:extLst>
      <p:ext uri="{BB962C8B-B14F-4D97-AF65-F5344CB8AC3E}">
        <p14:creationId xmlns:p14="http://schemas.microsoft.com/office/powerpoint/2010/main" val="17281844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34</a:t>
            </a:fld>
            <a:endParaRPr lang="el-GR"/>
          </a:p>
        </p:txBody>
      </p:sp>
    </p:spTree>
    <p:extLst>
      <p:ext uri="{BB962C8B-B14F-4D97-AF65-F5344CB8AC3E}">
        <p14:creationId xmlns:p14="http://schemas.microsoft.com/office/powerpoint/2010/main" val="3567362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633871F2-1F7F-4C5B-8701-E51D5B429D64}" type="slidenum">
              <a:rPr lang="el-GR" smtClean="0"/>
              <a:t>35</a:t>
            </a:fld>
            <a:endParaRPr lang="el-GR"/>
          </a:p>
        </p:txBody>
      </p:sp>
    </p:spTree>
    <p:extLst>
      <p:ext uri="{BB962C8B-B14F-4D97-AF65-F5344CB8AC3E}">
        <p14:creationId xmlns:p14="http://schemas.microsoft.com/office/powerpoint/2010/main" val="35673629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90626" y="1346947"/>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0626" y="4282763"/>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90626" y="1484779"/>
            <a:ext cx="7667244"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475220" cy="3035808"/>
          </a:xfrm>
        </p:spPr>
        <p:txBody>
          <a:bodyPr anchor="ctr">
            <a:noAutofit/>
          </a:bodyPr>
          <a:lstStyle>
            <a:lvl1pPr algn="l">
              <a:lnSpc>
                <a:spcPct val="85000"/>
              </a:lnSpc>
              <a:defRPr sz="6600" b="1" cap="none"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1">
                <a:solidFill>
                  <a:schemeClr val="accent2">
                    <a:lumMod val="7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0478DD4-AADF-457E-8074-A73F368E6540}" type="datetimeFigureOut">
              <a:rPr lang="el-GR" smtClean="0"/>
              <a:t>13/3/2018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C508C29A-9B72-4B0D-A242-677BE7091068}" type="slidenum">
              <a:rPr lang="el-GR" smtClean="0"/>
              <a:t>‹#›</a:t>
            </a:fld>
            <a:endParaRPr lang="el-GR"/>
          </a:p>
        </p:txBody>
      </p:sp>
    </p:spTree>
    <p:extLst>
      <p:ext uri="{BB962C8B-B14F-4D97-AF65-F5344CB8AC3E}">
        <p14:creationId xmlns:p14="http://schemas.microsoft.com/office/powerpoint/2010/main" val="1808898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478DD4-AADF-457E-8074-A73F368E6540}" type="datetimeFigureOut">
              <a:rPr lang="el-GR" smtClean="0"/>
              <a:t>13/3/2018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508C29A-9B72-4B0D-A242-677BE7091068}" type="slidenum">
              <a:rPr lang="el-GR" smtClean="0"/>
              <a:t>‹#›</a:t>
            </a:fld>
            <a:endParaRPr lang="el-GR"/>
          </a:p>
        </p:txBody>
      </p:sp>
    </p:spTree>
    <p:extLst>
      <p:ext uri="{BB962C8B-B14F-4D97-AF65-F5344CB8AC3E}">
        <p14:creationId xmlns:p14="http://schemas.microsoft.com/office/powerpoint/2010/main" val="3071764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5000"/>
              </a:lnSpc>
              <a:defRPr sz="6600" b="1"/>
            </a:lvl1pPr>
          </a:lstStyle>
          <a:p>
            <a:r>
              <a:rPr lang="en-US" smtClean="0"/>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445251" y="6272785"/>
            <a:ext cx="1983232" cy="365125"/>
          </a:xfrm>
        </p:spPr>
        <p:txBody>
          <a:bodyPr/>
          <a:lstStyle/>
          <a:p>
            <a:fld id="{00478DD4-AADF-457E-8074-A73F368E6540}" type="datetimeFigureOut">
              <a:rPr lang="el-GR" smtClean="0"/>
              <a:t>13/3/2018</a:t>
            </a:fld>
            <a:endParaRPr lang="el-GR"/>
          </a:p>
        </p:txBody>
      </p:sp>
      <p:sp>
        <p:nvSpPr>
          <p:cNvPr id="5" name="Footer Placeholder 4"/>
          <p:cNvSpPr>
            <a:spLocks noGrp="1"/>
          </p:cNvSpPr>
          <p:nvPr>
            <p:ph type="ftr" sz="quarter" idx="11"/>
          </p:nvPr>
        </p:nvSpPr>
        <p:spPr>
          <a:xfrm>
            <a:off x="1637031" y="6272785"/>
            <a:ext cx="4745736" cy="365125"/>
          </a:xfrm>
        </p:spPr>
        <p:txBody>
          <a:bodyPr/>
          <a:lstStyle/>
          <a:p>
            <a:endParaRPr lang="el-G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C508C29A-9B72-4B0D-A242-677BE7091068}" type="slidenum">
              <a:rPr lang="el-GR" smtClean="0"/>
              <a:t>‹#›</a:t>
            </a:fld>
            <a:endParaRPr lang="el-GR"/>
          </a:p>
        </p:txBody>
      </p:sp>
    </p:spTree>
    <p:extLst>
      <p:ext uri="{BB962C8B-B14F-4D97-AF65-F5344CB8AC3E}">
        <p14:creationId xmlns:p14="http://schemas.microsoft.com/office/powerpoint/2010/main" val="107299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0478DD4-AADF-457E-8074-A73F368E6540}" type="datetimeFigureOut">
              <a:rPr lang="el-GR" smtClean="0"/>
              <a:t>13/3/2018</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508C29A-9B72-4B0D-A242-677BE7091068}" type="slidenum">
              <a:rPr lang="el-GR" smtClean="0"/>
              <a:t>‹#›</a:t>
            </a:fld>
            <a:endParaRPr lang="el-GR"/>
          </a:p>
        </p:txBody>
      </p:sp>
    </p:spTree>
    <p:extLst>
      <p:ext uri="{BB962C8B-B14F-4D97-AF65-F5344CB8AC3E}">
        <p14:creationId xmlns:p14="http://schemas.microsoft.com/office/powerpoint/2010/main" val="425910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0478DD4-AADF-457E-8074-A73F368E6540}" type="datetimeFigureOut">
              <a:rPr lang="el-GR" smtClean="0"/>
              <a:t>13/3/2018</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C508C29A-9B72-4B0D-A242-677BE7091068}" type="slidenum">
              <a:rPr lang="el-GR" smtClean="0"/>
              <a:t>‹#›</a:t>
            </a:fld>
            <a:endParaRPr lang="el-GR"/>
          </a:p>
        </p:txBody>
      </p:sp>
    </p:spTree>
    <p:extLst>
      <p:ext uri="{BB962C8B-B14F-4D97-AF65-F5344CB8AC3E}">
        <p14:creationId xmlns:p14="http://schemas.microsoft.com/office/powerpoint/2010/main" val="2880583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0478DD4-AADF-457E-8074-A73F368E6540}" type="datetimeFigureOut">
              <a:rPr lang="el-GR" smtClean="0"/>
              <a:t>13/3/2018</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C508C29A-9B72-4B0D-A242-677BE7091068}" type="slidenum">
              <a:rPr lang="el-GR" smtClean="0"/>
              <a:t>‹#›</a:t>
            </a:fld>
            <a:endParaRPr lang="el-GR"/>
          </a:p>
        </p:txBody>
      </p:sp>
    </p:spTree>
    <p:extLst>
      <p:ext uri="{BB962C8B-B14F-4D97-AF65-F5344CB8AC3E}">
        <p14:creationId xmlns:p14="http://schemas.microsoft.com/office/powerpoint/2010/main" val="1941709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478DD4-AADF-457E-8074-A73F368E6540}" type="datetimeFigureOut">
              <a:rPr lang="el-GR" smtClean="0"/>
              <a:t>13/3/2018</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C508C29A-9B72-4B0D-A242-677BE7091068}" type="slidenum">
              <a:rPr lang="el-GR" smtClean="0"/>
              <a:t>‹#›</a:t>
            </a:fld>
            <a:endParaRPr lang="el-GR"/>
          </a:p>
        </p:txBody>
      </p:sp>
    </p:spTree>
    <p:extLst>
      <p:ext uri="{BB962C8B-B14F-4D97-AF65-F5344CB8AC3E}">
        <p14:creationId xmlns:p14="http://schemas.microsoft.com/office/powerpoint/2010/main" val="4160920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n-US" smtClean="0"/>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478DD4-AADF-457E-8074-A73F368E6540}" type="datetimeFigureOut">
              <a:rPr lang="el-GR" smtClean="0"/>
              <a:t>13/3/2018</a:t>
            </a:fld>
            <a:endParaRPr lang="el-GR"/>
          </a:p>
        </p:txBody>
      </p:sp>
      <p:sp>
        <p:nvSpPr>
          <p:cNvPr id="6" name="Footer Placeholder 5"/>
          <p:cNvSpPr>
            <a:spLocks noGrp="1"/>
          </p:cNvSpPr>
          <p:nvPr>
            <p:ph type="ftr" sz="quarter" idx="11"/>
          </p:nvPr>
        </p:nvSpPr>
        <p:spPr/>
        <p:txBody>
          <a:bodyPr/>
          <a:lstStyle/>
          <a:p>
            <a:endParaRPr lang="el-G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7" name="Slide Number Placeholder 6"/>
          <p:cNvSpPr>
            <a:spLocks noGrp="1"/>
          </p:cNvSpPr>
          <p:nvPr>
            <p:ph type="sldNum" sz="quarter" idx="12"/>
          </p:nvPr>
        </p:nvSpPr>
        <p:spPr/>
        <p:txBody>
          <a:bodyPr/>
          <a:lstStyle/>
          <a:p>
            <a:fld id="{C508C29A-9B72-4B0D-A242-677BE7091068}" type="slidenum">
              <a:rPr lang="el-GR" smtClean="0"/>
              <a:t>‹#›</a:t>
            </a:fld>
            <a:endParaRPr lang="el-GR"/>
          </a:p>
        </p:txBody>
      </p:sp>
    </p:spTree>
    <p:extLst>
      <p:ext uri="{BB962C8B-B14F-4D97-AF65-F5344CB8AC3E}">
        <p14:creationId xmlns:p14="http://schemas.microsoft.com/office/powerpoint/2010/main" val="1666066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2">
                    <a:lumMod val="50000"/>
                  </a:schemeClr>
                </a:solidFill>
              </a:defRPr>
            </a:lvl1pPr>
          </a:lstStyle>
          <a:p>
            <a:fld id="{00478DD4-AADF-457E-8074-A73F368E6540}" type="datetimeFigureOut">
              <a:rPr lang="el-GR" smtClean="0"/>
              <a:t>13/3/2018</a:t>
            </a:fld>
            <a:endParaRPr lang="el-G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7" name="Slide Number Placeholder 6"/>
          <p:cNvSpPr>
            <a:spLocks noGrp="1"/>
          </p:cNvSpPr>
          <p:nvPr>
            <p:ph type="sldNum" sz="quarter" idx="12"/>
          </p:nvPr>
        </p:nvSpPr>
        <p:spPr/>
        <p:txBody>
          <a:bodyPr/>
          <a:lstStyle/>
          <a:p>
            <a:fld id="{C508C29A-9B72-4B0D-A242-677BE7091068}" type="slidenum">
              <a:rPr lang="el-GR" smtClean="0"/>
              <a:t>‹#›</a:t>
            </a:fld>
            <a:endParaRPr lang="el-GR"/>
          </a:p>
        </p:txBody>
      </p:sp>
    </p:spTree>
    <p:extLst>
      <p:ext uri="{BB962C8B-B14F-4D97-AF65-F5344CB8AC3E}">
        <p14:creationId xmlns:p14="http://schemas.microsoft.com/office/powerpoint/2010/main" val="3648170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478DD4-AADF-457E-8074-A73F368E6540}" type="datetimeFigureOut">
              <a:rPr lang="el-GR" smtClean="0"/>
              <a:t>13/3/2018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508C29A-9B72-4B0D-A242-677BE7091068}" type="slidenum">
              <a:rPr lang="el-GR" smtClean="0"/>
              <a:t>‹#›</a:t>
            </a:fld>
            <a:endParaRPr lang="el-GR"/>
          </a:p>
        </p:txBody>
      </p:sp>
    </p:spTree>
    <p:extLst>
      <p:ext uri="{BB962C8B-B14F-4D97-AF65-F5344CB8AC3E}">
        <p14:creationId xmlns:p14="http://schemas.microsoft.com/office/powerpoint/2010/main" val="2948162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478DD4-AADF-457E-8074-A73F368E6540}" type="datetimeFigureOut">
              <a:rPr lang="el-GR" smtClean="0"/>
              <a:t>13/3/2018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508C29A-9B72-4B0D-A242-677BE7091068}" type="slidenum">
              <a:rPr lang="el-GR" smtClean="0"/>
              <a:t>‹#›</a:t>
            </a:fld>
            <a:endParaRPr lang="el-GR"/>
          </a:p>
        </p:txBody>
      </p:sp>
    </p:spTree>
    <p:extLst>
      <p:ext uri="{BB962C8B-B14F-4D97-AF65-F5344CB8AC3E}">
        <p14:creationId xmlns:p14="http://schemas.microsoft.com/office/powerpoint/2010/main" val="1168622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2">
                    <a:lumMod val="50000"/>
                  </a:schemeClr>
                </a:solidFill>
              </a:defRPr>
            </a:lvl1pPr>
          </a:lstStyle>
          <a:p>
            <a:fld id="{00478DD4-AADF-457E-8074-A73F368E6540}" type="datetimeFigureOut">
              <a:rPr lang="el-GR" smtClean="0"/>
              <a:t>13/3/2018</a:t>
            </a:fld>
            <a:endParaRPr lang="el-G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2">
                    <a:lumMod val="50000"/>
                  </a:schemeClr>
                </a:solidFill>
              </a:defRPr>
            </a:lvl1pPr>
          </a:lstStyle>
          <a:p>
            <a:endParaRPr lang="el-G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j-lt"/>
              </a:defRPr>
            </a:lvl1pPr>
          </a:lstStyle>
          <a:p>
            <a:fld id="{C508C29A-9B72-4B0D-A242-677BE7091068}" type="slidenum">
              <a:rPr lang="el-GR" smtClean="0"/>
              <a:t>‹#›</a:t>
            </a:fld>
            <a:endParaRPr lang="el-GR"/>
          </a:p>
        </p:txBody>
      </p:sp>
    </p:spTree>
    <p:extLst>
      <p:ext uri="{BB962C8B-B14F-4D97-AF65-F5344CB8AC3E}">
        <p14:creationId xmlns:p14="http://schemas.microsoft.com/office/powerpoint/2010/main" val="3551519269"/>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914400" rtl="0" eaLnBrk="1" latinLnBrk="0" hangingPunct="1">
        <a:lnSpc>
          <a:spcPct val="90000"/>
        </a:lnSpc>
        <a:spcBef>
          <a:spcPct val="0"/>
        </a:spcBef>
        <a:buNone/>
        <a:defRPr sz="42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3.tiff"/><Relationship Id="rId4" Type="http://schemas.openxmlformats.org/officeDocument/2006/relationships/image" Target="../media/image22.emf"/></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22.emf"/><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5.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2.emf"/><Relationship Id="rId4" Type="http://schemas.openxmlformats.org/officeDocument/2006/relationships/image" Target="../media/image21.jpeg"/><Relationship Id="rId9" Type="http://schemas.openxmlformats.org/officeDocument/2006/relationships/image" Target="../media/image24.jpeg"/></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5.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2.emf"/><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5.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24.jpeg"/><Relationship Id="rId5" Type="http://schemas.openxmlformats.org/officeDocument/2006/relationships/image" Target="../media/image22.emf"/><Relationship Id="rId10" Type="http://schemas.openxmlformats.org/officeDocument/2006/relationships/image" Target="../media/image26.png"/><Relationship Id="rId4" Type="http://schemas.openxmlformats.org/officeDocument/2006/relationships/image" Target="../media/image21.jpeg"/><Relationship Id="rId9" Type="http://schemas.openxmlformats.org/officeDocument/2006/relationships/image" Target="../media/image32.jpe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5.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24.jpeg"/><Relationship Id="rId5" Type="http://schemas.openxmlformats.org/officeDocument/2006/relationships/image" Target="../media/image22.emf"/><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2.emf"/><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2.emf"/><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22.emf"/><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image" Target="../media/image22.emf"/><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22.emf"/><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5.png"/><Relationship Id="rId7"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22.emf"/><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22.emf"/><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2.emf"/><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39.jpeg"/><Relationship Id="rId7" Type="http://schemas.openxmlformats.org/officeDocument/2006/relationships/image" Target="../media/image22.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5.pn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1.jpeg"/><Relationship Id="rId7" Type="http://schemas.openxmlformats.org/officeDocument/2006/relationships/image" Target="../media/image43.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22.emf"/></Relationships>
</file>

<file path=ppt/slides/_rels/slide2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4.jpeg"/><Relationship Id="rId7"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1.jpeg"/><Relationship Id="rId4" Type="http://schemas.openxmlformats.org/officeDocument/2006/relationships/image" Target="../media/image5.png"/><Relationship Id="rId9" Type="http://schemas.openxmlformats.org/officeDocument/2006/relationships/image" Target="../media/image24.jpeg"/></Relationships>
</file>

<file path=ppt/slides/_rels/slide2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7.jpeg"/><Relationship Id="rId7"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5.png"/><Relationship Id="rId7"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22.emf"/><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png"/><Relationship Id="rId7"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22.emf"/><Relationship Id="rId4" Type="http://schemas.openxmlformats.org/officeDocument/2006/relationships/image" Target="../media/image21.jpeg"/><Relationship Id="rId9" Type="http://schemas.openxmlformats.org/officeDocument/2006/relationships/image" Target="../media/image24.jpe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22.emf"/><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5.png"/><Relationship Id="rId7"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22.emf"/><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1.jpe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5.png"/><Relationship Id="rId4" Type="http://schemas.openxmlformats.org/officeDocument/2006/relationships/image" Target="../media/image22.emf"/></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22.emf"/><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707904" y="163659"/>
            <a:ext cx="1332116" cy="973441"/>
          </a:xfrm>
          <a:prstGeom prst="rect">
            <a:avLst/>
          </a:prstGeom>
          <a:noFill/>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b="9628"/>
          <a:stretch/>
        </p:blipFill>
        <p:spPr>
          <a:xfrm>
            <a:off x="2933112" y="2430016"/>
            <a:ext cx="3313748" cy="2027660"/>
          </a:xfrm>
          <a:prstGeom prst="rect">
            <a:avLst/>
          </a:prstGeom>
        </p:spPr>
      </p:pic>
      <p:pic>
        <p:nvPicPr>
          <p:cNvPr id="7" name="Picture 6"/>
          <p:cNvPicPr>
            <a:picLocks noChangeAspect="1"/>
          </p:cNvPicPr>
          <p:nvPr/>
        </p:nvPicPr>
        <p:blipFill>
          <a:blip r:embed="rId5"/>
          <a:stretch>
            <a:fillRect/>
          </a:stretch>
        </p:blipFill>
        <p:spPr>
          <a:xfrm>
            <a:off x="-1476672" y="6237312"/>
            <a:ext cx="4896544" cy="922830"/>
          </a:xfrm>
          <a:prstGeom prst="rect">
            <a:avLst/>
          </a:prstGeom>
        </p:spPr>
      </p:pic>
      <p:grpSp>
        <p:nvGrpSpPr>
          <p:cNvPr id="10" name="Group 9"/>
          <p:cNvGrpSpPr/>
          <p:nvPr/>
        </p:nvGrpSpPr>
        <p:grpSpPr>
          <a:xfrm rot="20935893">
            <a:off x="26881" y="3863509"/>
            <a:ext cx="3650678" cy="2920316"/>
            <a:chOff x="4987198" y="4328678"/>
            <a:chExt cx="3650678" cy="2920316"/>
          </a:xfrm>
        </p:grpSpPr>
        <p:pic>
          <p:nvPicPr>
            <p:cNvPr id="12" name="Picture 11"/>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1297" t="13250" r="32281" b="9751"/>
            <a:stretch/>
          </p:blipFill>
          <p:spPr>
            <a:xfrm rot="20768457">
              <a:off x="6182156" y="4328678"/>
              <a:ext cx="2455720" cy="2920316"/>
            </a:xfrm>
            <a:prstGeom prst="rect">
              <a:avLst/>
            </a:prstGeom>
          </p:spPr>
        </p:pic>
        <p:pic>
          <p:nvPicPr>
            <p:cNvPr id="13" name="Picture 12"/>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1297" t="13250" r="32281" b="9751"/>
            <a:stretch/>
          </p:blipFill>
          <p:spPr>
            <a:xfrm rot="20668331">
              <a:off x="4987198" y="4365932"/>
              <a:ext cx="1761890" cy="2095221"/>
            </a:xfrm>
            <a:prstGeom prst="rect">
              <a:avLst/>
            </a:prstGeom>
          </p:spPr>
        </p:pic>
      </p:grpSp>
      <p:sp>
        <p:nvSpPr>
          <p:cNvPr id="14" name="Title 1"/>
          <p:cNvSpPr txBox="1">
            <a:spLocks/>
          </p:cNvSpPr>
          <p:nvPr/>
        </p:nvSpPr>
        <p:spPr>
          <a:xfrm>
            <a:off x="2438585" y="638023"/>
            <a:ext cx="7475220" cy="30358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200" b="1" kern="1200" cap="none" baseline="0">
                <a:blipFill>
                  <a:blip r:embed="rId7">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GB" dirty="0" smtClean="0"/>
              <a:t>Helping swifts in</a:t>
            </a:r>
            <a:r>
              <a:rPr lang="el-GR" dirty="0" smtClean="0"/>
              <a:t/>
            </a:r>
            <a:br>
              <a:rPr lang="el-GR" dirty="0" smtClean="0"/>
            </a:br>
            <a:endParaRPr lang="en-GB" dirty="0"/>
          </a:p>
        </p:txBody>
      </p:sp>
    </p:spTree>
    <p:extLst>
      <p:ext uri="{BB962C8B-B14F-4D97-AF65-F5344CB8AC3E}">
        <p14:creationId xmlns:p14="http://schemas.microsoft.com/office/powerpoint/2010/main" val="16273285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sp>
        <p:nvSpPr>
          <p:cNvPr id="7" name="Rectangle 6"/>
          <p:cNvSpPr/>
          <p:nvPr/>
        </p:nvSpPr>
        <p:spPr>
          <a:xfrm>
            <a:off x="395536" y="1268760"/>
            <a:ext cx="8568952" cy="3293209"/>
          </a:xfrm>
          <a:prstGeom prst="rect">
            <a:avLst/>
          </a:prstGeom>
        </p:spPr>
        <p:txBody>
          <a:bodyPr wrap="square">
            <a:spAutoFit/>
          </a:bodyPr>
          <a:lstStyle/>
          <a:p>
            <a:r>
              <a:rPr lang="en-GB" sz="2600" b="1" dirty="0" smtClean="0">
                <a:solidFill>
                  <a:schemeClr val="tx2">
                    <a:lumMod val="75000"/>
                  </a:schemeClr>
                </a:solidFill>
                <a:latin typeface="+mj-lt"/>
              </a:rPr>
              <a:t>About BirdLife Cyprus</a:t>
            </a:r>
          </a:p>
          <a:p>
            <a:pPr marL="457200" indent="-457200">
              <a:buFont typeface="Arial" panose="020B0604020202020204" pitchFamily="34" charset="0"/>
              <a:buChar char="•"/>
            </a:pPr>
            <a:r>
              <a:rPr lang="en-GB" sz="2600" dirty="0" smtClean="0">
                <a:solidFill>
                  <a:schemeClr val="tx2">
                    <a:lumMod val="75000"/>
                  </a:schemeClr>
                </a:solidFill>
                <a:latin typeface="+mj-lt"/>
              </a:rPr>
              <a:t>Non-profit</a:t>
            </a:r>
            <a:r>
              <a:rPr lang="el-GR" sz="2600" dirty="0" smtClean="0">
                <a:solidFill>
                  <a:schemeClr val="tx2">
                    <a:lumMod val="75000"/>
                  </a:schemeClr>
                </a:solidFill>
                <a:latin typeface="+mj-lt"/>
              </a:rPr>
              <a:t>, </a:t>
            </a:r>
            <a:r>
              <a:rPr lang="en-GB" sz="2600" dirty="0" smtClean="0">
                <a:solidFill>
                  <a:schemeClr val="tx2">
                    <a:lumMod val="75000"/>
                  </a:schemeClr>
                </a:solidFill>
                <a:latin typeface="+mj-lt"/>
              </a:rPr>
              <a:t>non-governmental organisation</a:t>
            </a:r>
            <a:endParaRPr lang="el-GR" sz="2600" dirty="0" smtClean="0">
              <a:solidFill>
                <a:schemeClr val="tx2">
                  <a:lumMod val="75000"/>
                </a:schemeClr>
              </a:solidFill>
              <a:latin typeface="+mj-lt"/>
            </a:endParaRPr>
          </a:p>
          <a:p>
            <a:pPr marL="457200" indent="-457200">
              <a:buFont typeface="Arial" panose="020B0604020202020204" pitchFamily="34" charset="0"/>
              <a:buChar char="•"/>
            </a:pPr>
            <a:r>
              <a:rPr lang="en-GB" sz="2600" dirty="0" smtClean="0">
                <a:solidFill>
                  <a:schemeClr val="tx2">
                    <a:lumMod val="75000"/>
                  </a:schemeClr>
                </a:solidFill>
                <a:latin typeface="+mj-lt"/>
              </a:rPr>
              <a:t>Formed in </a:t>
            </a:r>
            <a:r>
              <a:rPr lang="el-GR" sz="2600" dirty="0" smtClean="0">
                <a:solidFill>
                  <a:schemeClr val="tx2">
                    <a:lumMod val="75000"/>
                  </a:schemeClr>
                </a:solidFill>
                <a:latin typeface="+mj-lt"/>
              </a:rPr>
              <a:t>2003 </a:t>
            </a:r>
            <a:r>
              <a:rPr lang="en-GB" sz="2600" dirty="0" smtClean="0">
                <a:solidFill>
                  <a:schemeClr val="tx2">
                    <a:lumMod val="75000"/>
                  </a:schemeClr>
                </a:solidFill>
                <a:latin typeface="+mj-lt"/>
              </a:rPr>
              <a:t>through the merger of 2 ornithological societies</a:t>
            </a:r>
            <a:endParaRPr lang="el-GR" sz="2600" dirty="0" smtClean="0">
              <a:solidFill>
                <a:schemeClr val="tx2">
                  <a:lumMod val="75000"/>
                </a:schemeClr>
              </a:solidFill>
              <a:latin typeface="+mj-lt"/>
            </a:endParaRPr>
          </a:p>
          <a:p>
            <a:pPr marL="457200" indent="-457200">
              <a:buFont typeface="Arial" panose="020B0604020202020204" pitchFamily="34" charset="0"/>
              <a:buChar char="•"/>
            </a:pPr>
            <a:r>
              <a:rPr lang="en-GB" sz="2600" dirty="0" smtClean="0">
                <a:solidFill>
                  <a:schemeClr val="tx2">
                    <a:lumMod val="75000"/>
                  </a:schemeClr>
                </a:solidFill>
                <a:latin typeface="+mj-lt"/>
              </a:rPr>
              <a:t>10</a:t>
            </a:r>
            <a:r>
              <a:rPr lang="el-GR" sz="2600" dirty="0" smtClean="0">
                <a:solidFill>
                  <a:schemeClr val="tx2">
                    <a:lumMod val="75000"/>
                  </a:schemeClr>
                </a:solidFill>
                <a:latin typeface="+mj-lt"/>
              </a:rPr>
              <a:t> </a:t>
            </a:r>
            <a:r>
              <a:rPr lang="en-GB" sz="2600" dirty="0" smtClean="0">
                <a:solidFill>
                  <a:schemeClr val="tx2">
                    <a:lumMod val="75000"/>
                  </a:schemeClr>
                </a:solidFill>
                <a:latin typeface="+mj-lt"/>
              </a:rPr>
              <a:t>staff</a:t>
            </a:r>
            <a:endParaRPr lang="el-GR" sz="2600" dirty="0" smtClean="0">
              <a:solidFill>
                <a:schemeClr val="tx2">
                  <a:lumMod val="75000"/>
                </a:schemeClr>
              </a:solidFill>
              <a:latin typeface="+mj-lt"/>
            </a:endParaRPr>
          </a:p>
          <a:p>
            <a:pPr marL="457200" indent="-457200">
              <a:buFont typeface="Arial" panose="020B0604020202020204" pitchFamily="34" charset="0"/>
              <a:buChar char="•"/>
            </a:pPr>
            <a:r>
              <a:rPr lang="en-GB" sz="2600" dirty="0" smtClean="0">
                <a:solidFill>
                  <a:schemeClr val="tx2">
                    <a:lumMod val="75000"/>
                  </a:schemeClr>
                </a:solidFill>
                <a:latin typeface="+mj-lt"/>
              </a:rPr>
              <a:t>Approximately</a:t>
            </a:r>
            <a:r>
              <a:rPr lang="el-GR" sz="2600" dirty="0" smtClean="0">
                <a:solidFill>
                  <a:schemeClr val="tx2">
                    <a:lumMod val="75000"/>
                  </a:schemeClr>
                </a:solidFill>
                <a:latin typeface="+mj-lt"/>
              </a:rPr>
              <a:t> 500 </a:t>
            </a:r>
            <a:r>
              <a:rPr lang="en-GB" sz="2600" dirty="0" smtClean="0">
                <a:solidFill>
                  <a:schemeClr val="tx2">
                    <a:lumMod val="75000"/>
                  </a:schemeClr>
                </a:solidFill>
                <a:latin typeface="+mj-lt"/>
              </a:rPr>
              <a:t>active members and 5000 supporters</a:t>
            </a:r>
            <a:endParaRPr lang="el-GR" sz="2600" dirty="0" smtClean="0">
              <a:solidFill>
                <a:schemeClr val="tx2">
                  <a:lumMod val="75000"/>
                </a:schemeClr>
              </a:solidFill>
              <a:latin typeface="+mj-lt"/>
            </a:endParaRPr>
          </a:p>
          <a:p>
            <a:pPr marL="457200" indent="-457200">
              <a:buFont typeface="Arial" panose="020B0604020202020204" pitchFamily="34" charset="0"/>
              <a:buChar char="•"/>
            </a:pPr>
            <a:r>
              <a:rPr lang="en-GB" sz="2600" b="1" dirty="0" smtClean="0">
                <a:solidFill>
                  <a:schemeClr val="tx2">
                    <a:lumMod val="75000"/>
                  </a:schemeClr>
                </a:solidFill>
                <a:latin typeface="+mj-lt"/>
              </a:rPr>
              <a:t>BirdLife International </a:t>
            </a:r>
            <a:r>
              <a:rPr lang="en-GB" sz="2600" dirty="0" smtClean="0">
                <a:solidFill>
                  <a:schemeClr val="tx2">
                    <a:lumMod val="75000"/>
                  </a:schemeClr>
                </a:solidFill>
                <a:latin typeface="+mj-lt"/>
              </a:rPr>
              <a:t>partner in Cyprus</a:t>
            </a:r>
          </a:p>
        </p:txBody>
      </p:sp>
      <p:pic>
        <p:nvPicPr>
          <p:cNvPr id="2"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660232" y="4935553"/>
            <a:ext cx="1195958" cy="1195958"/>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1920" y="5533532"/>
            <a:ext cx="1368152" cy="1017905"/>
          </a:xfrm>
          <a:prstGeom prst="rect">
            <a:avLst/>
          </a:prstGeom>
        </p:spPr>
      </p:pic>
    </p:spTree>
    <p:extLst>
      <p:ext uri="{BB962C8B-B14F-4D97-AF65-F5344CB8AC3E}">
        <p14:creationId xmlns:p14="http://schemas.microsoft.com/office/powerpoint/2010/main" val="19794077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333" t="14428" r="18333" b="33696"/>
          <a:stretch/>
        </p:blipFill>
        <p:spPr>
          <a:xfrm>
            <a:off x="-4238" y="1052736"/>
            <a:ext cx="9144000" cy="3404681"/>
          </a:xfrm>
          <a:prstGeom prst="rect">
            <a:avLst/>
          </a:prstGeom>
        </p:spPr>
      </p:pic>
      <p:sp>
        <p:nvSpPr>
          <p:cNvPr id="5" name="TextBox 4"/>
          <p:cNvSpPr txBox="1"/>
          <p:nvPr/>
        </p:nvSpPr>
        <p:spPr>
          <a:xfrm>
            <a:off x="3085053" y="260648"/>
            <a:ext cx="2973891" cy="692497"/>
          </a:xfrm>
          <a:prstGeom prst="rect">
            <a:avLst/>
          </a:prstGeom>
          <a:noFill/>
        </p:spPr>
        <p:txBody>
          <a:bodyPr wrap="none" rtlCol="0">
            <a:spAutoFit/>
          </a:bodyPr>
          <a:lstStyle/>
          <a:p>
            <a:r>
              <a:rPr lang="en-GB" sz="3900" b="1" dirty="0" smtClean="0">
                <a:solidFill>
                  <a:srgbClr val="69676D"/>
                </a:solidFill>
                <a:latin typeface="+mj-lt"/>
              </a:rPr>
              <a:t>Our mission</a:t>
            </a:r>
            <a:endParaRPr lang="en-GB" dirty="0">
              <a:latin typeface="+mj-lt"/>
            </a:endParaRPr>
          </a:p>
        </p:txBody>
      </p:sp>
      <p:sp>
        <p:nvSpPr>
          <p:cNvPr id="6" name="TextBox 5"/>
          <p:cNvSpPr txBox="1"/>
          <p:nvPr/>
        </p:nvSpPr>
        <p:spPr>
          <a:xfrm>
            <a:off x="285179" y="4557008"/>
            <a:ext cx="8565165" cy="1932837"/>
          </a:xfrm>
          <a:prstGeom prst="rect">
            <a:avLst/>
          </a:prstGeom>
          <a:noFill/>
        </p:spPr>
        <p:txBody>
          <a:bodyPr wrap="none" rtlCol="0">
            <a:spAutoFit/>
          </a:bodyPr>
          <a:lstStyle/>
          <a:p>
            <a:pPr lvl="0" algn="ctr" fontAlgn="auto">
              <a:spcBef>
                <a:spcPct val="20000"/>
              </a:spcBef>
              <a:spcAft>
                <a:spcPts val="0"/>
              </a:spcAft>
              <a:buClr>
                <a:srgbClr val="CEB966"/>
              </a:buClr>
            </a:pPr>
            <a:r>
              <a:rPr lang="en-GB" sz="2500" b="1" dirty="0">
                <a:solidFill>
                  <a:srgbClr val="69676D"/>
                </a:solidFill>
                <a:latin typeface="+mj-lt"/>
              </a:rPr>
              <a:t>Protecting the wild birds of Cyprus, their </a:t>
            </a:r>
            <a:r>
              <a:rPr lang="en-GB" sz="2500" b="1" dirty="0" smtClean="0">
                <a:solidFill>
                  <a:srgbClr val="69676D"/>
                </a:solidFill>
                <a:latin typeface="+mj-lt"/>
              </a:rPr>
              <a:t>habitats,</a:t>
            </a:r>
          </a:p>
          <a:p>
            <a:pPr lvl="0" algn="ctr" fontAlgn="auto">
              <a:spcBef>
                <a:spcPct val="20000"/>
              </a:spcBef>
              <a:spcAft>
                <a:spcPts val="0"/>
              </a:spcAft>
              <a:buClr>
                <a:srgbClr val="CEB966"/>
              </a:buClr>
            </a:pPr>
            <a:r>
              <a:rPr lang="en-GB" sz="2500" b="1" dirty="0" smtClean="0">
                <a:solidFill>
                  <a:srgbClr val="69676D"/>
                </a:solidFill>
                <a:latin typeface="+mj-lt"/>
              </a:rPr>
              <a:t>and </a:t>
            </a:r>
            <a:r>
              <a:rPr lang="en-GB" sz="2500" b="1" dirty="0">
                <a:solidFill>
                  <a:srgbClr val="69676D"/>
                </a:solidFill>
                <a:latin typeface="+mj-lt"/>
              </a:rPr>
              <a:t>wider biodiversity, through </a:t>
            </a:r>
            <a:r>
              <a:rPr lang="en-GB" sz="2500" b="1" dirty="0" smtClean="0">
                <a:solidFill>
                  <a:srgbClr val="69676D"/>
                </a:solidFill>
                <a:latin typeface="+mj-lt"/>
              </a:rPr>
              <a:t>monitoring,</a:t>
            </a:r>
          </a:p>
          <a:p>
            <a:pPr lvl="0" algn="ctr" fontAlgn="auto">
              <a:spcBef>
                <a:spcPct val="20000"/>
              </a:spcBef>
              <a:spcAft>
                <a:spcPts val="0"/>
              </a:spcAft>
              <a:buClr>
                <a:srgbClr val="CEB966"/>
              </a:buClr>
            </a:pPr>
            <a:r>
              <a:rPr lang="en-GB" sz="2500" b="1" dirty="0">
                <a:solidFill>
                  <a:srgbClr val="69676D"/>
                </a:solidFill>
                <a:latin typeface="+mj-lt"/>
              </a:rPr>
              <a:t>c</a:t>
            </a:r>
            <a:r>
              <a:rPr lang="en-GB" sz="2500" b="1" dirty="0" smtClean="0">
                <a:solidFill>
                  <a:srgbClr val="69676D"/>
                </a:solidFill>
                <a:latin typeface="+mj-lt"/>
              </a:rPr>
              <a:t>onservation and </a:t>
            </a:r>
            <a:r>
              <a:rPr lang="en-GB" sz="2500" b="1" dirty="0">
                <a:solidFill>
                  <a:srgbClr val="69676D"/>
                </a:solidFill>
                <a:latin typeface="+mj-lt"/>
              </a:rPr>
              <a:t>education </a:t>
            </a:r>
            <a:r>
              <a:rPr lang="en-GB" sz="2500" b="1" dirty="0" smtClean="0">
                <a:solidFill>
                  <a:srgbClr val="69676D"/>
                </a:solidFill>
                <a:latin typeface="+mj-lt"/>
              </a:rPr>
              <a:t>actions,</a:t>
            </a:r>
          </a:p>
          <a:p>
            <a:pPr lvl="0" algn="ctr" fontAlgn="auto">
              <a:spcBef>
                <a:spcPct val="20000"/>
              </a:spcBef>
              <a:spcAft>
                <a:spcPts val="0"/>
              </a:spcAft>
              <a:buClr>
                <a:srgbClr val="CEB966"/>
              </a:buClr>
            </a:pPr>
            <a:r>
              <a:rPr lang="en-GB" sz="2500" b="1" dirty="0" smtClean="0">
                <a:solidFill>
                  <a:srgbClr val="69676D"/>
                </a:solidFill>
                <a:latin typeface="+mj-lt"/>
              </a:rPr>
              <a:t>and </a:t>
            </a:r>
            <a:r>
              <a:rPr lang="en-GB" sz="2500" b="1" dirty="0">
                <a:solidFill>
                  <a:srgbClr val="69676D"/>
                </a:solidFill>
                <a:latin typeface="+mj-lt"/>
              </a:rPr>
              <a:t>by developing people’s appreciation of nature.</a:t>
            </a:r>
            <a:endParaRPr lang="el-GR" sz="2500" b="1" dirty="0">
              <a:solidFill>
                <a:srgbClr val="69676D"/>
              </a:solidFill>
              <a:latin typeface="+mj-lt"/>
            </a:endParaRPr>
          </a:p>
        </p:txBody>
      </p:sp>
    </p:spTree>
    <p:extLst>
      <p:ext uri="{BB962C8B-B14F-4D97-AF65-F5344CB8AC3E}">
        <p14:creationId xmlns:p14="http://schemas.microsoft.com/office/powerpoint/2010/main" val="98316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7619" y="1284606"/>
            <a:ext cx="8876380" cy="4800600"/>
          </a:xfrm>
        </p:spPr>
        <p:txBody>
          <a:bodyPr>
            <a:normAutofit fontScale="92500"/>
          </a:bodyPr>
          <a:lstStyle/>
          <a:p>
            <a:pPr marL="571500" indent="-571500">
              <a:buFont typeface="Arial"/>
              <a:buChar char="•"/>
            </a:pPr>
            <a:r>
              <a:rPr lang="en-GB" sz="3600" b="0" dirty="0" smtClean="0">
                <a:solidFill>
                  <a:schemeClr val="tx2">
                    <a:lumMod val="75000"/>
                  </a:schemeClr>
                </a:solidFill>
                <a:latin typeface="+mj-lt"/>
              </a:rPr>
              <a:t>Campaign against illegal bird trapping</a:t>
            </a:r>
          </a:p>
          <a:p>
            <a:pPr marL="571500" indent="-571500">
              <a:buFont typeface="Arial"/>
              <a:buChar char="•"/>
            </a:pPr>
            <a:r>
              <a:rPr lang="en-GB" sz="3600" b="0" dirty="0" smtClean="0">
                <a:solidFill>
                  <a:schemeClr val="tx2">
                    <a:lumMod val="75000"/>
                  </a:schemeClr>
                </a:solidFill>
                <a:latin typeface="+mj-lt"/>
              </a:rPr>
              <a:t>LIFE </a:t>
            </a:r>
            <a:r>
              <a:rPr lang="en-GB" sz="3600" b="0" dirty="0" err="1" smtClean="0">
                <a:solidFill>
                  <a:schemeClr val="tx2">
                    <a:lumMod val="75000"/>
                  </a:schemeClr>
                </a:solidFill>
                <a:latin typeface="+mj-lt"/>
              </a:rPr>
              <a:t>Oroklini</a:t>
            </a:r>
            <a:r>
              <a:rPr lang="en-GB" sz="3600" b="0" dirty="0" smtClean="0">
                <a:solidFill>
                  <a:schemeClr val="tx2">
                    <a:lumMod val="75000"/>
                  </a:schemeClr>
                </a:solidFill>
                <a:latin typeface="+mj-lt"/>
              </a:rPr>
              <a:t> – wetland restoration</a:t>
            </a:r>
            <a:endParaRPr lang="el-GR" sz="3600" b="0" dirty="0" smtClean="0">
              <a:solidFill>
                <a:schemeClr val="tx2">
                  <a:lumMod val="75000"/>
                </a:schemeClr>
              </a:solidFill>
              <a:latin typeface="+mj-lt"/>
            </a:endParaRPr>
          </a:p>
          <a:p>
            <a:pPr marL="571500" indent="-571500">
              <a:buFont typeface="Arial"/>
              <a:buChar char="•"/>
            </a:pPr>
            <a:r>
              <a:rPr lang="en-GB" sz="3600" b="0" dirty="0" smtClean="0">
                <a:solidFill>
                  <a:schemeClr val="tx2">
                    <a:lumMod val="75000"/>
                  </a:schemeClr>
                </a:solidFill>
                <a:latin typeface="+mj-lt"/>
              </a:rPr>
              <a:t>Akrotiri Marsh (Darwin Plus) – wetland </a:t>
            </a:r>
            <a:r>
              <a:rPr lang="en-GB" sz="3600" b="0" dirty="0" smtClean="0">
                <a:solidFill>
                  <a:schemeClr val="tx2">
                    <a:lumMod val="75000"/>
                  </a:schemeClr>
                </a:solidFill>
                <a:latin typeface="+mj-lt"/>
              </a:rPr>
              <a:t>restoration</a:t>
            </a:r>
          </a:p>
          <a:p>
            <a:pPr marL="571500" indent="-571500">
              <a:buFont typeface="Arial"/>
              <a:buChar char="•"/>
            </a:pPr>
            <a:r>
              <a:rPr lang="en-US" sz="3600" dirty="0">
                <a:solidFill>
                  <a:schemeClr val="tx2">
                    <a:lumMod val="75000"/>
                  </a:schemeClr>
                </a:solidFill>
                <a:latin typeface="+mj-lt"/>
              </a:rPr>
              <a:t>Management plans for all SPAs in </a:t>
            </a:r>
            <a:r>
              <a:rPr lang="en-US" sz="3600" dirty="0" smtClean="0">
                <a:solidFill>
                  <a:schemeClr val="tx2">
                    <a:lumMod val="75000"/>
                  </a:schemeClr>
                </a:solidFill>
                <a:latin typeface="+mj-lt"/>
              </a:rPr>
              <a:t>Cyprus</a:t>
            </a:r>
            <a:endParaRPr lang="el-GR" sz="3600" b="0" dirty="0" smtClean="0">
              <a:solidFill>
                <a:schemeClr val="tx2">
                  <a:lumMod val="75000"/>
                </a:schemeClr>
              </a:solidFill>
              <a:latin typeface="+mj-lt"/>
            </a:endParaRPr>
          </a:p>
          <a:p>
            <a:pPr marL="571500" indent="-571500">
              <a:buFont typeface="Arial"/>
              <a:buChar char="•"/>
            </a:pPr>
            <a:r>
              <a:rPr lang="en-GB" sz="3600" b="0" dirty="0" smtClean="0">
                <a:solidFill>
                  <a:schemeClr val="tx2">
                    <a:lumMod val="75000"/>
                  </a:schemeClr>
                </a:solidFill>
                <a:latin typeface="+mj-lt"/>
              </a:rPr>
              <a:t>Barn </a:t>
            </a:r>
            <a:r>
              <a:rPr lang="en-GB" sz="3600" b="0" dirty="0" smtClean="0">
                <a:solidFill>
                  <a:schemeClr val="tx2">
                    <a:lumMod val="75000"/>
                  </a:schemeClr>
                </a:solidFill>
                <a:latin typeface="+mj-lt"/>
              </a:rPr>
              <a:t>Owl Project</a:t>
            </a:r>
            <a:endParaRPr lang="el-GR" sz="3600" b="0" dirty="0" smtClean="0">
              <a:solidFill>
                <a:schemeClr val="tx2">
                  <a:lumMod val="75000"/>
                </a:schemeClr>
              </a:solidFill>
              <a:latin typeface="+mj-lt"/>
            </a:endParaRPr>
          </a:p>
          <a:p>
            <a:pPr marL="571500" indent="-571500">
              <a:buFont typeface="Arial"/>
              <a:buChar char="•"/>
            </a:pPr>
            <a:r>
              <a:rPr lang="en-GB" sz="3600" b="0" dirty="0" smtClean="0">
                <a:solidFill>
                  <a:schemeClr val="tx2">
                    <a:lumMod val="75000"/>
                  </a:schemeClr>
                </a:solidFill>
                <a:latin typeface="+mj-lt"/>
              </a:rPr>
              <a:t>Swift Project</a:t>
            </a:r>
            <a:endParaRPr lang="en-GB" sz="3600" b="0" dirty="0" smtClean="0">
              <a:solidFill>
                <a:schemeClr val="tx2">
                  <a:lumMod val="75000"/>
                </a:schemeClr>
              </a:solidFill>
              <a:latin typeface="+mj-lt"/>
            </a:endParaRPr>
          </a:p>
        </p:txBody>
      </p:sp>
      <p:pic>
        <p:nvPicPr>
          <p:cNvPr id="4" name="Picture 4" descr="birdlife logo transperant"/>
          <p:cNvPicPr>
            <a:picLocks noChangeAspect="1" noChangeArrowheads="1"/>
          </p:cNvPicPr>
          <p:nvPr/>
        </p:nvPicPr>
        <p:blipFill>
          <a:blip r:embed="rId3" cstate="print"/>
          <a:srcRect l="9769" t="11684" r="12076" b="13248"/>
          <a:stretch>
            <a:fillRect/>
          </a:stretch>
        </p:blipFill>
        <p:spPr bwMode="auto">
          <a:xfrm>
            <a:off x="8028385" y="5979527"/>
            <a:ext cx="1115616" cy="790227"/>
          </a:xfrm>
          <a:prstGeom prst="rect">
            <a:avLst/>
          </a:prstGeom>
          <a:noFill/>
          <a:ln w="9525">
            <a:noFill/>
            <a:miter lim="800000"/>
            <a:headEnd/>
            <a:tailEnd/>
          </a:ln>
        </p:spPr>
      </p:pic>
      <p:sp>
        <p:nvSpPr>
          <p:cNvPr id="6" name="TextBox 5"/>
          <p:cNvSpPr txBox="1"/>
          <p:nvPr/>
        </p:nvSpPr>
        <p:spPr>
          <a:xfrm>
            <a:off x="179512" y="260648"/>
            <a:ext cx="6654386" cy="584775"/>
          </a:xfrm>
          <a:prstGeom prst="rect">
            <a:avLst/>
          </a:prstGeom>
          <a:noFill/>
        </p:spPr>
        <p:txBody>
          <a:bodyPr wrap="none" rtlCol="0">
            <a:spAutoFit/>
          </a:bodyPr>
          <a:lstStyle/>
          <a:p>
            <a:r>
              <a:rPr lang="en-GB" sz="3200" b="1" dirty="0" smtClean="0">
                <a:solidFill>
                  <a:schemeClr val="tx2">
                    <a:lumMod val="75000"/>
                  </a:schemeClr>
                </a:solidFill>
                <a:latin typeface="+mj-lt"/>
              </a:rPr>
              <a:t>Some of BirdLife Cyprus’ projects</a:t>
            </a:r>
            <a:endParaRPr lang="en-GB" sz="3200" b="1" dirty="0">
              <a:solidFill>
                <a:schemeClr val="tx2">
                  <a:lumMod val="75000"/>
                </a:schemeClr>
              </a:solidFill>
              <a:latin typeface="+mj-lt"/>
            </a:endParaRPr>
          </a:p>
        </p:txBody>
      </p:sp>
    </p:spTree>
    <p:extLst>
      <p:ext uri="{BB962C8B-B14F-4D97-AF65-F5344CB8AC3E}">
        <p14:creationId xmlns:p14="http://schemas.microsoft.com/office/powerpoint/2010/main" val="34585777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23528" y="269776"/>
            <a:ext cx="81534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fontAlgn="auto">
              <a:spcAft>
                <a:spcPts val="0"/>
              </a:spcAft>
            </a:pPr>
            <a:r>
              <a:rPr lang="en-GB" dirty="0" smtClean="0">
                <a:solidFill>
                  <a:schemeClr val="tx2">
                    <a:lumMod val="75000"/>
                  </a:schemeClr>
                </a:solidFill>
              </a:rPr>
              <a:t>Campaign against illegal </a:t>
            </a:r>
          </a:p>
          <a:p>
            <a:pPr fontAlgn="auto">
              <a:spcAft>
                <a:spcPts val="0"/>
              </a:spcAft>
            </a:pPr>
            <a:r>
              <a:rPr lang="en-GB" dirty="0" smtClean="0">
                <a:solidFill>
                  <a:schemeClr val="tx2">
                    <a:lumMod val="75000"/>
                  </a:schemeClr>
                </a:solidFill>
              </a:rPr>
              <a:t>Bird </a:t>
            </a:r>
            <a:r>
              <a:rPr lang="en-GB" dirty="0" err="1">
                <a:solidFill>
                  <a:schemeClr val="tx2">
                    <a:lumMod val="75000"/>
                  </a:schemeClr>
                </a:solidFill>
              </a:rPr>
              <a:t>T</a:t>
            </a:r>
            <a:r>
              <a:rPr lang="en-GB" dirty="0" err="1" smtClean="0">
                <a:solidFill>
                  <a:schemeClr val="tx2">
                    <a:lumMod val="75000"/>
                  </a:schemeClr>
                </a:solidFill>
              </a:rPr>
              <a:t>rappping</a:t>
            </a:r>
            <a:endParaRPr lang="el-GR" dirty="0">
              <a:solidFill>
                <a:schemeClr val="tx2">
                  <a:lumMod val="75000"/>
                </a:schemeClr>
              </a:solidFill>
            </a:endParaRPr>
          </a:p>
        </p:txBody>
      </p:sp>
      <p:sp>
        <p:nvSpPr>
          <p:cNvPr id="25" name="Content Placeholder 2"/>
          <p:cNvSpPr>
            <a:spLocks noGrp="1"/>
          </p:cNvSpPr>
          <p:nvPr>
            <p:ph idx="1"/>
          </p:nvPr>
        </p:nvSpPr>
        <p:spPr>
          <a:xfrm>
            <a:off x="179512" y="1940768"/>
            <a:ext cx="4320480" cy="4728592"/>
          </a:xfrm>
        </p:spPr>
        <p:txBody>
          <a:bodyPr>
            <a:noAutofit/>
          </a:bodyPr>
          <a:lstStyle/>
          <a:p>
            <a:pPr marL="571500" indent="-571500">
              <a:buFont typeface="Arial"/>
              <a:buChar char="•"/>
            </a:pPr>
            <a:r>
              <a:rPr lang="en-GB" sz="2500" dirty="0" smtClean="0">
                <a:solidFill>
                  <a:schemeClr val="tx2">
                    <a:lumMod val="75000"/>
                  </a:schemeClr>
                </a:solidFill>
                <a:latin typeface="Arial" panose="020B0604020202020204" pitchFamily="34" charset="0"/>
                <a:cs typeface="Arial" panose="020B0604020202020204" pitchFamily="34" charset="0"/>
              </a:rPr>
              <a:t>Industrial scale</a:t>
            </a:r>
          </a:p>
          <a:p>
            <a:pPr marL="571500" indent="-571500">
              <a:buFont typeface="Arial"/>
              <a:buChar char="•"/>
            </a:pPr>
            <a:r>
              <a:rPr lang="en-GB" sz="2500" dirty="0" smtClean="0">
                <a:solidFill>
                  <a:schemeClr val="tx2">
                    <a:lumMod val="75000"/>
                  </a:schemeClr>
                </a:solidFill>
                <a:latin typeface="Arial" panose="020B0604020202020204" pitchFamily="34" charset="0"/>
                <a:cs typeface="Arial" panose="020B0604020202020204" pitchFamily="34" charset="0"/>
              </a:rPr>
              <a:t>155 different species of birds found trapped on </a:t>
            </a:r>
            <a:r>
              <a:rPr lang="en-GB" sz="2500" dirty="0" err="1" smtClean="0">
                <a:solidFill>
                  <a:schemeClr val="tx2">
                    <a:lumMod val="75000"/>
                  </a:schemeClr>
                </a:solidFill>
                <a:latin typeface="Arial" panose="020B0604020202020204" pitchFamily="34" charset="0"/>
                <a:cs typeface="Arial" panose="020B0604020202020204" pitchFamily="34" charset="0"/>
              </a:rPr>
              <a:t>mistnets</a:t>
            </a:r>
            <a:r>
              <a:rPr lang="en-GB" sz="2500" dirty="0" smtClean="0">
                <a:solidFill>
                  <a:schemeClr val="tx2">
                    <a:lumMod val="75000"/>
                  </a:schemeClr>
                </a:solidFill>
                <a:latin typeface="Arial" panose="020B0604020202020204" pitchFamily="34" charset="0"/>
                <a:cs typeface="Arial" panose="020B0604020202020204" pitchFamily="34" charset="0"/>
              </a:rPr>
              <a:t> and </a:t>
            </a:r>
            <a:r>
              <a:rPr lang="en-GB" sz="2500" dirty="0" err="1" smtClean="0">
                <a:solidFill>
                  <a:schemeClr val="tx2">
                    <a:lumMod val="75000"/>
                  </a:schemeClr>
                </a:solidFill>
                <a:latin typeface="Arial" panose="020B0604020202020204" pitchFamily="34" charset="0"/>
                <a:cs typeface="Arial" panose="020B0604020202020204" pitchFamily="34" charset="0"/>
              </a:rPr>
              <a:t>limesticks</a:t>
            </a:r>
            <a:endParaRPr lang="en-GB" sz="2500" dirty="0" smtClean="0">
              <a:solidFill>
                <a:schemeClr val="tx2">
                  <a:lumMod val="75000"/>
                </a:schemeClr>
              </a:solidFill>
              <a:latin typeface="Arial" panose="020B0604020202020204" pitchFamily="34" charset="0"/>
              <a:cs typeface="Arial" panose="020B0604020202020204" pitchFamily="34" charset="0"/>
            </a:endParaRPr>
          </a:p>
          <a:p>
            <a:pPr marL="571500" indent="-571500">
              <a:buFont typeface="Arial"/>
              <a:buChar char="•"/>
            </a:pPr>
            <a:r>
              <a:rPr lang="en-GB" sz="2500" dirty="0" smtClean="0">
                <a:solidFill>
                  <a:schemeClr val="tx2">
                    <a:lumMod val="75000"/>
                  </a:schemeClr>
                </a:solidFill>
                <a:latin typeface="Arial" panose="020B0604020202020204" pitchFamily="34" charset="0"/>
                <a:cs typeface="Arial" panose="020B0604020202020204" pitchFamily="34" charset="0"/>
              </a:rPr>
              <a:t>Over 2 million birds could have been killed in Cyprus in autumn 2015 based on our latest report</a:t>
            </a:r>
            <a:endParaRPr lang="el-GR" sz="2500" dirty="0" smtClean="0">
              <a:solidFill>
                <a:schemeClr val="tx2">
                  <a:lumMod val="75000"/>
                </a:schemeClr>
              </a:solidFill>
              <a:latin typeface="Arial" panose="020B0604020202020204" pitchFamily="34" charset="0"/>
              <a:cs typeface="Arial" panose="020B0604020202020204" pitchFamily="34" charset="0"/>
            </a:endParaRPr>
          </a:p>
          <a:p>
            <a:pPr marL="571500" indent="-571500">
              <a:buFont typeface="Arial"/>
              <a:buChar char="•"/>
            </a:pPr>
            <a:r>
              <a:rPr lang="en-GB" sz="2500" dirty="0" err="1" smtClean="0">
                <a:solidFill>
                  <a:schemeClr val="tx2">
                    <a:lumMod val="75000"/>
                  </a:schemeClr>
                </a:solidFill>
                <a:latin typeface="Arial" panose="020B0604020202020204" pitchFamily="34" charset="0"/>
                <a:cs typeface="Arial" panose="020B0604020202020204" pitchFamily="34" charset="0"/>
              </a:rPr>
              <a:t>BirdLife</a:t>
            </a:r>
            <a:r>
              <a:rPr lang="en-GB" sz="2500" dirty="0" smtClean="0">
                <a:solidFill>
                  <a:schemeClr val="tx2">
                    <a:lumMod val="75000"/>
                  </a:schemeClr>
                </a:solidFill>
                <a:latin typeface="Arial" panose="020B0604020202020204" pitchFamily="34" charset="0"/>
                <a:cs typeface="Arial" panose="020B0604020202020204" pitchFamily="34" charset="0"/>
              </a:rPr>
              <a:t> Cyprus is working for a ‘zero tolerance’ approach</a:t>
            </a:r>
            <a:endParaRPr lang="el-GR" sz="2500" dirty="0" smtClean="0">
              <a:solidFill>
                <a:schemeClr val="tx2">
                  <a:lumMod val="75000"/>
                </a:schemeClr>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3"/>
          <a:srcRect l="30400" t="3133" r="10515"/>
          <a:stretch/>
        </p:blipFill>
        <p:spPr>
          <a:xfrm>
            <a:off x="4788024" y="1556792"/>
            <a:ext cx="3753086" cy="4614812"/>
          </a:xfrm>
          <a:prstGeom prst="roundRect">
            <a:avLst>
              <a:gd name="adj" fmla="val 8594"/>
            </a:avLst>
          </a:prstGeom>
          <a:solidFill>
            <a:srgbClr val="FFFFFF">
              <a:shade val="85000"/>
            </a:srgbClr>
          </a:solidFill>
          <a:ln>
            <a:noFill/>
          </a:ln>
          <a:effectLst/>
        </p:spPr>
      </p:pic>
      <p:sp>
        <p:nvSpPr>
          <p:cNvPr id="27" name="TextBox 26"/>
          <p:cNvSpPr txBox="1"/>
          <p:nvPr/>
        </p:nvSpPr>
        <p:spPr>
          <a:xfrm>
            <a:off x="4940710" y="6258791"/>
            <a:ext cx="3888432" cy="584775"/>
          </a:xfrm>
          <a:prstGeom prst="rect">
            <a:avLst/>
          </a:prstGeom>
          <a:noFill/>
        </p:spPr>
        <p:txBody>
          <a:bodyPr wrap="square" rtlCol="0">
            <a:spAutoFit/>
          </a:bodyPr>
          <a:lstStyle/>
          <a:p>
            <a:r>
              <a:rPr lang="el-GR" sz="1600" b="1" dirty="0" smtClean="0">
                <a:solidFill>
                  <a:schemeClr val="tx2"/>
                </a:solidFill>
                <a:latin typeface="+mj-lt"/>
              </a:rPr>
              <a:t>©</a:t>
            </a:r>
            <a:r>
              <a:rPr lang="en-GB" sz="1600" b="1" dirty="0" smtClean="0">
                <a:solidFill>
                  <a:schemeClr val="tx2"/>
                </a:solidFill>
                <a:latin typeface="+mj-lt"/>
              </a:rPr>
              <a:t> BirdLife Cyprus</a:t>
            </a:r>
            <a:r>
              <a:rPr lang="en-US" sz="1600" b="1" dirty="0" smtClean="0">
                <a:solidFill>
                  <a:schemeClr val="tx2"/>
                </a:solidFill>
                <a:latin typeface="+mj-lt"/>
              </a:rPr>
              <a:t>,</a:t>
            </a:r>
          </a:p>
          <a:p>
            <a:r>
              <a:rPr lang="en-US" sz="1600" b="1" dirty="0" smtClean="0">
                <a:solidFill>
                  <a:schemeClr val="tx2"/>
                </a:solidFill>
                <a:latin typeface="+mj-lt"/>
              </a:rPr>
              <a:t>Trapped Blackcap</a:t>
            </a:r>
            <a:endParaRPr lang="el-GR" sz="1600" b="1" dirty="0">
              <a:solidFill>
                <a:schemeClr val="tx2"/>
              </a:solidFill>
              <a:latin typeface="+mj-lt"/>
            </a:endParaRPr>
          </a:p>
        </p:txBody>
      </p:sp>
    </p:spTree>
    <p:extLst>
      <p:ext uri="{BB962C8B-B14F-4D97-AF65-F5344CB8AC3E}">
        <p14:creationId xmlns:p14="http://schemas.microsoft.com/office/powerpoint/2010/main" val="2726840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152400"/>
            <a:ext cx="81534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fontAlgn="auto">
              <a:spcAft>
                <a:spcPts val="0"/>
              </a:spcAft>
            </a:pPr>
            <a:r>
              <a:rPr lang="en-GB" dirty="0" smtClean="0">
                <a:solidFill>
                  <a:schemeClr val="tx2">
                    <a:lumMod val="75000"/>
                  </a:schemeClr>
                </a:solidFill>
              </a:rPr>
              <a:t>Wetland Restoration</a:t>
            </a:r>
            <a:endParaRPr lang="el-GR" dirty="0">
              <a:solidFill>
                <a:schemeClr val="tx2">
                  <a:lumMod val="75000"/>
                </a:schemeClr>
              </a:solidFill>
            </a:endParaRPr>
          </a:p>
        </p:txBody>
      </p:sp>
      <p:sp>
        <p:nvSpPr>
          <p:cNvPr id="5" name="TextBox 4"/>
          <p:cNvSpPr txBox="1"/>
          <p:nvPr/>
        </p:nvSpPr>
        <p:spPr>
          <a:xfrm>
            <a:off x="381000" y="838200"/>
            <a:ext cx="3576620" cy="523220"/>
          </a:xfrm>
          <a:prstGeom prst="rect">
            <a:avLst/>
          </a:prstGeom>
          <a:noFill/>
        </p:spPr>
        <p:txBody>
          <a:bodyPr wrap="none" rtlCol="0">
            <a:spAutoFit/>
          </a:bodyPr>
          <a:lstStyle/>
          <a:p>
            <a:r>
              <a:rPr lang="en-GB" sz="2800" dirty="0" err="1" smtClean="0">
                <a:solidFill>
                  <a:schemeClr val="tx2">
                    <a:lumMod val="75000"/>
                  </a:schemeClr>
                </a:solidFill>
                <a:latin typeface="+mj-lt"/>
              </a:rPr>
              <a:t>Oroklini</a:t>
            </a:r>
            <a:r>
              <a:rPr lang="en-GB" sz="2800" dirty="0" smtClean="0">
                <a:solidFill>
                  <a:schemeClr val="tx2">
                    <a:lumMod val="75000"/>
                  </a:schemeClr>
                </a:solidFill>
                <a:latin typeface="+mj-lt"/>
              </a:rPr>
              <a:t> Lake (LIFE+)</a:t>
            </a:r>
            <a:endParaRPr lang="el-GR" sz="2800" dirty="0">
              <a:solidFill>
                <a:schemeClr val="tx2">
                  <a:lumMod val="75000"/>
                </a:schemeClr>
              </a:solidFill>
              <a:latin typeface="+mj-lt"/>
            </a:endParaRPr>
          </a:p>
        </p:txBody>
      </p:sp>
      <p:sp>
        <p:nvSpPr>
          <p:cNvPr id="7" name="TextBox 6"/>
          <p:cNvSpPr txBox="1"/>
          <p:nvPr/>
        </p:nvSpPr>
        <p:spPr>
          <a:xfrm>
            <a:off x="193681" y="5085184"/>
            <a:ext cx="3018775" cy="307777"/>
          </a:xfrm>
          <a:prstGeom prst="rect">
            <a:avLst/>
          </a:prstGeom>
          <a:noFill/>
        </p:spPr>
        <p:txBody>
          <a:bodyPr wrap="none" rtlCol="0">
            <a:spAutoFit/>
          </a:bodyPr>
          <a:lstStyle/>
          <a:p>
            <a:r>
              <a:rPr lang="el-GR" sz="1400" dirty="0" smtClean="0">
                <a:solidFill>
                  <a:schemeClr val="tx2"/>
                </a:solidFill>
              </a:rPr>
              <a:t>©</a:t>
            </a:r>
            <a:r>
              <a:rPr lang="en-US" sz="1400" dirty="0" smtClean="0">
                <a:solidFill>
                  <a:schemeClr val="tx2"/>
                </a:solidFill>
              </a:rPr>
              <a:t> </a:t>
            </a:r>
            <a:r>
              <a:rPr lang="en-GB" sz="1400" dirty="0" smtClean="0">
                <a:solidFill>
                  <a:schemeClr val="tx2"/>
                </a:solidFill>
              </a:rPr>
              <a:t>M. </a:t>
            </a:r>
            <a:r>
              <a:rPr lang="en-GB" sz="1400" dirty="0" err="1" smtClean="0">
                <a:solidFill>
                  <a:schemeClr val="tx2"/>
                </a:solidFill>
              </a:rPr>
              <a:t>Apostolidou</a:t>
            </a:r>
            <a:r>
              <a:rPr lang="en-US" sz="1400" dirty="0" smtClean="0">
                <a:solidFill>
                  <a:schemeClr val="tx2"/>
                </a:solidFill>
              </a:rPr>
              <a:t>, </a:t>
            </a:r>
            <a:r>
              <a:rPr lang="en-US" sz="1400" dirty="0" err="1" smtClean="0">
                <a:solidFill>
                  <a:schemeClr val="tx2"/>
                </a:solidFill>
              </a:rPr>
              <a:t>Oroklini</a:t>
            </a:r>
            <a:r>
              <a:rPr lang="en-US" sz="1400" dirty="0" smtClean="0">
                <a:solidFill>
                  <a:schemeClr val="tx2"/>
                </a:solidFill>
              </a:rPr>
              <a:t> Lake</a:t>
            </a:r>
            <a:endParaRPr lang="el-GR" sz="1400" dirty="0">
              <a:solidFill>
                <a:schemeClr val="tx2"/>
              </a:solidFill>
            </a:endParaRPr>
          </a:p>
        </p:txBody>
      </p:sp>
      <p:sp>
        <p:nvSpPr>
          <p:cNvPr id="8" name="TextBox 7"/>
          <p:cNvSpPr txBox="1"/>
          <p:nvPr/>
        </p:nvSpPr>
        <p:spPr>
          <a:xfrm>
            <a:off x="6655441" y="2961481"/>
            <a:ext cx="2448272" cy="523220"/>
          </a:xfrm>
          <a:prstGeom prst="rect">
            <a:avLst/>
          </a:prstGeom>
          <a:noFill/>
        </p:spPr>
        <p:txBody>
          <a:bodyPr wrap="square" rtlCol="0">
            <a:spAutoFit/>
          </a:bodyPr>
          <a:lstStyle/>
          <a:p>
            <a:r>
              <a:rPr lang="el-GR" sz="1400" dirty="0" smtClean="0">
                <a:solidFill>
                  <a:schemeClr val="tx2"/>
                </a:solidFill>
              </a:rPr>
              <a:t>©</a:t>
            </a:r>
            <a:r>
              <a:rPr lang="en-US" sz="1400" dirty="0" smtClean="0">
                <a:solidFill>
                  <a:schemeClr val="tx2"/>
                </a:solidFill>
              </a:rPr>
              <a:t> </a:t>
            </a:r>
            <a:r>
              <a:rPr lang="en-GB" sz="1400" dirty="0" smtClean="0">
                <a:solidFill>
                  <a:schemeClr val="tx2"/>
                </a:solidFill>
              </a:rPr>
              <a:t>S. </a:t>
            </a:r>
            <a:r>
              <a:rPr lang="en-GB" sz="1400" dirty="0" err="1" smtClean="0">
                <a:solidFill>
                  <a:schemeClr val="tx2"/>
                </a:solidFill>
              </a:rPr>
              <a:t>Christodoulides</a:t>
            </a:r>
            <a:r>
              <a:rPr lang="en-US" sz="1400" dirty="0" smtClean="0">
                <a:solidFill>
                  <a:schemeClr val="tx2"/>
                </a:solidFill>
              </a:rPr>
              <a:t>, </a:t>
            </a:r>
          </a:p>
          <a:p>
            <a:r>
              <a:rPr lang="en-US" sz="1400" dirty="0" smtClean="0">
                <a:solidFill>
                  <a:schemeClr val="tx2"/>
                </a:solidFill>
              </a:rPr>
              <a:t>Spur-winged Lapwing</a:t>
            </a:r>
            <a:endParaRPr lang="el-GR" sz="1400" dirty="0">
              <a:solidFill>
                <a:schemeClr val="tx2"/>
              </a:solidFill>
            </a:endParaRPr>
          </a:p>
        </p:txBody>
      </p:sp>
      <p:pic>
        <p:nvPicPr>
          <p:cNvPr id="3" name="Picture 2"/>
          <p:cNvPicPr>
            <a:picLocks noChangeAspect="1"/>
          </p:cNvPicPr>
          <p:nvPr/>
        </p:nvPicPr>
        <p:blipFill>
          <a:blip r:embed="rId3"/>
          <a:stretch>
            <a:fillRect/>
          </a:stretch>
        </p:blipFill>
        <p:spPr>
          <a:xfrm>
            <a:off x="7679391" y="5392961"/>
            <a:ext cx="1403129" cy="1340768"/>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1844824"/>
            <a:ext cx="4824100" cy="3240360"/>
          </a:xfrm>
          <a:prstGeom prst="roundRect">
            <a:avLst>
              <a:gd name="adj" fmla="val 8594"/>
            </a:avLst>
          </a:prstGeom>
          <a:solidFill>
            <a:srgbClr val="FFFFFF">
              <a:shade val="85000"/>
            </a:srgbClr>
          </a:solidFill>
          <a:ln>
            <a:noFill/>
          </a:ln>
          <a:effectLst/>
        </p:spPr>
      </p:pic>
      <p:pic>
        <p:nvPicPr>
          <p:cNvPr id="20" name="Picture 19"/>
          <p:cNvPicPr>
            <a:picLocks noChangeAspect="1"/>
          </p:cNvPicPr>
          <p:nvPr/>
        </p:nvPicPr>
        <p:blipFill rotWithShape="1">
          <a:blip r:embed="rId5" cstate="print">
            <a:extLst>
              <a:ext uri="{28A0092B-C50C-407E-A947-70E740481C1C}">
                <a14:useLocalDpi xmlns:a14="http://schemas.microsoft.com/office/drawing/2010/main" val="0"/>
              </a:ext>
            </a:extLst>
          </a:blip>
          <a:srcRect l="13106" r="26113"/>
          <a:stretch/>
        </p:blipFill>
        <p:spPr>
          <a:xfrm>
            <a:off x="6698998" y="836712"/>
            <a:ext cx="1960786" cy="2160240"/>
          </a:xfrm>
          <a:prstGeom prst="roundRect">
            <a:avLst>
              <a:gd name="adj" fmla="val 8594"/>
            </a:avLst>
          </a:prstGeom>
          <a:solidFill>
            <a:srgbClr val="FFFFFF">
              <a:shade val="85000"/>
            </a:srgbClr>
          </a:solidFill>
          <a:ln>
            <a:noFill/>
          </a:ln>
          <a:effectLst/>
        </p:spPr>
      </p:pic>
      <p:pic>
        <p:nvPicPr>
          <p:cNvPr id="23" name="Picture 22"/>
          <p:cNvPicPr>
            <a:picLocks noChangeAspect="1"/>
          </p:cNvPicPr>
          <p:nvPr/>
        </p:nvPicPr>
        <p:blipFill rotWithShape="1">
          <a:blip r:embed="rId6" cstate="print">
            <a:extLst>
              <a:ext uri="{28A0092B-C50C-407E-A947-70E740481C1C}">
                <a14:useLocalDpi xmlns:a14="http://schemas.microsoft.com/office/drawing/2010/main" val="0"/>
              </a:ext>
            </a:extLst>
          </a:blip>
          <a:srcRect t="10270"/>
          <a:stretch/>
        </p:blipFill>
        <p:spPr>
          <a:xfrm>
            <a:off x="5292080" y="3946421"/>
            <a:ext cx="1872208" cy="2484144"/>
          </a:xfrm>
          <a:prstGeom prst="roundRect">
            <a:avLst>
              <a:gd name="adj" fmla="val 8594"/>
            </a:avLst>
          </a:prstGeom>
          <a:solidFill>
            <a:srgbClr val="FFFFFF">
              <a:shade val="85000"/>
            </a:srgbClr>
          </a:solidFill>
          <a:ln>
            <a:noFill/>
          </a:ln>
          <a:effectLst/>
        </p:spPr>
      </p:pic>
      <p:sp>
        <p:nvSpPr>
          <p:cNvPr id="24" name="TextBox 23"/>
          <p:cNvSpPr txBox="1"/>
          <p:nvPr/>
        </p:nvSpPr>
        <p:spPr>
          <a:xfrm>
            <a:off x="3851920" y="6237312"/>
            <a:ext cx="1800200" cy="523220"/>
          </a:xfrm>
          <a:prstGeom prst="rect">
            <a:avLst/>
          </a:prstGeom>
          <a:noFill/>
        </p:spPr>
        <p:txBody>
          <a:bodyPr wrap="square" rtlCol="0">
            <a:spAutoFit/>
          </a:bodyPr>
          <a:lstStyle/>
          <a:p>
            <a:r>
              <a:rPr lang="el-GR" sz="1400" dirty="0" smtClean="0">
                <a:solidFill>
                  <a:schemeClr val="tx2"/>
                </a:solidFill>
              </a:rPr>
              <a:t>©</a:t>
            </a:r>
            <a:r>
              <a:rPr lang="en-GB" sz="1400" dirty="0" smtClean="0">
                <a:solidFill>
                  <a:schemeClr val="tx2"/>
                </a:solidFill>
              </a:rPr>
              <a:t> A. </a:t>
            </a:r>
            <a:r>
              <a:rPr lang="en-GB" sz="1400" dirty="0" err="1" smtClean="0">
                <a:solidFill>
                  <a:schemeClr val="tx2"/>
                </a:solidFill>
              </a:rPr>
              <a:t>Stoecker</a:t>
            </a:r>
            <a:r>
              <a:rPr lang="en-US" sz="1400" dirty="0" smtClean="0">
                <a:solidFill>
                  <a:schemeClr val="tx2"/>
                </a:solidFill>
              </a:rPr>
              <a:t>, </a:t>
            </a:r>
          </a:p>
          <a:p>
            <a:r>
              <a:rPr lang="en-US" sz="1400" dirty="0" smtClean="0">
                <a:solidFill>
                  <a:schemeClr val="tx2"/>
                </a:solidFill>
              </a:rPr>
              <a:t>Black-winged Stilt</a:t>
            </a:r>
            <a:endParaRPr lang="el-GR" sz="1400" dirty="0">
              <a:solidFill>
                <a:schemeClr val="tx2"/>
              </a:solidFill>
            </a:endParaRPr>
          </a:p>
        </p:txBody>
      </p:sp>
    </p:spTree>
    <p:extLst>
      <p:ext uri="{BB962C8B-B14F-4D97-AF65-F5344CB8AC3E}">
        <p14:creationId xmlns:p14="http://schemas.microsoft.com/office/powerpoint/2010/main" val="2920175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152400"/>
            <a:ext cx="81534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fontAlgn="auto">
              <a:spcAft>
                <a:spcPts val="0"/>
              </a:spcAft>
            </a:pPr>
            <a:r>
              <a:rPr lang="en-GB" dirty="0" smtClean="0">
                <a:solidFill>
                  <a:schemeClr val="tx2">
                    <a:lumMod val="75000"/>
                  </a:schemeClr>
                </a:solidFill>
              </a:rPr>
              <a:t>Wetland Restoration</a:t>
            </a:r>
            <a:endParaRPr lang="el-GR" dirty="0">
              <a:solidFill>
                <a:schemeClr val="tx2">
                  <a:lumMod val="75000"/>
                </a:schemeClr>
              </a:solidFill>
            </a:endParaRPr>
          </a:p>
        </p:txBody>
      </p:sp>
      <p:sp>
        <p:nvSpPr>
          <p:cNvPr id="5" name="TextBox 4"/>
          <p:cNvSpPr txBox="1"/>
          <p:nvPr/>
        </p:nvSpPr>
        <p:spPr>
          <a:xfrm>
            <a:off x="381000" y="838200"/>
            <a:ext cx="4281941" cy="523220"/>
          </a:xfrm>
          <a:prstGeom prst="rect">
            <a:avLst/>
          </a:prstGeom>
          <a:noFill/>
        </p:spPr>
        <p:txBody>
          <a:bodyPr wrap="none" rtlCol="0">
            <a:spAutoFit/>
          </a:bodyPr>
          <a:lstStyle/>
          <a:p>
            <a:r>
              <a:rPr lang="en-GB" sz="2800" dirty="0" err="1" smtClean="0">
                <a:solidFill>
                  <a:schemeClr val="tx2">
                    <a:lumMod val="75000"/>
                  </a:schemeClr>
                </a:solidFill>
                <a:latin typeface="+mj-lt"/>
              </a:rPr>
              <a:t>Akrotiri</a:t>
            </a:r>
            <a:r>
              <a:rPr lang="en-GB" sz="2800" dirty="0" smtClean="0">
                <a:solidFill>
                  <a:schemeClr val="tx2">
                    <a:lumMod val="75000"/>
                  </a:schemeClr>
                </a:solidFill>
                <a:latin typeface="+mj-lt"/>
              </a:rPr>
              <a:t> Marsh (Darwin+)</a:t>
            </a:r>
            <a:endParaRPr lang="el-GR" sz="2800" dirty="0">
              <a:solidFill>
                <a:schemeClr val="tx2">
                  <a:lumMod val="75000"/>
                </a:schemeClr>
              </a:solidFill>
              <a:latin typeface="+mj-lt"/>
            </a:endParaRPr>
          </a:p>
        </p:txBody>
      </p:sp>
      <p:pic>
        <p:nvPicPr>
          <p:cNvPr id="1026" name="Picture 2" descr="C:\Users\L.Kapsali\Desktop\IMG_12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0"/>
            <a:ext cx="5515770" cy="4137248"/>
          </a:xfrm>
          <a:prstGeom prst="roundRect">
            <a:avLst>
              <a:gd name="adj" fmla="val 2874"/>
            </a:avLst>
          </a:prstGeom>
          <a:solidFill>
            <a:srgbClr val="FFFFFF">
              <a:shade val="85000"/>
            </a:srgbClr>
          </a:solidFill>
          <a:ln>
            <a:noFill/>
          </a:ln>
          <a:effectLst/>
          <a:extLst/>
        </p:spPr>
      </p:pic>
      <p:sp>
        <p:nvSpPr>
          <p:cNvPr id="7" name="TextBox 6"/>
          <p:cNvSpPr txBox="1"/>
          <p:nvPr/>
        </p:nvSpPr>
        <p:spPr>
          <a:xfrm>
            <a:off x="246442" y="5661248"/>
            <a:ext cx="3416320" cy="307777"/>
          </a:xfrm>
          <a:prstGeom prst="rect">
            <a:avLst/>
          </a:prstGeom>
          <a:noFill/>
        </p:spPr>
        <p:txBody>
          <a:bodyPr wrap="none" rtlCol="0">
            <a:spAutoFit/>
          </a:bodyPr>
          <a:lstStyle/>
          <a:p>
            <a:r>
              <a:rPr lang="el-GR" sz="1400" dirty="0" smtClean="0">
                <a:solidFill>
                  <a:schemeClr val="tx2"/>
                </a:solidFill>
                <a:latin typeface="+mn-lt"/>
              </a:rPr>
              <a:t>©</a:t>
            </a:r>
            <a:r>
              <a:rPr lang="en-US" sz="1400" dirty="0" smtClean="0">
                <a:solidFill>
                  <a:schemeClr val="tx2"/>
                </a:solidFill>
                <a:latin typeface="+mn-lt"/>
              </a:rPr>
              <a:t> </a:t>
            </a:r>
            <a:r>
              <a:rPr lang="en-GB" sz="1400" dirty="0" smtClean="0">
                <a:solidFill>
                  <a:schemeClr val="tx2"/>
                </a:solidFill>
                <a:latin typeface="+mn-lt"/>
              </a:rPr>
              <a:t>Melpo Apostolidou</a:t>
            </a:r>
            <a:r>
              <a:rPr lang="en-US" sz="1400" dirty="0" smtClean="0">
                <a:solidFill>
                  <a:schemeClr val="tx2"/>
                </a:solidFill>
                <a:latin typeface="+mn-lt"/>
              </a:rPr>
              <a:t>, Akrotiri Marsh</a:t>
            </a:r>
            <a:endParaRPr lang="el-GR" sz="1400" dirty="0">
              <a:solidFill>
                <a:schemeClr val="tx2"/>
              </a:solidFill>
              <a:latin typeface="+mn-lt"/>
            </a:endParaRPr>
          </a:p>
        </p:txBody>
      </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1700808"/>
            <a:ext cx="3086100" cy="2057400"/>
          </a:xfrm>
          <a:prstGeom prst="roundRect">
            <a:avLst>
              <a:gd name="adj" fmla="val 3365"/>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919885" y="3758208"/>
            <a:ext cx="2948880" cy="523220"/>
          </a:xfrm>
          <a:prstGeom prst="rect">
            <a:avLst/>
          </a:prstGeom>
          <a:noFill/>
        </p:spPr>
        <p:txBody>
          <a:bodyPr wrap="square" rtlCol="0">
            <a:spAutoFit/>
          </a:bodyPr>
          <a:lstStyle/>
          <a:p>
            <a:r>
              <a:rPr lang="el-GR" sz="1400" dirty="0" smtClean="0">
                <a:solidFill>
                  <a:schemeClr val="tx2"/>
                </a:solidFill>
                <a:latin typeface="+mn-lt"/>
              </a:rPr>
              <a:t>©</a:t>
            </a:r>
            <a:r>
              <a:rPr lang="en-US" sz="1400" dirty="0" smtClean="0">
                <a:solidFill>
                  <a:schemeClr val="tx2"/>
                </a:solidFill>
                <a:latin typeface="+mn-lt"/>
              </a:rPr>
              <a:t> </a:t>
            </a:r>
            <a:r>
              <a:rPr lang="en-GB" sz="1400" dirty="0">
                <a:solidFill>
                  <a:schemeClr val="tx2"/>
                </a:solidFill>
                <a:latin typeface="+mn-lt"/>
              </a:rPr>
              <a:t>Martin </a:t>
            </a:r>
            <a:r>
              <a:rPr lang="en-GB" sz="1400" dirty="0" err="1">
                <a:solidFill>
                  <a:schemeClr val="tx2"/>
                </a:solidFill>
                <a:latin typeface="+mn-lt"/>
              </a:rPr>
              <a:t>Pettitt</a:t>
            </a:r>
            <a:r>
              <a:rPr lang="en-US" sz="1400" dirty="0">
                <a:solidFill>
                  <a:schemeClr val="tx2"/>
                </a:solidFill>
                <a:latin typeface="+mn-lt"/>
              </a:rPr>
              <a:t>, Ferruginous </a:t>
            </a:r>
            <a:r>
              <a:rPr lang="en-US" sz="1400" dirty="0" smtClean="0">
                <a:solidFill>
                  <a:schemeClr val="tx2"/>
                </a:solidFill>
                <a:latin typeface="+mn-lt"/>
              </a:rPr>
              <a:t>Duck</a:t>
            </a:r>
            <a:endParaRPr lang="el-GR" sz="1400" dirty="0">
              <a:solidFill>
                <a:schemeClr val="tx2"/>
              </a:solidFill>
              <a:latin typeface="+mn-lt"/>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0232" y="4468416"/>
            <a:ext cx="1661483" cy="2077733"/>
          </a:xfrm>
          <a:prstGeom prst="rect">
            <a:avLst/>
          </a:prstGeom>
        </p:spPr>
      </p:pic>
    </p:spTree>
    <p:extLst>
      <p:ext uri="{BB962C8B-B14F-4D97-AF65-F5344CB8AC3E}">
        <p14:creationId xmlns:p14="http://schemas.microsoft.com/office/powerpoint/2010/main" val="2134182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152400" y="76200"/>
            <a:ext cx="7620000" cy="715962"/>
          </a:xfrm>
        </p:spPr>
        <p:txBody>
          <a:bodyPr>
            <a:normAutofit/>
          </a:bodyPr>
          <a:lstStyle/>
          <a:p>
            <a:pPr fontAlgn="auto">
              <a:spcAft>
                <a:spcPts val="0"/>
              </a:spcAft>
            </a:pPr>
            <a:r>
              <a:rPr lang="en-GB" dirty="0" smtClean="0"/>
              <a:t>Barn owl projects</a:t>
            </a:r>
            <a:endParaRPr lang="el-GR" dirty="0"/>
          </a:p>
        </p:txBody>
      </p:sp>
      <p:sp>
        <p:nvSpPr>
          <p:cNvPr id="4" name="Rectangle 3"/>
          <p:cNvSpPr/>
          <p:nvPr/>
        </p:nvSpPr>
        <p:spPr>
          <a:xfrm>
            <a:off x="76200" y="762000"/>
            <a:ext cx="8229599" cy="1631216"/>
          </a:xfrm>
          <a:prstGeom prst="rect">
            <a:avLst/>
          </a:prstGeom>
        </p:spPr>
        <p:txBody>
          <a:bodyPr wrap="square">
            <a:spAutoFit/>
          </a:bodyPr>
          <a:lstStyle/>
          <a:p>
            <a:r>
              <a:rPr lang="en-US" sz="2500" dirty="0">
                <a:solidFill>
                  <a:schemeClr val="tx2">
                    <a:lumMod val="75000"/>
                  </a:schemeClr>
                </a:solidFill>
                <a:latin typeface="+mj-lt"/>
              </a:rPr>
              <a:t>The main objective of the </a:t>
            </a:r>
            <a:r>
              <a:rPr lang="en-US" sz="2500" dirty="0" smtClean="0">
                <a:solidFill>
                  <a:schemeClr val="tx2">
                    <a:lumMod val="75000"/>
                  </a:schemeClr>
                </a:solidFill>
                <a:latin typeface="+mj-lt"/>
              </a:rPr>
              <a:t>project </a:t>
            </a:r>
            <a:r>
              <a:rPr lang="en-US" sz="2500" dirty="0">
                <a:solidFill>
                  <a:schemeClr val="tx2">
                    <a:lumMod val="75000"/>
                  </a:schemeClr>
                </a:solidFill>
                <a:latin typeface="+mj-lt"/>
              </a:rPr>
              <a:t>in Cyprus, is to use Barn Owls as pest controllers of rodents by placing nest boxes in certain sites in order to </a:t>
            </a:r>
            <a:r>
              <a:rPr lang="en-US" sz="2500" dirty="0" err="1" smtClean="0">
                <a:solidFill>
                  <a:schemeClr val="tx2">
                    <a:lumMod val="75000"/>
                  </a:schemeClr>
                </a:solidFill>
                <a:latin typeface="+mj-lt"/>
              </a:rPr>
              <a:t>minimise</a:t>
            </a:r>
            <a:r>
              <a:rPr lang="en-US" sz="2500" dirty="0" smtClean="0">
                <a:solidFill>
                  <a:schemeClr val="tx2">
                    <a:lumMod val="75000"/>
                  </a:schemeClr>
                </a:solidFill>
                <a:latin typeface="+mj-lt"/>
              </a:rPr>
              <a:t> rodenticide use. </a:t>
            </a:r>
            <a:r>
              <a:rPr lang="en-US" sz="2500" dirty="0" smtClean="0">
                <a:solidFill>
                  <a:schemeClr val="tx2">
                    <a:lumMod val="75000"/>
                  </a:schemeClr>
                </a:solidFill>
                <a:latin typeface="+mj-lt"/>
              </a:rPr>
              <a:t>(2015-16 &amp; 2018-19)</a:t>
            </a:r>
            <a:endParaRPr lang="el-GR" sz="2500" dirty="0">
              <a:solidFill>
                <a:schemeClr val="tx2">
                  <a:lumMod val="75000"/>
                </a:schemeClr>
              </a:solidFill>
              <a:latin typeface="+mj-lt"/>
            </a:endParaRPr>
          </a:p>
        </p:txBody>
      </p:sp>
      <p:sp>
        <p:nvSpPr>
          <p:cNvPr id="8" name="TextBox 7"/>
          <p:cNvSpPr txBox="1"/>
          <p:nvPr/>
        </p:nvSpPr>
        <p:spPr>
          <a:xfrm>
            <a:off x="252831" y="5821179"/>
            <a:ext cx="976549" cy="307777"/>
          </a:xfrm>
          <a:prstGeom prst="rect">
            <a:avLst/>
          </a:prstGeom>
          <a:noFill/>
        </p:spPr>
        <p:txBody>
          <a:bodyPr wrap="none" rtlCol="0">
            <a:spAutoFit/>
          </a:bodyPr>
          <a:lstStyle/>
          <a:p>
            <a:r>
              <a:rPr lang="el-GR" sz="1400" dirty="0" smtClean="0">
                <a:solidFill>
                  <a:schemeClr val="tx2"/>
                </a:solidFill>
                <a:latin typeface="+mn-lt"/>
              </a:rPr>
              <a:t>©</a:t>
            </a:r>
            <a:r>
              <a:rPr lang="en-US" sz="1400" dirty="0" smtClean="0">
                <a:solidFill>
                  <a:schemeClr val="tx2"/>
                </a:solidFill>
                <a:latin typeface="+mn-lt"/>
              </a:rPr>
              <a:t> D. Nye</a:t>
            </a:r>
            <a:endParaRPr lang="el-GR" sz="1400" dirty="0">
              <a:solidFill>
                <a:schemeClr val="tx2"/>
              </a:solidFill>
              <a:latin typeface="+mn-lt"/>
            </a:endParaRPr>
          </a:p>
        </p:txBody>
      </p:sp>
      <p:pic>
        <p:nvPicPr>
          <p:cNvPr id="9" name="Picture 8" descr="birdlife logo transperant"/>
          <p:cNvPicPr>
            <a:picLocks noChangeAspect="1" noChangeArrowheads="1"/>
          </p:cNvPicPr>
          <p:nvPr/>
        </p:nvPicPr>
        <p:blipFill>
          <a:blip r:embed="rId2" cstate="print"/>
          <a:srcRect l="9769" t="11684" r="12076" b="13248"/>
          <a:stretch>
            <a:fillRect/>
          </a:stretch>
        </p:blipFill>
        <p:spPr bwMode="auto">
          <a:xfrm>
            <a:off x="8051897" y="6032046"/>
            <a:ext cx="1026721" cy="727260"/>
          </a:xfrm>
          <a:prstGeom prst="rect">
            <a:avLst/>
          </a:prstGeom>
          <a:noFill/>
          <a:ln w="9525">
            <a:noFill/>
            <a:miter lim="800000"/>
            <a:headEnd/>
            <a:tailEnd/>
          </a:ln>
        </p:spPr>
      </p:pic>
      <p:pic>
        <p:nvPicPr>
          <p:cNvPr id="7" name="Picture 6" descr="C:\Users\L.Kapsali\Maria\Swift &amp; Barn Owl\footer_spni-logo-300x142.jpg"/>
          <p:cNvPicPr/>
          <p:nvPr/>
        </p:nvPicPr>
        <p:blipFill>
          <a:blip r:embed="rId3">
            <a:extLst>
              <a:ext uri="{28A0092B-C50C-407E-A947-70E740481C1C}">
                <a14:useLocalDpi xmlns:a14="http://schemas.microsoft.com/office/drawing/2010/main" val="0"/>
              </a:ext>
            </a:extLst>
          </a:blip>
          <a:srcRect/>
          <a:stretch>
            <a:fillRect/>
          </a:stretch>
        </p:blipFill>
        <p:spPr bwMode="auto">
          <a:xfrm>
            <a:off x="6012160" y="5880340"/>
            <a:ext cx="1904529" cy="878205"/>
          </a:xfrm>
          <a:prstGeom prst="rect">
            <a:avLst/>
          </a:prstGeom>
          <a:noFill/>
          <a:ln>
            <a:noFill/>
          </a:ln>
        </p:spPr>
      </p:pic>
      <p:pic>
        <p:nvPicPr>
          <p:cNvPr id="11" name="Picture 10"/>
          <p:cNvPicPr/>
          <p:nvPr/>
        </p:nvPicPr>
        <p:blipFill rotWithShape="1">
          <a:blip r:embed="rId4" cstate="print">
            <a:extLst>
              <a:ext uri="{28A0092B-C50C-407E-A947-70E740481C1C}">
                <a14:useLocalDpi xmlns:a14="http://schemas.microsoft.com/office/drawing/2010/main" val="0"/>
              </a:ext>
            </a:extLst>
          </a:blip>
          <a:srcRect r="19039"/>
          <a:stretch/>
        </p:blipFill>
        <p:spPr bwMode="auto">
          <a:xfrm>
            <a:off x="4847293" y="5956573"/>
            <a:ext cx="1009015" cy="878205"/>
          </a:xfrm>
          <a:prstGeom prst="rect">
            <a:avLst/>
          </a:prstGeom>
          <a:noFill/>
          <a:ln>
            <a:noFill/>
          </a:ln>
          <a:extLst>
            <a:ext uri="{53640926-AAD7-44D8-BBD7-CCE9431645EC}">
              <a14:shadowObscured xmlns:a14="http://schemas.microsoft.com/office/drawing/2010/main"/>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6689" y="2456070"/>
            <a:ext cx="4953383" cy="3302255"/>
          </a:xfrm>
          <a:prstGeom prst="rect">
            <a:avLst/>
          </a:prstGeom>
        </p:spPr>
      </p:pic>
    </p:spTree>
    <p:extLst>
      <p:ext uri="{BB962C8B-B14F-4D97-AF65-F5344CB8AC3E}">
        <p14:creationId xmlns:p14="http://schemas.microsoft.com/office/powerpoint/2010/main" val="572828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227311" y="6021288"/>
            <a:ext cx="1616497" cy="648072"/>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201114" y="2996952"/>
            <a:ext cx="8619358" cy="1261884"/>
          </a:xfrm>
          <a:prstGeom prst="rect">
            <a:avLst/>
          </a:prstGeom>
        </p:spPr>
        <p:txBody>
          <a:bodyPr wrap="square">
            <a:spAutoFit/>
          </a:bodyPr>
          <a:lstStyle/>
          <a:p>
            <a:pPr algn="ctr"/>
            <a:r>
              <a:rPr lang="en-GB" sz="4400" b="1" dirty="0" smtClean="0">
                <a:solidFill>
                  <a:schemeClr val="tx2">
                    <a:lumMod val="75000"/>
                  </a:schemeClr>
                </a:solidFill>
                <a:latin typeface="+mj-lt"/>
              </a:rPr>
              <a:t>The Swift Project in Cyprus</a:t>
            </a:r>
          </a:p>
          <a:p>
            <a:pPr marL="457200" indent="-457200">
              <a:buFont typeface="Arial" panose="020B0604020202020204" pitchFamily="34" charset="0"/>
              <a:buChar char="•"/>
            </a:pPr>
            <a:endParaRPr lang="en-GB" sz="3200" b="1" dirty="0" smtClean="0">
              <a:solidFill>
                <a:schemeClr val="tx2">
                  <a:lumMod val="75000"/>
                </a:schemeClr>
              </a:solidFill>
              <a:latin typeface="+mj-lt"/>
            </a:endParaRPr>
          </a:p>
        </p:txBody>
      </p:sp>
      <p:grpSp>
        <p:nvGrpSpPr>
          <p:cNvPr id="14" name="Group 13"/>
          <p:cNvGrpSpPr/>
          <p:nvPr/>
        </p:nvGrpSpPr>
        <p:grpSpPr>
          <a:xfrm rot="20935893">
            <a:off x="4386321" y="3752271"/>
            <a:ext cx="3650678" cy="2920316"/>
            <a:chOff x="4987198" y="4328678"/>
            <a:chExt cx="3650678" cy="2920316"/>
          </a:xfrm>
        </p:grpSpPr>
        <p:pic>
          <p:nvPicPr>
            <p:cNvPr id="15" name="Picture 14"/>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1297" t="13250" r="32281" b="9751"/>
            <a:stretch/>
          </p:blipFill>
          <p:spPr>
            <a:xfrm rot="20768457">
              <a:off x="6182156" y="4328678"/>
              <a:ext cx="2455720" cy="2920316"/>
            </a:xfrm>
            <a:prstGeom prst="rect">
              <a:avLst/>
            </a:prstGeom>
          </p:spPr>
        </p:pic>
        <p:pic>
          <p:nvPicPr>
            <p:cNvPr id="16" name="Picture 15"/>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1297" t="13250" r="32281" b="9751"/>
            <a:stretch/>
          </p:blipFill>
          <p:spPr>
            <a:xfrm rot="20668331">
              <a:off x="4987198" y="4365932"/>
              <a:ext cx="1761890" cy="2095221"/>
            </a:xfrm>
            <a:prstGeom prst="rect">
              <a:avLst/>
            </a:prstGeom>
          </p:spPr>
        </p:pic>
      </p:gr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87824" y="5926637"/>
            <a:ext cx="1224136" cy="814731"/>
          </a:xfrm>
          <a:prstGeom prst="rect">
            <a:avLst/>
          </a:prstGeom>
        </p:spPr>
      </p:pic>
    </p:spTree>
    <p:extLst>
      <p:ext uri="{BB962C8B-B14F-4D97-AF65-F5344CB8AC3E}">
        <p14:creationId xmlns:p14="http://schemas.microsoft.com/office/powerpoint/2010/main" val="6962328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979795"/>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251520" y="1916832"/>
            <a:ext cx="8619358" cy="769441"/>
          </a:xfrm>
          <a:prstGeom prst="rect">
            <a:avLst/>
          </a:prstGeom>
        </p:spPr>
        <p:txBody>
          <a:bodyPr wrap="square">
            <a:spAutoFit/>
          </a:bodyPr>
          <a:lstStyle/>
          <a:p>
            <a:pPr algn="ctr"/>
            <a:r>
              <a:rPr lang="en-GB" sz="4400" b="1" dirty="0" smtClean="0">
                <a:solidFill>
                  <a:schemeClr val="tx2">
                    <a:lumMod val="75000"/>
                  </a:schemeClr>
                </a:solidFill>
                <a:latin typeface="+mj-lt"/>
              </a:rPr>
              <a:t>3 species of Swifts in Cyprus</a:t>
            </a:r>
          </a:p>
        </p:txBody>
      </p:sp>
      <p:pic>
        <p:nvPicPr>
          <p:cNvPr id="14" name="Picture 13"/>
          <p:cNvPicPr>
            <a:picLocks noChangeAspect="1"/>
          </p:cNvPicPr>
          <p:nvPr/>
        </p:nvPicPr>
        <p:blipFill>
          <a:blip r:embed="rId6"/>
          <a:stretch>
            <a:fillRect/>
          </a:stretch>
        </p:blipFill>
        <p:spPr>
          <a:xfrm>
            <a:off x="395536" y="3212976"/>
            <a:ext cx="2562278" cy="180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p:cNvPicPr>
            <a:picLocks noChangeAspect="1"/>
          </p:cNvPicPr>
          <p:nvPr/>
        </p:nvPicPr>
        <p:blipFill>
          <a:blip r:embed="rId7"/>
          <a:stretch>
            <a:fillRect/>
          </a:stretch>
        </p:blipFill>
        <p:spPr>
          <a:xfrm>
            <a:off x="3203848" y="3212976"/>
            <a:ext cx="2700000" cy="180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15"/>
          <p:cNvPicPr>
            <a:picLocks noChangeAspect="1"/>
          </p:cNvPicPr>
          <p:nvPr/>
        </p:nvPicPr>
        <p:blipFill>
          <a:blip r:embed="rId8"/>
          <a:stretch>
            <a:fillRect/>
          </a:stretch>
        </p:blipFill>
        <p:spPr>
          <a:xfrm>
            <a:off x="6156176" y="3212976"/>
            <a:ext cx="2437168" cy="180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TextBox 16"/>
          <p:cNvSpPr txBox="1"/>
          <p:nvPr/>
        </p:nvSpPr>
        <p:spPr>
          <a:xfrm>
            <a:off x="323528" y="5085184"/>
            <a:ext cx="2808312" cy="369332"/>
          </a:xfrm>
          <a:prstGeom prst="rect">
            <a:avLst/>
          </a:prstGeom>
          <a:noFill/>
        </p:spPr>
        <p:txBody>
          <a:bodyPr wrap="square" rtlCol="0">
            <a:spAutoFit/>
          </a:bodyPr>
          <a:lstStyle/>
          <a:p>
            <a:r>
              <a:rPr lang="en-US" dirty="0" smtClean="0">
                <a:solidFill>
                  <a:schemeClr val="tx2"/>
                </a:solidFill>
                <a:latin typeface="+mj-lt"/>
              </a:rPr>
              <a:t>Pallid Swift</a:t>
            </a:r>
            <a:endParaRPr lang="en-US" dirty="0">
              <a:solidFill>
                <a:schemeClr val="tx2"/>
              </a:solidFill>
              <a:latin typeface="+mj-lt"/>
            </a:endParaRPr>
          </a:p>
        </p:txBody>
      </p:sp>
      <p:sp>
        <p:nvSpPr>
          <p:cNvPr id="18" name="TextBox 17"/>
          <p:cNvSpPr txBox="1"/>
          <p:nvPr/>
        </p:nvSpPr>
        <p:spPr>
          <a:xfrm>
            <a:off x="3203848" y="5085184"/>
            <a:ext cx="2808312" cy="369332"/>
          </a:xfrm>
          <a:prstGeom prst="rect">
            <a:avLst/>
          </a:prstGeom>
          <a:noFill/>
        </p:spPr>
        <p:txBody>
          <a:bodyPr wrap="square" rtlCol="0">
            <a:spAutoFit/>
          </a:bodyPr>
          <a:lstStyle/>
          <a:p>
            <a:r>
              <a:rPr lang="en-US" dirty="0" smtClean="0">
                <a:solidFill>
                  <a:srgbClr val="318FC5"/>
                </a:solidFill>
                <a:latin typeface="+mj-lt"/>
              </a:rPr>
              <a:t>Alpine Swift</a:t>
            </a:r>
            <a:endParaRPr lang="en-US" dirty="0">
              <a:solidFill>
                <a:srgbClr val="318FC5"/>
              </a:solidFill>
              <a:latin typeface="+mj-lt"/>
            </a:endParaRPr>
          </a:p>
        </p:txBody>
      </p:sp>
      <p:sp>
        <p:nvSpPr>
          <p:cNvPr id="2" name="Rectangle 1"/>
          <p:cNvSpPr/>
          <p:nvPr/>
        </p:nvSpPr>
        <p:spPr>
          <a:xfrm>
            <a:off x="6300192" y="5085184"/>
            <a:ext cx="1880643" cy="369332"/>
          </a:xfrm>
          <a:prstGeom prst="rect">
            <a:avLst/>
          </a:prstGeom>
        </p:spPr>
        <p:txBody>
          <a:bodyPr wrap="none">
            <a:spAutoFit/>
          </a:bodyPr>
          <a:lstStyle/>
          <a:p>
            <a:r>
              <a:rPr lang="en-US" dirty="0">
                <a:solidFill>
                  <a:srgbClr val="318FC5"/>
                </a:solidFill>
                <a:latin typeface="+mj-lt"/>
              </a:rPr>
              <a:t>Common Swift </a:t>
            </a:r>
            <a:endParaRPr lang="en-US" dirty="0">
              <a:latin typeface="+mj-lt"/>
            </a:endParaRPr>
          </a:p>
        </p:txBody>
      </p:sp>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59832" y="5926637"/>
            <a:ext cx="1224136" cy="814731"/>
          </a:xfrm>
          <a:prstGeom prst="rect">
            <a:avLst/>
          </a:prstGeom>
        </p:spPr>
      </p:pic>
    </p:spTree>
    <p:extLst>
      <p:ext uri="{BB962C8B-B14F-4D97-AF65-F5344CB8AC3E}">
        <p14:creationId xmlns:p14="http://schemas.microsoft.com/office/powerpoint/2010/main" val="1124538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979795"/>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14" name="Rectangle 13"/>
          <p:cNvSpPr/>
          <p:nvPr/>
        </p:nvSpPr>
        <p:spPr>
          <a:xfrm>
            <a:off x="220843" y="1466361"/>
            <a:ext cx="2645868" cy="646331"/>
          </a:xfrm>
          <a:prstGeom prst="rect">
            <a:avLst/>
          </a:prstGeom>
        </p:spPr>
        <p:txBody>
          <a:bodyPr wrap="square">
            <a:spAutoFit/>
          </a:bodyPr>
          <a:lstStyle/>
          <a:p>
            <a:pPr algn="ctr"/>
            <a:r>
              <a:rPr lang="en-GB" sz="3600" b="1" dirty="0" smtClean="0">
                <a:solidFill>
                  <a:schemeClr val="tx2">
                    <a:lumMod val="75000"/>
                  </a:schemeClr>
                </a:solidFill>
                <a:latin typeface="+mj-lt"/>
              </a:rPr>
              <a:t>Pallid Swift</a:t>
            </a:r>
          </a:p>
        </p:txBody>
      </p:sp>
      <p:pic>
        <p:nvPicPr>
          <p:cNvPr id="1026" name="Picture 2" descr="C:\Users\L.Kapsali\Desktop\07960_Apus_pallidus_dist_all.jpg"/>
          <p:cNvPicPr>
            <a:picLocks noChangeAspect="1" noChangeArrowheads="1"/>
          </p:cNvPicPr>
          <p:nvPr/>
        </p:nvPicPr>
        <p:blipFill rotWithShape="1">
          <a:blip r:embed="rId6">
            <a:extLst>
              <a:ext uri="{28A0092B-C50C-407E-A947-70E740481C1C}">
                <a14:useLocalDpi xmlns:a14="http://schemas.microsoft.com/office/drawing/2010/main" val="0"/>
              </a:ext>
            </a:extLst>
          </a:blip>
          <a:srcRect l="9420" t="5780" r="9057" b="18933"/>
          <a:stretch/>
        </p:blipFill>
        <p:spPr bwMode="auto">
          <a:xfrm>
            <a:off x="3115679" y="1196752"/>
            <a:ext cx="5920817" cy="422523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7"/>
          <a:stretch>
            <a:fillRect/>
          </a:stretch>
        </p:blipFill>
        <p:spPr>
          <a:xfrm>
            <a:off x="144931" y="2708920"/>
            <a:ext cx="2933768" cy="2060972"/>
          </a:xfrm>
          <a:prstGeom prst="roundRect">
            <a:avLst>
              <a:gd name="adj" fmla="val 8594"/>
            </a:avLst>
          </a:prstGeom>
          <a:solidFill>
            <a:srgbClr val="FFFFFF">
              <a:shade val="85000"/>
            </a:srgbClr>
          </a:solidFill>
          <a:ln>
            <a:noFill/>
          </a:ln>
          <a:effectLst/>
        </p:spPr>
      </p:pic>
      <p:sp>
        <p:nvSpPr>
          <p:cNvPr id="3" name="TextBox 2"/>
          <p:cNvSpPr txBox="1"/>
          <p:nvPr/>
        </p:nvSpPr>
        <p:spPr>
          <a:xfrm>
            <a:off x="179512" y="5013176"/>
            <a:ext cx="2808312" cy="738664"/>
          </a:xfrm>
          <a:prstGeom prst="rect">
            <a:avLst/>
          </a:prstGeom>
          <a:noFill/>
        </p:spPr>
        <p:txBody>
          <a:bodyPr wrap="square" rtlCol="0">
            <a:spAutoFit/>
          </a:bodyPr>
          <a:lstStyle/>
          <a:p>
            <a:r>
              <a:rPr lang="en-US" sz="1400" dirty="0" smtClean="0">
                <a:solidFill>
                  <a:schemeClr val="tx2"/>
                </a:solidFill>
                <a:latin typeface="+mj-lt"/>
              </a:rPr>
              <a:t>Pallid Swift © </a:t>
            </a:r>
            <a:r>
              <a:rPr lang="en-US" sz="1400" dirty="0" err="1" smtClean="0">
                <a:solidFill>
                  <a:schemeClr val="tx2"/>
                </a:solidFill>
                <a:latin typeface="+mj-lt"/>
              </a:rPr>
              <a:t>Bogpumper</a:t>
            </a:r>
            <a:r>
              <a:rPr lang="en-US" sz="1400" dirty="0" smtClean="0">
                <a:solidFill>
                  <a:schemeClr val="tx2"/>
                </a:solidFill>
                <a:latin typeface="+mj-lt"/>
              </a:rPr>
              <a:t> </a:t>
            </a:r>
            <a:r>
              <a:rPr lang="en-US" sz="1400" dirty="0">
                <a:solidFill>
                  <a:srgbClr val="318FC5"/>
                </a:solidFill>
                <a:latin typeface="+mj-lt"/>
              </a:rPr>
              <a:t>/ Commons Wikimedia</a:t>
            </a:r>
          </a:p>
          <a:p>
            <a:endParaRPr lang="en-US" sz="1400" dirty="0">
              <a:solidFill>
                <a:schemeClr val="tx2"/>
              </a:solidFill>
              <a:latin typeface="+mj-lt"/>
            </a:endParaRPr>
          </a:p>
        </p:txBody>
      </p:sp>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59832" y="5926637"/>
            <a:ext cx="1224136" cy="814731"/>
          </a:xfrm>
          <a:prstGeom prst="rect">
            <a:avLst/>
          </a:prstGeom>
        </p:spPr>
      </p:pic>
    </p:spTree>
    <p:extLst>
      <p:ext uri="{BB962C8B-B14F-4D97-AF65-F5344CB8AC3E}">
        <p14:creationId xmlns:p14="http://schemas.microsoft.com/office/powerpoint/2010/main" val="11283428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211960" y="260648"/>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979795"/>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grpSp>
        <p:nvGrpSpPr>
          <p:cNvPr id="6" name="Group 5"/>
          <p:cNvGrpSpPr/>
          <p:nvPr/>
        </p:nvGrpSpPr>
        <p:grpSpPr>
          <a:xfrm>
            <a:off x="8284441" y="5688707"/>
            <a:ext cx="646562" cy="1101675"/>
            <a:chOff x="137940" y="4293655"/>
            <a:chExt cx="1819250" cy="2324860"/>
          </a:xfrm>
        </p:grpSpPr>
        <p:pic>
          <p:nvPicPr>
            <p:cNvPr id="11" name="Picture 10"/>
            <p:cNvPicPr>
              <a:picLocks noChangeAspect="1"/>
            </p:cNvPicPr>
            <p:nvPr/>
          </p:nvPicPr>
          <p:blipFill>
            <a:blip r:embed="rId6"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rot="654498">
              <a:off x="501662" y="4293655"/>
              <a:ext cx="1247946" cy="939573"/>
            </a:xfrm>
            <a:prstGeom prst="rect">
              <a:avLst/>
            </a:prstGeom>
          </p:spPr>
        </p:pic>
        <p:pic>
          <p:nvPicPr>
            <p:cNvPr id="12" name="Picture 11"/>
            <p:cNvPicPr>
              <a:picLocks noChangeAspect="1"/>
            </p:cNvPicPr>
            <p:nvPr/>
          </p:nvPicPr>
          <p:blipFill>
            <a:blip r:embed="rId7"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a:off x="137940" y="5874884"/>
              <a:ext cx="987695" cy="743631"/>
            </a:xfrm>
            <a:prstGeom prst="rect">
              <a:avLst/>
            </a:prstGeom>
          </p:spPr>
        </p:pic>
        <p:pic>
          <p:nvPicPr>
            <p:cNvPr id="13" name="Picture 12"/>
            <p:cNvPicPr>
              <a:picLocks noChangeAspect="1"/>
            </p:cNvPicPr>
            <p:nvPr/>
          </p:nvPicPr>
          <p:blipFill>
            <a:blip r:embed="rId8"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rot="880153">
              <a:off x="873107" y="5466783"/>
              <a:ext cx="1084083" cy="816201"/>
            </a:xfrm>
            <a:prstGeom prst="rect">
              <a:avLst/>
            </a:prstGeom>
          </p:spPr>
        </p:pic>
      </p:grpSp>
      <p:pic>
        <p:nvPicPr>
          <p:cNvPr id="2050" name="Picture 2" descr="C:\Users\L.Kapsali\Desktop\07980_Tachymarptis_melba_dist_all.jpg"/>
          <p:cNvPicPr>
            <a:picLocks noChangeAspect="1" noChangeArrowheads="1"/>
          </p:cNvPicPr>
          <p:nvPr/>
        </p:nvPicPr>
        <p:blipFill rotWithShape="1">
          <a:blip r:embed="rId9">
            <a:extLst>
              <a:ext uri="{28A0092B-C50C-407E-A947-70E740481C1C}">
                <a14:useLocalDpi xmlns:a14="http://schemas.microsoft.com/office/drawing/2010/main" val="0"/>
              </a:ext>
            </a:extLst>
          </a:blip>
          <a:srcRect r="35" b="13450"/>
          <a:stretch/>
        </p:blipFill>
        <p:spPr bwMode="auto">
          <a:xfrm>
            <a:off x="3131840" y="1916832"/>
            <a:ext cx="5859495" cy="392016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251520" y="2204864"/>
            <a:ext cx="2952328" cy="584776"/>
          </a:xfrm>
          <a:prstGeom prst="rect">
            <a:avLst/>
          </a:prstGeom>
        </p:spPr>
        <p:txBody>
          <a:bodyPr wrap="square">
            <a:spAutoFit/>
          </a:bodyPr>
          <a:lstStyle/>
          <a:p>
            <a:r>
              <a:rPr lang="en-GB" sz="3200" b="1" dirty="0" smtClean="0">
                <a:solidFill>
                  <a:schemeClr val="tx2">
                    <a:lumMod val="75000"/>
                  </a:schemeClr>
                </a:solidFill>
                <a:latin typeface="+mj-lt"/>
              </a:rPr>
              <a:t>Alpine Swift</a:t>
            </a:r>
          </a:p>
        </p:txBody>
      </p:sp>
      <p:sp>
        <p:nvSpPr>
          <p:cNvPr id="17" name="TextBox 16"/>
          <p:cNvSpPr txBox="1"/>
          <p:nvPr/>
        </p:nvSpPr>
        <p:spPr>
          <a:xfrm>
            <a:off x="179512" y="5013176"/>
            <a:ext cx="2808312" cy="738664"/>
          </a:xfrm>
          <a:prstGeom prst="rect">
            <a:avLst/>
          </a:prstGeom>
          <a:noFill/>
        </p:spPr>
        <p:txBody>
          <a:bodyPr wrap="square" rtlCol="0">
            <a:spAutoFit/>
          </a:bodyPr>
          <a:lstStyle/>
          <a:p>
            <a:r>
              <a:rPr lang="en-US" sz="1400" dirty="0" smtClean="0">
                <a:solidFill>
                  <a:srgbClr val="318FC5"/>
                </a:solidFill>
                <a:latin typeface="+mj-lt"/>
              </a:rPr>
              <a:t>Alpine Swift © Jonathan </a:t>
            </a:r>
            <a:r>
              <a:rPr lang="en-US" sz="1400" dirty="0" err="1" smtClean="0">
                <a:solidFill>
                  <a:srgbClr val="318FC5"/>
                </a:solidFill>
                <a:latin typeface="+mj-lt"/>
              </a:rPr>
              <a:t>Hornung</a:t>
            </a:r>
            <a:r>
              <a:rPr lang="en-US" sz="1400" dirty="0" smtClean="0">
                <a:solidFill>
                  <a:srgbClr val="318FC5"/>
                </a:solidFill>
                <a:latin typeface="+mj-lt"/>
              </a:rPr>
              <a:t> / Commons Wikimedia</a:t>
            </a:r>
            <a:endParaRPr lang="en-US" sz="1400" dirty="0">
              <a:solidFill>
                <a:srgbClr val="318FC5"/>
              </a:solidFill>
              <a:latin typeface="+mj-lt"/>
            </a:endParaRPr>
          </a:p>
        </p:txBody>
      </p:sp>
      <p:pic>
        <p:nvPicPr>
          <p:cNvPr id="2" name="Picture 1"/>
          <p:cNvPicPr>
            <a:picLocks noChangeAspect="1"/>
          </p:cNvPicPr>
          <p:nvPr/>
        </p:nvPicPr>
        <p:blipFill>
          <a:blip r:embed="rId10"/>
          <a:stretch>
            <a:fillRect/>
          </a:stretch>
        </p:blipFill>
        <p:spPr>
          <a:xfrm>
            <a:off x="179512" y="2924944"/>
            <a:ext cx="3096344" cy="2064229"/>
          </a:xfrm>
          <a:prstGeom prst="roundRect">
            <a:avLst>
              <a:gd name="adj" fmla="val 8594"/>
            </a:avLst>
          </a:prstGeom>
          <a:solidFill>
            <a:srgbClr val="FFFFFF">
              <a:shade val="85000"/>
            </a:srgbClr>
          </a:solidFill>
          <a:ln>
            <a:noFill/>
          </a:ln>
          <a:effectLst/>
        </p:spPr>
      </p:pic>
      <p:pic>
        <p:nvPicPr>
          <p:cNvPr id="14" name="Picture 1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59832" y="5949280"/>
            <a:ext cx="1224136" cy="814731"/>
          </a:xfrm>
          <a:prstGeom prst="rect">
            <a:avLst/>
          </a:prstGeom>
        </p:spPr>
      </p:pic>
    </p:spTree>
    <p:extLst>
      <p:ext uri="{BB962C8B-B14F-4D97-AF65-F5344CB8AC3E}">
        <p14:creationId xmlns:p14="http://schemas.microsoft.com/office/powerpoint/2010/main" val="8926390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979795"/>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grpSp>
        <p:nvGrpSpPr>
          <p:cNvPr id="6" name="Group 5"/>
          <p:cNvGrpSpPr/>
          <p:nvPr/>
        </p:nvGrpSpPr>
        <p:grpSpPr>
          <a:xfrm>
            <a:off x="8284441" y="5688707"/>
            <a:ext cx="646562" cy="1101675"/>
            <a:chOff x="137940" y="4293655"/>
            <a:chExt cx="1819250" cy="2324860"/>
          </a:xfrm>
        </p:grpSpPr>
        <p:pic>
          <p:nvPicPr>
            <p:cNvPr id="11" name="Picture 10"/>
            <p:cNvPicPr>
              <a:picLocks noChangeAspect="1"/>
            </p:cNvPicPr>
            <p:nvPr/>
          </p:nvPicPr>
          <p:blipFill>
            <a:blip r:embed="rId6"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rot="654498">
              <a:off x="501662" y="4293655"/>
              <a:ext cx="1247946" cy="939573"/>
            </a:xfrm>
            <a:prstGeom prst="rect">
              <a:avLst/>
            </a:prstGeom>
          </p:spPr>
        </p:pic>
        <p:pic>
          <p:nvPicPr>
            <p:cNvPr id="12" name="Picture 11"/>
            <p:cNvPicPr>
              <a:picLocks noChangeAspect="1"/>
            </p:cNvPicPr>
            <p:nvPr/>
          </p:nvPicPr>
          <p:blipFill>
            <a:blip r:embed="rId7"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a:off x="137940" y="5874884"/>
              <a:ext cx="987695" cy="743631"/>
            </a:xfrm>
            <a:prstGeom prst="rect">
              <a:avLst/>
            </a:prstGeom>
          </p:spPr>
        </p:pic>
        <p:pic>
          <p:nvPicPr>
            <p:cNvPr id="13" name="Picture 12"/>
            <p:cNvPicPr>
              <a:picLocks noChangeAspect="1"/>
            </p:cNvPicPr>
            <p:nvPr/>
          </p:nvPicPr>
          <p:blipFill>
            <a:blip r:embed="rId8"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rot="880153">
              <a:off x="873107" y="5466783"/>
              <a:ext cx="1084083" cy="816201"/>
            </a:xfrm>
            <a:prstGeom prst="rect">
              <a:avLst/>
            </a:prstGeom>
          </p:spPr>
        </p:pic>
      </p:grpSp>
      <p:sp>
        <p:nvSpPr>
          <p:cNvPr id="14" name="Rectangle 13"/>
          <p:cNvSpPr/>
          <p:nvPr/>
        </p:nvSpPr>
        <p:spPr>
          <a:xfrm>
            <a:off x="33200" y="1772816"/>
            <a:ext cx="3055630" cy="523220"/>
          </a:xfrm>
          <a:prstGeom prst="rect">
            <a:avLst/>
          </a:prstGeom>
        </p:spPr>
        <p:txBody>
          <a:bodyPr wrap="square">
            <a:spAutoFit/>
          </a:bodyPr>
          <a:lstStyle/>
          <a:p>
            <a:r>
              <a:rPr lang="en-GB" sz="2800" b="1" dirty="0" smtClean="0">
                <a:solidFill>
                  <a:schemeClr val="tx2">
                    <a:lumMod val="75000"/>
                  </a:schemeClr>
                </a:solidFill>
                <a:latin typeface="+mj-lt"/>
              </a:rPr>
              <a:t>Common Swift</a:t>
            </a:r>
          </a:p>
        </p:txBody>
      </p:sp>
      <p:pic>
        <p:nvPicPr>
          <p:cNvPr id="3074" name="Picture 2" descr="C:\Users\L.Kapsali\Desktop\07950_A_apus_range.jpg"/>
          <p:cNvPicPr>
            <a:picLocks noChangeAspect="1" noChangeArrowheads="1"/>
          </p:cNvPicPr>
          <p:nvPr/>
        </p:nvPicPr>
        <p:blipFill rotWithShape="1">
          <a:blip r:embed="rId9">
            <a:extLst>
              <a:ext uri="{28A0092B-C50C-407E-A947-70E740481C1C}">
                <a14:useLocalDpi xmlns:a14="http://schemas.microsoft.com/office/drawing/2010/main" val="0"/>
              </a:ext>
            </a:extLst>
          </a:blip>
          <a:srcRect l="9040" t="4481" r="8668" b="18600"/>
          <a:stretch/>
        </p:blipFill>
        <p:spPr bwMode="auto">
          <a:xfrm>
            <a:off x="3453631" y="1412776"/>
            <a:ext cx="5582865" cy="403244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10"/>
          <a:stretch>
            <a:fillRect/>
          </a:stretch>
        </p:blipFill>
        <p:spPr>
          <a:xfrm>
            <a:off x="66824" y="2348880"/>
            <a:ext cx="3425056" cy="2529617"/>
          </a:xfrm>
          <a:prstGeom prst="roundRect">
            <a:avLst>
              <a:gd name="adj" fmla="val 8594"/>
            </a:avLst>
          </a:prstGeom>
          <a:solidFill>
            <a:srgbClr val="FFFFFF">
              <a:shade val="85000"/>
            </a:srgbClr>
          </a:solidFill>
          <a:ln>
            <a:noFill/>
          </a:ln>
          <a:effectLst/>
        </p:spPr>
      </p:pic>
      <p:sp>
        <p:nvSpPr>
          <p:cNvPr id="15" name="TextBox 14"/>
          <p:cNvSpPr txBox="1"/>
          <p:nvPr/>
        </p:nvSpPr>
        <p:spPr>
          <a:xfrm>
            <a:off x="179512" y="4941168"/>
            <a:ext cx="2808312" cy="523220"/>
          </a:xfrm>
          <a:prstGeom prst="rect">
            <a:avLst/>
          </a:prstGeom>
          <a:noFill/>
        </p:spPr>
        <p:txBody>
          <a:bodyPr wrap="square" rtlCol="0">
            <a:spAutoFit/>
          </a:bodyPr>
          <a:lstStyle/>
          <a:p>
            <a:r>
              <a:rPr lang="en-US" sz="1400" dirty="0" smtClean="0">
                <a:solidFill>
                  <a:srgbClr val="318FC5"/>
                </a:solidFill>
                <a:latin typeface="+mj-lt"/>
              </a:rPr>
              <a:t>Common Swift © Albert </a:t>
            </a:r>
            <a:r>
              <a:rPr lang="en-US" sz="1400" dirty="0" err="1" smtClean="0">
                <a:solidFill>
                  <a:srgbClr val="318FC5"/>
                </a:solidFill>
                <a:latin typeface="+mj-lt"/>
              </a:rPr>
              <a:t>Stoecker</a:t>
            </a:r>
            <a:endParaRPr lang="en-US" sz="1400" dirty="0">
              <a:solidFill>
                <a:srgbClr val="318FC5"/>
              </a:solidFill>
              <a:latin typeface="+mj-lt"/>
            </a:endParaRPr>
          </a:p>
        </p:txBody>
      </p:sp>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59832" y="5926637"/>
            <a:ext cx="1224136" cy="814731"/>
          </a:xfrm>
          <a:prstGeom prst="rect">
            <a:avLst/>
          </a:prstGeom>
        </p:spPr>
      </p:pic>
    </p:spTree>
    <p:extLst>
      <p:ext uri="{BB962C8B-B14F-4D97-AF65-F5344CB8AC3E}">
        <p14:creationId xmlns:p14="http://schemas.microsoft.com/office/powerpoint/2010/main" val="38297869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979795"/>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357197" y="1772816"/>
            <a:ext cx="8472809" cy="2862322"/>
          </a:xfrm>
          <a:prstGeom prst="rect">
            <a:avLst/>
          </a:prstGeom>
        </p:spPr>
        <p:txBody>
          <a:bodyPr wrap="square">
            <a:spAutoFit/>
          </a:bodyPr>
          <a:lstStyle/>
          <a:p>
            <a:pPr>
              <a:spcAft>
                <a:spcPts val="600"/>
              </a:spcAft>
            </a:pPr>
            <a:r>
              <a:rPr lang="en-US" sz="3400" dirty="0" smtClean="0">
                <a:solidFill>
                  <a:schemeClr val="tx2">
                    <a:lumMod val="75000"/>
                  </a:schemeClr>
                </a:solidFill>
                <a:latin typeface="+mj-lt"/>
              </a:rPr>
              <a:t> - </a:t>
            </a:r>
            <a:r>
              <a:rPr lang="en-US" sz="3400" b="1" dirty="0">
                <a:solidFill>
                  <a:schemeClr val="tx2">
                    <a:lumMod val="75000"/>
                  </a:schemeClr>
                </a:solidFill>
                <a:latin typeface="+mj-lt"/>
              </a:rPr>
              <a:t>A</a:t>
            </a:r>
            <a:r>
              <a:rPr lang="en-US" sz="3400" b="1" dirty="0" smtClean="0">
                <a:solidFill>
                  <a:schemeClr val="tx2">
                    <a:lumMod val="75000"/>
                  </a:schemeClr>
                </a:solidFill>
                <a:latin typeface="+mj-lt"/>
              </a:rPr>
              <a:t>rrive in March </a:t>
            </a:r>
            <a:r>
              <a:rPr lang="en-US" sz="3400" dirty="0" smtClean="0">
                <a:solidFill>
                  <a:schemeClr val="tx2">
                    <a:lumMod val="75000"/>
                  </a:schemeClr>
                </a:solidFill>
                <a:latin typeface="+mj-lt"/>
              </a:rPr>
              <a:t>(</a:t>
            </a:r>
            <a:r>
              <a:rPr lang="en-US" sz="3400" dirty="0">
                <a:solidFill>
                  <a:schemeClr val="tx2">
                    <a:lumMod val="75000"/>
                  </a:schemeClr>
                </a:solidFill>
                <a:latin typeface="+mj-lt"/>
              </a:rPr>
              <a:t>usually </a:t>
            </a:r>
            <a:r>
              <a:rPr lang="en-US" sz="3400" dirty="0" smtClean="0">
                <a:solidFill>
                  <a:schemeClr val="tx2">
                    <a:lumMod val="75000"/>
                  </a:schemeClr>
                </a:solidFill>
                <a:latin typeface="+mj-lt"/>
              </a:rPr>
              <a:t>with some first records in February)</a:t>
            </a:r>
          </a:p>
          <a:p>
            <a:pPr marL="571500" indent="-571500">
              <a:spcAft>
                <a:spcPts val="600"/>
              </a:spcAft>
              <a:buFontTx/>
              <a:buChar char="-"/>
            </a:pPr>
            <a:r>
              <a:rPr lang="en-US" sz="3400" b="1" dirty="0" smtClean="0">
                <a:solidFill>
                  <a:schemeClr val="tx2">
                    <a:lumMod val="75000"/>
                  </a:schemeClr>
                </a:solidFill>
                <a:latin typeface="+mj-lt"/>
              </a:rPr>
              <a:t>Leave</a:t>
            </a:r>
            <a:r>
              <a:rPr lang="en-US" sz="3400" dirty="0" smtClean="0">
                <a:solidFill>
                  <a:schemeClr val="tx2">
                    <a:lumMod val="75000"/>
                  </a:schemeClr>
                </a:solidFill>
                <a:latin typeface="+mj-lt"/>
              </a:rPr>
              <a:t> </a:t>
            </a:r>
            <a:r>
              <a:rPr lang="en-US" sz="3400" b="1" dirty="0" smtClean="0">
                <a:solidFill>
                  <a:schemeClr val="tx2">
                    <a:lumMod val="75000"/>
                  </a:schemeClr>
                </a:solidFill>
                <a:latin typeface="+mj-lt"/>
              </a:rPr>
              <a:t>by</a:t>
            </a:r>
            <a:r>
              <a:rPr lang="en-US" sz="3400" dirty="0" smtClean="0">
                <a:solidFill>
                  <a:schemeClr val="tx2">
                    <a:lumMod val="75000"/>
                  </a:schemeClr>
                </a:solidFill>
                <a:latin typeface="+mj-lt"/>
              </a:rPr>
              <a:t> </a:t>
            </a:r>
            <a:r>
              <a:rPr lang="en-US" sz="3400" b="1" dirty="0" smtClean="0">
                <a:solidFill>
                  <a:schemeClr val="tx2">
                    <a:lumMod val="75000"/>
                  </a:schemeClr>
                </a:solidFill>
                <a:latin typeface="+mj-lt"/>
              </a:rPr>
              <a:t>late July</a:t>
            </a:r>
            <a:endParaRPr lang="en-US" sz="3400" dirty="0">
              <a:solidFill>
                <a:schemeClr val="tx2">
                  <a:lumMod val="75000"/>
                </a:schemeClr>
              </a:solidFill>
              <a:latin typeface="+mj-lt"/>
            </a:endParaRPr>
          </a:p>
          <a:p>
            <a:pPr marL="571500" indent="-571500">
              <a:spcAft>
                <a:spcPts val="600"/>
              </a:spcAft>
              <a:buFontTx/>
              <a:buChar char="-"/>
            </a:pPr>
            <a:r>
              <a:rPr lang="en-US" sz="3400" b="1" dirty="0">
                <a:solidFill>
                  <a:schemeClr val="tx2">
                    <a:lumMod val="75000"/>
                  </a:schemeClr>
                </a:solidFill>
                <a:latin typeface="+mj-lt"/>
              </a:rPr>
              <a:t>P</a:t>
            </a:r>
            <a:r>
              <a:rPr lang="en-US" sz="3400" b="1" dirty="0" smtClean="0">
                <a:solidFill>
                  <a:schemeClr val="tx2">
                    <a:lumMod val="75000"/>
                  </a:schemeClr>
                </a:solidFill>
                <a:latin typeface="+mj-lt"/>
              </a:rPr>
              <a:t>assage birds until September</a:t>
            </a:r>
            <a:r>
              <a:rPr lang="en-US" sz="3400" dirty="0" smtClean="0">
                <a:solidFill>
                  <a:schemeClr val="tx2">
                    <a:lumMod val="75000"/>
                  </a:schemeClr>
                </a:solidFill>
                <a:latin typeface="+mj-lt"/>
              </a:rPr>
              <a:t> (even October)</a:t>
            </a:r>
            <a:endParaRPr lang="en-GB" sz="3400" dirty="0" smtClean="0">
              <a:solidFill>
                <a:schemeClr val="tx2">
                  <a:lumMod val="75000"/>
                </a:schemeClr>
              </a:solidFill>
              <a:latin typeface="+mj-lt"/>
            </a:endParaRP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9832" y="5926637"/>
            <a:ext cx="1224136" cy="814731"/>
          </a:xfrm>
          <a:prstGeom prst="rect">
            <a:avLst/>
          </a:prstGeom>
        </p:spPr>
      </p:pic>
    </p:spTree>
    <p:extLst>
      <p:ext uri="{BB962C8B-B14F-4D97-AF65-F5344CB8AC3E}">
        <p14:creationId xmlns:p14="http://schemas.microsoft.com/office/powerpoint/2010/main" val="10498897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979795"/>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323528" y="1196752"/>
            <a:ext cx="8640960" cy="4247317"/>
          </a:xfrm>
          <a:prstGeom prst="rect">
            <a:avLst/>
          </a:prstGeom>
        </p:spPr>
        <p:txBody>
          <a:bodyPr wrap="square">
            <a:spAutoFit/>
          </a:bodyPr>
          <a:lstStyle/>
          <a:p>
            <a:r>
              <a:rPr lang="en-US" sz="3000" b="1" dirty="0" smtClean="0">
                <a:solidFill>
                  <a:schemeClr val="tx2">
                    <a:lumMod val="75000"/>
                  </a:schemeClr>
                </a:solidFill>
                <a:latin typeface="+mj-lt"/>
              </a:rPr>
              <a:t>The most up-to-date population estimates (</a:t>
            </a:r>
            <a:r>
              <a:rPr lang="en-GB" sz="3000" b="1" dirty="0">
                <a:solidFill>
                  <a:schemeClr val="tx2">
                    <a:lumMod val="75000"/>
                  </a:schemeClr>
                </a:solidFill>
                <a:latin typeface="+mj-lt"/>
              </a:rPr>
              <a:t>Article 12 reporting in </a:t>
            </a:r>
            <a:r>
              <a:rPr lang="en-GB" sz="3000" b="1" dirty="0" smtClean="0">
                <a:solidFill>
                  <a:schemeClr val="tx2">
                    <a:lumMod val="75000"/>
                  </a:schemeClr>
                </a:solidFill>
                <a:latin typeface="+mj-lt"/>
              </a:rPr>
              <a:t>2012)</a:t>
            </a:r>
            <a:r>
              <a:rPr lang="en-US" sz="3000" b="1" dirty="0" smtClean="0">
                <a:solidFill>
                  <a:schemeClr val="tx2">
                    <a:lumMod val="75000"/>
                  </a:schemeClr>
                </a:solidFill>
                <a:latin typeface="+mj-lt"/>
              </a:rPr>
              <a:t> for Cyprus are:</a:t>
            </a:r>
          </a:p>
          <a:p>
            <a:endParaRPr lang="en-GB" sz="3000" b="1" dirty="0" smtClean="0">
              <a:solidFill>
                <a:schemeClr val="tx2">
                  <a:lumMod val="75000"/>
                </a:schemeClr>
              </a:solidFill>
              <a:latin typeface="+mj-lt"/>
            </a:endParaRPr>
          </a:p>
          <a:p>
            <a:pPr marL="457200" indent="-457200">
              <a:buFont typeface="Arial" panose="020B0604020202020204" pitchFamily="34" charset="0"/>
              <a:buChar char="•"/>
            </a:pPr>
            <a:r>
              <a:rPr lang="en-US" sz="3000" dirty="0" smtClean="0">
                <a:solidFill>
                  <a:schemeClr val="tx2">
                    <a:lumMod val="75000"/>
                  </a:schemeClr>
                </a:solidFill>
                <a:latin typeface="+mj-lt"/>
              </a:rPr>
              <a:t>Common Swift 15,000-60,000 pairs (uncertain trend)</a:t>
            </a:r>
          </a:p>
          <a:p>
            <a:pPr marL="457200" indent="-457200">
              <a:buFont typeface="Arial" panose="020B0604020202020204" pitchFamily="34" charset="0"/>
              <a:buChar char="•"/>
            </a:pPr>
            <a:endParaRPr lang="en-US" sz="3000" dirty="0" smtClean="0">
              <a:solidFill>
                <a:schemeClr val="tx2">
                  <a:lumMod val="75000"/>
                </a:schemeClr>
              </a:solidFill>
              <a:latin typeface="+mj-lt"/>
            </a:endParaRPr>
          </a:p>
          <a:p>
            <a:pPr marL="457200" indent="-457200">
              <a:buFont typeface="Arial" panose="020B0604020202020204" pitchFamily="34" charset="0"/>
              <a:buChar char="•"/>
            </a:pPr>
            <a:r>
              <a:rPr lang="en-US" sz="3000" dirty="0" smtClean="0">
                <a:solidFill>
                  <a:schemeClr val="tx2">
                    <a:lumMod val="75000"/>
                  </a:schemeClr>
                </a:solidFill>
                <a:latin typeface="+mj-lt"/>
              </a:rPr>
              <a:t>Alpine Swift 200-500 pairs (trend unknown)</a:t>
            </a:r>
          </a:p>
          <a:p>
            <a:pPr marL="457200" indent="-457200">
              <a:buFont typeface="Arial" panose="020B0604020202020204" pitchFamily="34" charset="0"/>
              <a:buChar char="•"/>
            </a:pPr>
            <a:endParaRPr lang="en-US" sz="3000" dirty="0" smtClean="0">
              <a:solidFill>
                <a:schemeClr val="tx2">
                  <a:lumMod val="75000"/>
                </a:schemeClr>
              </a:solidFill>
              <a:latin typeface="+mj-lt"/>
            </a:endParaRPr>
          </a:p>
          <a:p>
            <a:pPr marL="457200" indent="-457200">
              <a:buFont typeface="Arial" panose="020B0604020202020204" pitchFamily="34" charset="0"/>
              <a:buChar char="•"/>
            </a:pPr>
            <a:r>
              <a:rPr lang="en-US" sz="3000" dirty="0" smtClean="0">
                <a:solidFill>
                  <a:schemeClr val="tx2">
                    <a:lumMod val="75000"/>
                  </a:schemeClr>
                </a:solidFill>
                <a:latin typeface="+mj-lt"/>
              </a:rPr>
              <a:t>Pallid Swift 200-1,000 pairs (trend unknown) </a:t>
            </a:r>
            <a:endParaRPr lang="en-GB" sz="3000" dirty="0" smtClean="0">
              <a:solidFill>
                <a:schemeClr val="tx2">
                  <a:lumMod val="75000"/>
                </a:schemeClr>
              </a:solidFill>
              <a:latin typeface="+mj-lt"/>
            </a:endParaRP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9832" y="5926637"/>
            <a:ext cx="1224136" cy="814731"/>
          </a:xfrm>
          <a:prstGeom prst="rect">
            <a:avLst/>
          </a:prstGeom>
        </p:spPr>
      </p:pic>
    </p:spTree>
    <p:extLst>
      <p:ext uri="{BB962C8B-B14F-4D97-AF65-F5344CB8AC3E}">
        <p14:creationId xmlns:p14="http://schemas.microsoft.com/office/powerpoint/2010/main" val="26051276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93485" y="59797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979795"/>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14" name="Rectangle 13"/>
          <p:cNvSpPr/>
          <p:nvPr/>
        </p:nvSpPr>
        <p:spPr>
          <a:xfrm>
            <a:off x="185319" y="260648"/>
            <a:ext cx="8942886" cy="2400657"/>
          </a:xfrm>
          <a:prstGeom prst="rect">
            <a:avLst/>
          </a:prstGeom>
        </p:spPr>
        <p:txBody>
          <a:bodyPr wrap="square">
            <a:spAutoFit/>
          </a:bodyPr>
          <a:lstStyle/>
          <a:p>
            <a:pPr algn="ctr"/>
            <a:r>
              <a:rPr lang="en-GB" sz="3600" b="1" dirty="0" smtClean="0">
                <a:solidFill>
                  <a:schemeClr val="tx2">
                    <a:lumMod val="75000"/>
                  </a:schemeClr>
                </a:solidFill>
                <a:latin typeface="+mj-lt"/>
              </a:rPr>
              <a:t>Common Swift</a:t>
            </a:r>
          </a:p>
          <a:p>
            <a:endParaRPr lang="en-US" dirty="0" smtClean="0">
              <a:solidFill>
                <a:schemeClr val="tx2">
                  <a:lumMod val="75000"/>
                </a:schemeClr>
              </a:solidFill>
              <a:latin typeface="+mj-lt"/>
            </a:endParaRPr>
          </a:p>
          <a:p>
            <a:r>
              <a:rPr lang="en-US" sz="3200" dirty="0" smtClean="0">
                <a:solidFill>
                  <a:schemeClr val="tx2">
                    <a:lumMod val="75000"/>
                  </a:schemeClr>
                </a:solidFill>
                <a:latin typeface="+mj-lt"/>
              </a:rPr>
              <a:t>Trend Evaluation 2006  - 2016: Uncertain trend (data from 103 sites)</a:t>
            </a:r>
          </a:p>
          <a:p>
            <a:pPr marL="457200" indent="-457200">
              <a:buFont typeface="Arial" panose="020B0604020202020204" pitchFamily="34" charset="0"/>
              <a:buChar char="•"/>
            </a:pPr>
            <a:endParaRPr lang="en-GB" sz="3200" b="1" dirty="0" smtClean="0">
              <a:solidFill>
                <a:schemeClr val="tx2">
                  <a:lumMod val="75000"/>
                </a:schemeClr>
              </a:solidFill>
              <a:latin typeface="+mj-lt"/>
            </a:endParaRPr>
          </a:p>
        </p:txBody>
      </p:sp>
      <p:graphicFrame>
        <p:nvGraphicFramePr>
          <p:cNvPr id="16" name="Chart 15"/>
          <p:cNvGraphicFramePr>
            <a:graphicFrameLocks/>
          </p:cNvGraphicFramePr>
          <p:nvPr>
            <p:extLst>
              <p:ext uri="{D42A27DB-BD31-4B8C-83A1-F6EECF244321}">
                <p14:modId xmlns:p14="http://schemas.microsoft.com/office/powerpoint/2010/main" val="813295872"/>
              </p:ext>
            </p:extLst>
          </p:nvPr>
        </p:nvGraphicFramePr>
        <p:xfrm>
          <a:off x="2022376" y="2420888"/>
          <a:ext cx="5429943" cy="3312368"/>
        </p:xfrm>
        <a:graphic>
          <a:graphicData uri="http://schemas.openxmlformats.org/drawingml/2006/chart">
            <c:chart xmlns:c="http://schemas.openxmlformats.org/drawingml/2006/chart" xmlns:r="http://schemas.openxmlformats.org/officeDocument/2006/relationships" r:id="rId6"/>
          </a:graphicData>
        </a:graphic>
      </p:graphicFrame>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59832" y="5926637"/>
            <a:ext cx="1224136" cy="814731"/>
          </a:xfrm>
          <a:prstGeom prst="rect">
            <a:avLst/>
          </a:prstGeom>
        </p:spPr>
      </p:pic>
    </p:spTree>
    <p:extLst>
      <p:ext uri="{BB962C8B-B14F-4D97-AF65-F5344CB8AC3E}">
        <p14:creationId xmlns:p14="http://schemas.microsoft.com/office/powerpoint/2010/main" val="40760404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93485" y="59797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979795"/>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14" name="Rectangle 13"/>
          <p:cNvSpPr/>
          <p:nvPr/>
        </p:nvSpPr>
        <p:spPr>
          <a:xfrm>
            <a:off x="185319" y="260648"/>
            <a:ext cx="8942886" cy="2400657"/>
          </a:xfrm>
          <a:prstGeom prst="rect">
            <a:avLst/>
          </a:prstGeom>
        </p:spPr>
        <p:txBody>
          <a:bodyPr wrap="square">
            <a:spAutoFit/>
          </a:bodyPr>
          <a:lstStyle/>
          <a:p>
            <a:pPr algn="ctr"/>
            <a:r>
              <a:rPr lang="en-GB" sz="3600" b="1" dirty="0" smtClean="0">
                <a:solidFill>
                  <a:schemeClr val="tx2">
                    <a:lumMod val="75000"/>
                  </a:schemeClr>
                </a:solidFill>
                <a:latin typeface="+mj-lt"/>
              </a:rPr>
              <a:t>Common Swift</a:t>
            </a:r>
          </a:p>
          <a:p>
            <a:endParaRPr lang="en-US" dirty="0" smtClean="0">
              <a:solidFill>
                <a:schemeClr val="tx2">
                  <a:lumMod val="75000"/>
                </a:schemeClr>
              </a:solidFill>
              <a:latin typeface="+mj-lt"/>
            </a:endParaRPr>
          </a:p>
          <a:p>
            <a:r>
              <a:rPr lang="en-US" sz="3200" dirty="0" smtClean="0">
                <a:solidFill>
                  <a:schemeClr val="tx2">
                    <a:lumMod val="75000"/>
                  </a:schemeClr>
                </a:solidFill>
                <a:latin typeface="+mj-lt"/>
              </a:rPr>
              <a:t>Trend Evaluation 2006  - 2016: Uncertain trend (data from 85 farmland sites)</a:t>
            </a:r>
          </a:p>
          <a:p>
            <a:pPr marL="457200" indent="-457200">
              <a:buFont typeface="Arial" panose="020B0604020202020204" pitchFamily="34" charset="0"/>
              <a:buChar char="•"/>
            </a:pPr>
            <a:endParaRPr lang="en-GB" sz="3200" b="1" dirty="0" smtClean="0">
              <a:solidFill>
                <a:schemeClr val="tx2">
                  <a:lumMod val="75000"/>
                </a:schemeClr>
              </a:solidFill>
              <a:latin typeface="+mj-lt"/>
            </a:endParaRPr>
          </a:p>
        </p:txBody>
      </p:sp>
      <p:graphicFrame>
        <p:nvGraphicFramePr>
          <p:cNvPr id="11" name="Chart 10"/>
          <p:cNvGraphicFramePr>
            <a:graphicFrameLocks/>
          </p:cNvGraphicFramePr>
          <p:nvPr>
            <p:extLst>
              <p:ext uri="{D42A27DB-BD31-4B8C-83A1-F6EECF244321}">
                <p14:modId xmlns:p14="http://schemas.microsoft.com/office/powerpoint/2010/main" val="4033152485"/>
              </p:ext>
            </p:extLst>
          </p:nvPr>
        </p:nvGraphicFramePr>
        <p:xfrm>
          <a:off x="1884454" y="2404068"/>
          <a:ext cx="5544616" cy="3569553"/>
        </p:xfrm>
        <a:graphic>
          <a:graphicData uri="http://schemas.openxmlformats.org/drawingml/2006/chart">
            <c:chart xmlns:c="http://schemas.openxmlformats.org/drawingml/2006/chart" xmlns:r="http://schemas.openxmlformats.org/officeDocument/2006/relationships" r:id="rId6"/>
          </a:graphicData>
        </a:graphic>
      </p:graphicFrame>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59832" y="5926637"/>
            <a:ext cx="1224136" cy="814731"/>
          </a:xfrm>
          <a:prstGeom prst="rect">
            <a:avLst/>
          </a:prstGeom>
        </p:spPr>
      </p:pic>
    </p:spTree>
    <p:extLst>
      <p:ext uri="{BB962C8B-B14F-4D97-AF65-F5344CB8AC3E}">
        <p14:creationId xmlns:p14="http://schemas.microsoft.com/office/powerpoint/2010/main" val="18579390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27584" y="2132856"/>
            <a:ext cx="7521605" cy="3312368"/>
          </a:xfrm>
          <a:prstGeom prst="roundRect">
            <a:avLst>
              <a:gd name="adj" fmla="val 1903"/>
            </a:avLst>
          </a:prstGeom>
          <a:blipFill dpi="0" rotWithShape="1">
            <a:blip r:embed="rId2">
              <a:alphaModFix amt="67000"/>
              <a:duotone>
                <a:schemeClr val="accent1">
                  <a:tint val="70000"/>
                  <a:shade val="63000"/>
                </a:schemeClr>
                <a:schemeClr val="accent1">
                  <a:tint val="10000"/>
                  <a:satMod val="150000"/>
                </a:schemeClr>
              </a:duotone>
            </a:blip>
            <a:srcRect/>
            <a:tile tx="0" ty="0" sx="60000" sy="59000" flip="none" algn="tl"/>
          </a:blipFill>
          <a:ln>
            <a:noFill/>
          </a:ln>
        </p:spPr>
        <p:style>
          <a:lnRef idx="1">
            <a:schemeClr val="accent1"/>
          </a:lnRef>
          <a:fillRef idx="2">
            <a:schemeClr val="accent1"/>
          </a:fillRef>
          <a:effectRef idx="1">
            <a:schemeClr val="accent1"/>
          </a:effectRef>
          <a:fontRef idx="minor">
            <a:schemeClr val="dk1"/>
          </a:fontRef>
        </p:style>
        <p:txBody>
          <a:bodyPr rtlCol="0" anchor="t"/>
          <a:lstStyle/>
          <a:p>
            <a:pPr algn="ctr"/>
            <a:endParaRPr lang="en-GB" sz="2600" b="1" dirty="0" smtClean="0">
              <a:solidFill>
                <a:schemeClr val="tx2">
                  <a:lumMod val="50000"/>
                </a:schemeClr>
              </a:solidFill>
              <a:latin typeface="+mj-lt"/>
            </a:endParaRPr>
          </a:p>
          <a:p>
            <a:pPr algn="ctr"/>
            <a:r>
              <a:rPr lang="en-GB" sz="2600" b="1" dirty="0" smtClean="0">
                <a:solidFill>
                  <a:schemeClr val="tx2">
                    <a:lumMod val="50000"/>
                  </a:schemeClr>
                </a:solidFill>
                <a:latin typeface="+mj-lt"/>
              </a:rPr>
              <a:t>A joint project for SPNI, the Friends Of The Swifts association and </a:t>
            </a:r>
            <a:r>
              <a:rPr lang="en-GB" sz="2600" b="1" dirty="0" err="1" smtClean="0">
                <a:solidFill>
                  <a:schemeClr val="tx2">
                    <a:lumMod val="50000"/>
                  </a:schemeClr>
                </a:solidFill>
                <a:latin typeface="+mj-lt"/>
              </a:rPr>
              <a:t>BirdLife</a:t>
            </a:r>
            <a:r>
              <a:rPr lang="en-GB" sz="2600" b="1" dirty="0" smtClean="0">
                <a:solidFill>
                  <a:schemeClr val="tx2">
                    <a:lumMod val="50000"/>
                  </a:schemeClr>
                </a:solidFill>
                <a:latin typeface="+mj-lt"/>
              </a:rPr>
              <a:t> Cyprus, using Swift nest boxes as an awareness raising tool</a:t>
            </a:r>
            <a:endParaRPr lang="en-GB" sz="2600" b="1" dirty="0">
              <a:solidFill>
                <a:schemeClr val="tx2">
                  <a:lumMod val="50000"/>
                </a:schemeClr>
              </a:solidFill>
              <a:latin typeface="+mj-lt"/>
            </a:endParaRPr>
          </a:p>
        </p:txBody>
      </p:sp>
      <p:pic>
        <p:nvPicPr>
          <p:cNvPr id="5"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24128" y="692696"/>
            <a:ext cx="1379561" cy="1008112"/>
          </a:xfrm>
          <a:prstGeom prst="rect">
            <a:avLst/>
          </a:prstGeom>
          <a:noFill/>
        </p:spPr>
      </p:pic>
      <p:pic>
        <p:nvPicPr>
          <p:cNvPr id="6" name="Picture 5"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259632" y="476672"/>
            <a:ext cx="2232248" cy="1179512"/>
          </a:xfrm>
          <a:prstGeom prst="rect">
            <a:avLst/>
          </a:prstGeom>
          <a:noFill/>
          <a:ln>
            <a:noFill/>
          </a:ln>
        </p:spPr>
      </p:pic>
      <p:pic>
        <p:nvPicPr>
          <p:cNvPr id="7" name="Picture 6"/>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3940314" y="4077072"/>
            <a:ext cx="1296144" cy="1052736"/>
          </a:xfrm>
          <a:prstGeom prst="rect">
            <a:avLst/>
          </a:prstGeom>
          <a:noFill/>
          <a:ln>
            <a:noFill/>
          </a:ln>
          <a:extLst>
            <a:ext uri="{53640926-AAD7-44D8-BBD7-CCE9431645EC}">
              <a14:shadowObscured xmlns:a14="http://schemas.microsoft.com/office/drawing/2010/main"/>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51920" y="742301"/>
            <a:ext cx="1440160" cy="958507"/>
          </a:xfrm>
          <a:prstGeom prst="rect">
            <a:avLst/>
          </a:prstGeom>
        </p:spPr>
      </p:pic>
    </p:spTree>
    <p:extLst>
      <p:ext uri="{BB962C8B-B14F-4D97-AF65-F5344CB8AC3E}">
        <p14:creationId xmlns:p14="http://schemas.microsoft.com/office/powerpoint/2010/main" val="16979837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8" name="TextBox 7"/>
          <p:cNvSpPr txBox="1"/>
          <p:nvPr/>
        </p:nvSpPr>
        <p:spPr>
          <a:xfrm>
            <a:off x="251520" y="4077072"/>
            <a:ext cx="3782366" cy="2462213"/>
          </a:xfrm>
          <a:prstGeom prst="rect">
            <a:avLst/>
          </a:prstGeom>
          <a:noFill/>
        </p:spPr>
        <p:txBody>
          <a:bodyPr wrap="square" rtlCol="0">
            <a:spAutoFit/>
          </a:bodyPr>
          <a:lstStyle/>
          <a:p>
            <a:r>
              <a:rPr lang="en-GB" sz="2200" b="1" dirty="0" smtClean="0">
                <a:solidFill>
                  <a:srgbClr val="542E04"/>
                </a:solidFill>
                <a:latin typeface="+mj-lt"/>
              </a:rPr>
              <a:t>Aim of the project</a:t>
            </a:r>
            <a:r>
              <a:rPr lang="el-GR" sz="2200" b="1" dirty="0" smtClean="0">
                <a:solidFill>
                  <a:srgbClr val="542E04"/>
                </a:solidFill>
                <a:latin typeface="+mj-lt"/>
              </a:rPr>
              <a:t>:</a:t>
            </a:r>
            <a:endParaRPr lang="el-GR" sz="2200" b="1" dirty="0">
              <a:solidFill>
                <a:srgbClr val="542E04"/>
              </a:solidFill>
              <a:latin typeface="+mj-lt"/>
            </a:endParaRPr>
          </a:p>
          <a:p>
            <a:pPr marL="257175" indent="-257175">
              <a:buFontTx/>
              <a:buChar char="-"/>
            </a:pPr>
            <a:r>
              <a:rPr lang="en-GB" sz="2200" b="1" dirty="0" smtClean="0">
                <a:solidFill>
                  <a:srgbClr val="542E04"/>
                </a:solidFill>
                <a:latin typeface="+mj-lt"/>
              </a:rPr>
              <a:t>Establish foundations for am awareness raising program</a:t>
            </a:r>
          </a:p>
          <a:p>
            <a:pPr marL="257175" indent="-257175">
              <a:buFontTx/>
              <a:buChar char="-"/>
            </a:pPr>
            <a:endParaRPr lang="en-GB" sz="2200" b="1" dirty="0" smtClean="0">
              <a:solidFill>
                <a:srgbClr val="542E04"/>
              </a:solidFill>
              <a:latin typeface="+mj-lt"/>
            </a:endParaRPr>
          </a:p>
          <a:p>
            <a:pPr marL="257175" indent="-257175">
              <a:buFontTx/>
              <a:buChar char="-"/>
            </a:pPr>
            <a:r>
              <a:rPr lang="en-GB" sz="2200" b="1" dirty="0" smtClean="0">
                <a:solidFill>
                  <a:srgbClr val="542E04"/>
                </a:solidFill>
                <a:latin typeface="+mj-lt"/>
              </a:rPr>
              <a:t>Help Common Swift by installing nest boxes</a:t>
            </a:r>
          </a:p>
        </p:txBody>
      </p:sp>
    </p:spTree>
    <p:extLst>
      <p:ext uri="{BB962C8B-B14F-4D97-AF65-F5344CB8AC3E}">
        <p14:creationId xmlns:p14="http://schemas.microsoft.com/office/powerpoint/2010/main" val="29716539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91061" y="596110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979795"/>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179512" y="188640"/>
            <a:ext cx="8712968" cy="1815882"/>
          </a:xfrm>
          <a:prstGeom prst="rect">
            <a:avLst/>
          </a:prstGeom>
        </p:spPr>
        <p:txBody>
          <a:bodyPr wrap="square">
            <a:spAutoFit/>
          </a:bodyPr>
          <a:lstStyle/>
          <a:p>
            <a:pPr marL="457200" indent="-457200">
              <a:buFont typeface="Arial" panose="020B0604020202020204" pitchFamily="34" charset="0"/>
              <a:buChar char="•"/>
            </a:pPr>
            <a:r>
              <a:rPr lang="en-GB" sz="2800" dirty="0" smtClean="0">
                <a:solidFill>
                  <a:schemeClr val="tx2">
                    <a:lumMod val="75000"/>
                  </a:schemeClr>
                </a:solidFill>
                <a:latin typeface="+mj-lt"/>
              </a:rPr>
              <a:t>Activities in Cyprus:</a:t>
            </a:r>
          </a:p>
          <a:p>
            <a:pPr marL="457200" indent="-457200">
              <a:buFont typeface="Arial" panose="020B0604020202020204" pitchFamily="34" charset="0"/>
              <a:buChar char="•"/>
            </a:pPr>
            <a:endParaRPr lang="en-GB" sz="2800" dirty="0" smtClean="0">
              <a:solidFill>
                <a:schemeClr val="tx2">
                  <a:lumMod val="75000"/>
                </a:schemeClr>
              </a:solidFill>
              <a:latin typeface="+mj-lt"/>
            </a:endParaRPr>
          </a:p>
          <a:p>
            <a:r>
              <a:rPr lang="en-GB" sz="2800" dirty="0" smtClean="0">
                <a:solidFill>
                  <a:schemeClr val="tx2">
                    <a:lumMod val="75000"/>
                  </a:schemeClr>
                </a:solidFill>
                <a:latin typeface="+mj-lt"/>
              </a:rPr>
              <a:t>Engaged two communities:</a:t>
            </a:r>
          </a:p>
          <a:p>
            <a:r>
              <a:rPr lang="en-GB" sz="2800" dirty="0" smtClean="0">
                <a:solidFill>
                  <a:schemeClr val="tx2">
                    <a:lumMod val="75000"/>
                  </a:schemeClr>
                </a:solidFill>
                <a:latin typeface="+mj-lt"/>
              </a:rPr>
              <a:t>Aradippou &amp; Voroklini (9km apart)</a:t>
            </a:r>
          </a:p>
        </p:txBody>
      </p:sp>
      <p:pic>
        <p:nvPicPr>
          <p:cNvPr id="2" name="Picture 1"/>
          <p:cNvPicPr>
            <a:picLocks noChangeAspect="1"/>
          </p:cNvPicPr>
          <p:nvPr/>
        </p:nvPicPr>
        <p:blipFill rotWithShape="1">
          <a:blip r:embed="rId6"/>
          <a:srcRect l="21651" t="13601" r="5113" b="3800"/>
          <a:stretch/>
        </p:blipFill>
        <p:spPr>
          <a:xfrm>
            <a:off x="346909" y="2132856"/>
            <a:ext cx="4189087" cy="2657593"/>
          </a:xfrm>
          <a:prstGeom prst="rect">
            <a:avLst/>
          </a:prstGeom>
        </p:spPr>
      </p:pic>
      <p:sp>
        <p:nvSpPr>
          <p:cNvPr id="4" name="Rectangle 3"/>
          <p:cNvSpPr/>
          <p:nvPr/>
        </p:nvSpPr>
        <p:spPr>
          <a:xfrm>
            <a:off x="2627784" y="3540742"/>
            <a:ext cx="360040" cy="216024"/>
          </a:xfrm>
          <a:prstGeom prst="rect">
            <a:avLst/>
          </a:prstGeom>
          <a:no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15"/>
          <p:cNvGrpSpPr/>
          <p:nvPr/>
        </p:nvGrpSpPr>
        <p:grpSpPr>
          <a:xfrm>
            <a:off x="3851920" y="3356992"/>
            <a:ext cx="4161554" cy="2454110"/>
            <a:chOff x="4701106" y="3284984"/>
            <a:chExt cx="3816424" cy="2166078"/>
          </a:xfrm>
        </p:grpSpPr>
        <p:pic>
          <p:nvPicPr>
            <p:cNvPr id="3" name="Picture 2"/>
            <p:cNvPicPr>
              <a:picLocks noChangeAspect="1"/>
            </p:cNvPicPr>
            <p:nvPr/>
          </p:nvPicPr>
          <p:blipFill rotWithShape="1">
            <a:blip r:embed="rId7"/>
            <a:srcRect l="388" t="8001" r="12201" b="3800"/>
            <a:stretch/>
          </p:blipFill>
          <p:spPr>
            <a:xfrm>
              <a:off x="4701106" y="3284984"/>
              <a:ext cx="3816424" cy="2166078"/>
            </a:xfrm>
            <a:prstGeom prst="rect">
              <a:avLst/>
            </a:prstGeom>
            <a:ln w="28575">
              <a:solidFill>
                <a:schemeClr val="accent4">
                  <a:lumMod val="75000"/>
                </a:schemeClr>
              </a:solidFill>
            </a:ln>
          </p:spPr>
        </p:pic>
        <p:sp>
          <p:nvSpPr>
            <p:cNvPr id="5" name="Oval 4"/>
            <p:cNvSpPr/>
            <p:nvPr/>
          </p:nvSpPr>
          <p:spPr>
            <a:xfrm>
              <a:off x="6228184" y="4221088"/>
              <a:ext cx="72008" cy="7200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7164288" y="3789040"/>
              <a:ext cx="72008" cy="7200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31840" y="6061957"/>
            <a:ext cx="1224136" cy="814731"/>
          </a:xfrm>
          <a:prstGeom prst="rect">
            <a:avLst/>
          </a:prstGeom>
        </p:spPr>
      </p:pic>
    </p:spTree>
    <p:extLst>
      <p:ext uri="{BB962C8B-B14F-4D97-AF65-F5344CB8AC3E}">
        <p14:creationId xmlns:p14="http://schemas.microsoft.com/office/powerpoint/2010/main" val="890358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96781" y="5942417"/>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115616" y="5805264"/>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9912" y="1340477"/>
            <a:ext cx="4877969" cy="3251979"/>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323528" y="1196752"/>
            <a:ext cx="3654471" cy="3539430"/>
          </a:xfrm>
          <a:prstGeom prst="rect">
            <a:avLst/>
          </a:prstGeom>
        </p:spPr>
        <p:txBody>
          <a:bodyPr wrap="square">
            <a:spAutoFit/>
          </a:bodyPr>
          <a:lstStyle/>
          <a:p>
            <a:r>
              <a:rPr lang="en-US" sz="2800" dirty="0" smtClean="0">
                <a:solidFill>
                  <a:schemeClr val="tx2">
                    <a:lumMod val="75000"/>
                  </a:schemeClr>
                </a:solidFill>
                <a:latin typeface="+mj-lt"/>
              </a:rPr>
              <a:t>Both communities have old town centers with old buildings and recent developed areas with no space for swift nesting.</a:t>
            </a:r>
          </a:p>
        </p:txBody>
      </p:sp>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31840" y="5877272"/>
            <a:ext cx="1224136" cy="814731"/>
          </a:xfrm>
          <a:prstGeom prst="rect">
            <a:avLst/>
          </a:prstGeom>
        </p:spPr>
      </p:pic>
    </p:spTree>
    <p:extLst>
      <p:ext uri="{BB962C8B-B14F-4D97-AF65-F5344CB8AC3E}">
        <p14:creationId xmlns:p14="http://schemas.microsoft.com/office/powerpoint/2010/main" val="3254098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115616" y="5877272"/>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106601"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2339752" y="2708920"/>
            <a:ext cx="4896544" cy="584775"/>
          </a:xfrm>
          <a:prstGeom prst="rect">
            <a:avLst/>
          </a:prstGeom>
        </p:spPr>
        <p:txBody>
          <a:bodyPr wrap="square">
            <a:spAutoFit/>
          </a:bodyPr>
          <a:lstStyle/>
          <a:p>
            <a:r>
              <a:rPr lang="en-GB" sz="3200" b="1" dirty="0" smtClean="0">
                <a:solidFill>
                  <a:schemeClr val="tx2">
                    <a:lumMod val="75000"/>
                  </a:schemeClr>
                </a:solidFill>
                <a:latin typeface="+mj-lt"/>
              </a:rPr>
              <a:t>The project included:</a:t>
            </a: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31840" y="5909008"/>
            <a:ext cx="1224136" cy="814731"/>
          </a:xfrm>
          <a:prstGeom prst="rect">
            <a:avLst/>
          </a:prstGeom>
        </p:spPr>
      </p:pic>
    </p:spTree>
    <p:extLst>
      <p:ext uri="{BB962C8B-B14F-4D97-AF65-F5344CB8AC3E}">
        <p14:creationId xmlns:p14="http://schemas.microsoft.com/office/powerpoint/2010/main" val="27093619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543" y="2159000"/>
            <a:ext cx="4476750" cy="2984500"/>
          </a:xfrm>
          <a:prstGeom prst="rect">
            <a:avLst/>
          </a:prstGeom>
        </p:spPr>
      </p:pic>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524375" y="2702896"/>
            <a:ext cx="4353353" cy="2901376"/>
          </a:xfrm>
          <a:prstGeom prst="rect">
            <a:avLst/>
          </a:prstGeom>
          <a:ln>
            <a:noFill/>
          </a:ln>
          <a:effectLst>
            <a:outerShdw blurRad="292100" dist="139700" dir="2700000" algn="tl" rotWithShape="0">
              <a:srgbClr val="333333">
                <a:alpha val="65000"/>
              </a:srgbClr>
            </a:outerShdw>
          </a:effectLst>
        </p:spPr>
      </p:pic>
      <p:pic>
        <p:nvPicPr>
          <p:cNvPr id="8" name="Picture 2" descr="C:\Documents and Settings\Melpo.Apostolidou\My Documents\Melpo\Photos\logos\BirdLifeCyprusLogoTrans.pn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6">
            <a:extLst>
              <a:ext uri="{28A0092B-C50C-407E-A947-70E740481C1C}">
                <a14:useLocalDpi xmlns:a14="http://schemas.microsoft.com/office/drawing/2010/main" val="0"/>
              </a:ext>
            </a:extLst>
          </a:blip>
          <a:srcRect/>
          <a:stretch>
            <a:fillRect/>
          </a:stretch>
        </p:blipFill>
        <p:spPr bwMode="auto">
          <a:xfrm>
            <a:off x="1115616" y="5877272"/>
            <a:ext cx="1904529" cy="878205"/>
          </a:xfrm>
          <a:prstGeom prst="rect">
            <a:avLst/>
          </a:prstGeom>
          <a:noFill/>
          <a:ln>
            <a:noFill/>
          </a:ln>
        </p:spPr>
      </p:pic>
      <p:pic>
        <p:nvPicPr>
          <p:cNvPr id="10" name="Picture 9"/>
          <p:cNvPicPr/>
          <p:nvPr/>
        </p:nvPicPr>
        <p:blipFill rotWithShape="1">
          <a:blip r:embed="rId7" cstate="print">
            <a:extLst>
              <a:ext uri="{28A0092B-C50C-407E-A947-70E740481C1C}">
                <a14:useLocalDpi xmlns:a14="http://schemas.microsoft.com/office/drawing/2010/main" val="0"/>
              </a:ext>
            </a:extLst>
          </a:blip>
          <a:srcRect r="19039"/>
          <a:stretch/>
        </p:blipFill>
        <p:spPr bwMode="auto">
          <a:xfrm>
            <a:off x="106601" y="5979795"/>
            <a:ext cx="1009015" cy="878205"/>
          </a:xfrm>
          <a:prstGeom prst="rect">
            <a:avLst/>
          </a:prstGeom>
          <a:noFill/>
          <a:ln>
            <a:noFill/>
          </a:ln>
          <a:extLst>
            <a:ext uri="{53640926-AAD7-44D8-BBD7-CCE9431645EC}">
              <a14:shadowObscured xmlns:a14="http://schemas.microsoft.com/office/drawing/2010/main"/>
            </a:ext>
          </a:extLst>
        </p:spPr>
      </p:pic>
      <p:sp>
        <p:nvSpPr>
          <p:cNvPr id="11" name="Rectangle 10"/>
          <p:cNvSpPr/>
          <p:nvPr/>
        </p:nvSpPr>
        <p:spPr>
          <a:xfrm>
            <a:off x="-756592" y="1224562"/>
            <a:ext cx="8844591" cy="523220"/>
          </a:xfrm>
          <a:prstGeom prst="rect">
            <a:avLst/>
          </a:prstGeom>
        </p:spPr>
        <p:txBody>
          <a:bodyPr wrap="square">
            <a:spAutoFit/>
          </a:bodyPr>
          <a:lstStyle/>
          <a:p>
            <a:pPr algn="ctr"/>
            <a:r>
              <a:rPr lang="en-GB" sz="2800" b="1" dirty="0" smtClean="0">
                <a:solidFill>
                  <a:schemeClr val="tx2">
                    <a:lumMod val="75000"/>
                  </a:schemeClr>
                </a:solidFill>
                <a:latin typeface="+mj-lt"/>
              </a:rPr>
              <a:t>Exchange visits to Israel and Cyprus</a:t>
            </a: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31840" y="5926637"/>
            <a:ext cx="1224136" cy="814731"/>
          </a:xfrm>
          <a:prstGeom prst="rect">
            <a:avLst/>
          </a:prstGeom>
        </p:spPr>
      </p:pic>
    </p:spTree>
    <p:extLst>
      <p:ext uri="{BB962C8B-B14F-4D97-AF65-F5344CB8AC3E}">
        <p14:creationId xmlns:p14="http://schemas.microsoft.com/office/powerpoint/2010/main" val="6024719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3">
            <a:extLst>
              <a:ext uri="{28A0092B-C50C-407E-A947-70E740481C1C}">
                <a14:useLocalDpi xmlns:a14="http://schemas.microsoft.com/office/drawing/2010/main" val="0"/>
              </a:ext>
            </a:extLst>
          </a:blip>
          <a:srcRect/>
          <a:stretch>
            <a:fillRect/>
          </a:stretch>
        </p:blipFill>
        <p:spPr bwMode="auto">
          <a:xfrm>
            <a:off x="1115616" y="5877272"/>
            <a:ext cx="1904529" cy="878205"/>
          </a:xfrm>
          <a:prstGeom prst="rect">
            <a:avLst/>
          </a:prstGeom>
          <a:noFill/>
          <a:ln>
            <a:noFill/>
          </a:ln>
        </p:spPr>
      </p:pic>
      <p:pic>
        <p:nvPicPr>
          <p:cNvPr id="10" name="Picture 9"/>
          <p:cNvPicPr/>
          <p:nvPr/>
        </p:nvPicPr>
        <p:blipFill rotWithShape="1">
          <a:blip r:embed="rId4" cstate="print">
            <a:extLst>
              <a:ext uri="{28A0092B-C50C-407E-A947-70E740481C1C}">
                <a14:useLocalDpi xmlns:a14="http://schemas.microsoft.com/office/drawing/2010/main" val="0"/>
              </a:ext>
            </a:extLst>
          </a:blip>
          <a:srcRect r="19039"/>
          <a:stretch/>
        </p:blipFill>
        <p:spPr bwMode="auto">
          <a:xfrm>
            <a:off x="106601" y="5979795"/>
            <a:ext cx="1009015" cy="878205"/>
          </a:xfrm>
          <a:prstGeom prst="rect">
            <a:avLst/>
          </a:prstGeom>
          <a:noFill/>
          <a:ln>
            <a:noFill/>
          </a:ln>
          <a:extLst>
            <a:ext uri="{53640926-AAD7-44D8-BBD7-CCE9431645EC}">
              <a14:shadowObscured xmlns:a14="http://schemas.microsoft.com/office/drawing/2010/main"/>
            </a:ext>
          </a:extLst>
        </p:spPr>
      </p:pic>
      <p:sp>
        <p:nvSpPr>
          <p:cNvPr id="11" name="Rectangle 10"/>
          <p:cNvSpPr/>
          <p:nvPr/>
        </p:nvSpPr>
        <p:spPr>
          <a:xfrm>
            <a:off x="-756592" y="1224562"/>
            <a:ext cx="8844591" cy="523220"/>
          </a:xfrm>
          <a:prstGeom prst="rect">
            <a:avLst/>
          </a:prstGeom>
        </p:spPr>
        <p:txBody>
          <a:bodyPr wrap="square">
            <a:spAutoFit/>
          </a:bodyPr>
          <a:lstStyle/>
          <a:p>
            <a:pPr algn="ctr"/>
            <a:r>
              <a:rPr lang="en-GB" sz="2800" b="1" dirty="0" smtClean="0">
                <a:solidFill>
                  <a:schemeClr val="tx2">
                    <a:lumMod val="75000"/>
                  </a:schemeClr>
                </a:solidFill>
                <a:latin typeface="+mj-lt"/>
              </a:rPr>
              <a:t>Exchange visits to Israel and Cyprus</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90987" y="1765299"/>
            <a:ext cx="3700463" cy="2466975"/>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292" y="2170494"/>
            <a:ext cx="3719513" cy="2479675"/>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07869" y="3839029"/>
            <a:ext cx="3128280" cy="2085521"/>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31840" y="5926637"/>
            <a:ext cx="1224136" cy="814731"/>
          </a:xfrm>
          <a:prstGeom prst="rect">
            <a:avLst/>
          </a:prstGeom>
        </p:spPr>
      </p:pic>
    </p:spTree>
    <p:extLst>
      <p:ext uri="{BB962C8B-B14F-4D97-AF65-F5344CB8AC3E}">
        <p14:creationId xmlns:p14="http://schemas.microsoft.com/office/powerpoint/2010/main" val="40464206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L.Kapsali\Desktop\swiftt photoss\resized\IMG_61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36744" y="4653136"/>
            <a:ext cx="3136952" cy="20923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Documents and Settings\Melpo.Apostolidou\My Documents\Melpo\Photos\logos\BirdLifeCyprusLogoTrans.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801297" y="60965"/>
            <a:ext cx="1252939" cy="915583"/>
          </a:xfrm>
          <a:prstGeom prst="rect">
            <a:avLst/>
          </a:prstGeom>
          <a:noFill/>
        </p:spPr>
      </p:pic>
      <p:pic>
        <p:nvPicPr>
          <p:cNvPr id="9" name="Picture 8" descr="C:\Users\L.Kapsali\Maria\Swift &amp; Barn Owl\footer_spni-logo-300x142.jpg"/>
          <p:cNvPicPr/>
          <p:nvPr/>
        </p:nvPicPr>
        <p:blipFill>
          <a:blip r:embed="rId5">
            <a:extLst>
              <a:ext uri="{28A0092B-C50C-407E-A947-70E740481C1C}">
                <a14:useLocalDpi xmlns:a14="http://schemas.microsoft.com/office/drawing/2010/main" val="0"/>
              </a:ext>
            </a:extLst>
          </a:blip>
          <a:srcRect/>
          <a:stretch>
            <a:fillRect/>
          </a:stretch>
        </p:blipFill>
        <p:spPr bwMode="auto">
          <a:xfrm>
            <a:off x="1083295" y="5877272"/>
            <a:ext cx="1904529" cy="878205"/>
          </a:xfrm>
          <a:prstGeom prst="rect">
            <a:avLst/>
          </a:prstGeom>
          <a:noFill/>
          <a:ln>
            <a:noFill/>
          </a:ln>
        </p:spPr>
      </p:pic>
      <p:pic>
        <p:nvPicPr>
          <p:cNvPr id="10" name="Picture 9"/>
          <p:cNvPicPr/>
          <p:nvPr/>
        </p:nvPicPr>
        <p:blipFill rotWithShape="1">
          <a:blip r:embed="rId6"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129105" y="859105"/>
            <a:ext cx="8844591" cy="954107"/>
          </a:xfrm>
          <a:prstGeom prst="rect">
            <a:avLst/>
          </a:prstGeom>
        </p:spPr>
        <p:txBody>
          <a:bodyPr wrap="square">
            <a:spAutoFit/>
          </a:bodyPr>
          <a:lstStyle/>
          <a:p>
            <a:pPr algn="ctr"/>
            <a:r>
              <a:rPr lang="en-GB" sz="2800" b="1" dirty="0" smtClean="0">
                <a:solidFill>
                  <a:schemeClr val="tx2">
                    <a:lumMod val="75000"/>
                  </a:schemeClr>
                </a:solidFill>
                <a:latin typeface="+mj-lt"/>
              </a:rPr>
              <a:t>Observation </a:t>
            </a:r>
            <a:r>
              <a:rPr lang="en-GB" sz="2800" b="1" dirty="0">
                <a:solidFill>
                  <a:schemeClr val="tx2">
                    <a:lumMod val="75000"/>
                  </a:schemeClr>
                </a:solidFill>
                <a:latin typeface="+mj-lt"/>
              </a:rPr>
              <a:t>s</a:t>
            </a:r>
            <a:r>
              <a:rPr lang="en-GB" sz="2800" b="1" dirty="0" smtClean="0">
                <a:solidFill>
                  <a:schemeClr val="tx2">
                    <a:lumMod val="75000"/>
                  </a:schemeClr>
                </a:solidFill>
                <a:latin typeface="+mj-lt"/>
              </a:rPr>
              <a:t>tudies to identify sites for nest box installation</a:t>
            </a:r>
          </a:p>
        </p:txBody>
      </p:sp>
      <p:pic>
        <p:nvPicPr>
          <p:cNvPr id="1027" name="Picture 3" descr="C:\Users\L.Kapsali\Desktop\swiftt photoss\resized\IMG_9968.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0032" y="2336440"/>
            <a:ext cx="3240360" cy="216132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rot="21029613">
            <a:off x="89064" y="2541609"/>
            <a:ext cx="4285515" cy="2497582"/>
            <a:chOff x="3336522" y="3568668"/>
            <a:chExt cx="4285515" cy="2497582"/>
          </a:xfrm>
        </p:grpSpPr>
        <p:pic>
          <p:nvPicPr>
            <p:cNvPr id="1029" name="Picture 5" descr="C:\Users\L.Kapsali\Desktop\swiftt photoss\resized\IMG_9991.JPG"/>
            <p:cNvPicPr>
              <a:picLocks noChangeAspect="1" noChangeArrowheads="1"/>
            </p:cNvPicPr>
            <p:nvPr/>
          </p:nvPicPr>
          <p:blipFill rotWithShape="1">
            <a:blip r:embed="rId8">
              <a:extLst>
                <a:ext uri="{28A0092B-C50C-407E-A947-70E740481C1C}">
                  <a14:useLocalDpi xmlns:a14="http://schemas.microsoft.com/office/drawing/2010/main" val="0"/>
                </a:ext>
              </a:extLst>
            </a:blip>
            <a:srcRect l="2701" t="37642" r="41890" b="13944"/>
            <a:stretch/>
          </p:blipFill>
          <p:spPr bwMode="auto">
            <a:xfrm rot="560876">
              <a:off x="3336522" y="3568668"/>
              <a:ext cx="4285515" cy="2497582"/>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5715534" y="4060131"/>
              <a:ext cx="576064" cy="57606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31840" y="5926637"/>
            <a:ext cx="1224136" cy="814731"/>
          </a:xfrm>
          <a:prstGeom prst="rect">
            <a:avLst/>
          </a:prstGeom>
        </p:spPr>
      </p:pic>
    </p:spTree>
    <p:extLst>
      <p:ext uri="{BB962C8B-B14F-4D97-AF65-F5344CB8AC3E}">
        <p14:creationId xmlns:p14="http://schemas.microsoft.com/office/powerpoint/2010/main" val="30690059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Users\L.Kapsali\Desktop\swiftt photoss\resized\DSC004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5202" y="-99391"/>
            <a:ext cx="6033440" cy="401740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L.Kapsali\Desktop\swiftt photoss\resized\DSC00409.JPG"/>
          <p:cNvPicPr>
            <a:picLocks noChangeAspect="1" noChangeArrowheads="1"/>
          </p:cNvPicPr>
          <p:nvPr/>
        </p:nvPicPr>
        <p:blipFill rotWithShape="1">
          <a:blip r:embed="rId4">
            <a:extLst>
              <a:ext uri="{28A0092B-C50C-407E-A947-70E740481C1C}">
                <a14:useLocalDpi xmlns:a14="http://schemas.microsoft.com/office/drawing/2010/main" val="0"/>
              </a:ext>
            </a:extLst>
          </a:blip>
          <a:srcRect t="25256" r="18752"/>
          <a:stretch/>
        </p:blipFill>
        <p:spPr bwMode="auto">
          <a:xfrm>
            <a:off x="-242271" y="3796075"/>
            <a:ext cx="5523539" cy="337734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L.Kapsali\Desktop\swiftt photoss\resized\IMG_4459.JPG"/>
          <p:cNvPicPr>
            <a:picLocks noChangeAspect="1" noChangeArrowheads="1"/>
          </p:cNvPicPr>
          <p:nvPr/>
        </p:nvPicPr>
        <p:blipFill rotWithShape="1">
          <a:blip r:embed="rId5">
            <a:extLst>
              <a:ext uri="{28A0092B-C50C-407E-A947-70E740481C1C}">
                <a14:useLocalDpi xmlns:a14="http://schemas.microsoft.com/office/drawing/2010/main" val="0"/>
              </a:ext>
            </a:extLst>
          </a:blip>
          <a:srcRect t="10130" r="15932"/>
          <a:stretch/>
        </p:blipFill>
        <p:spPr bwMode="auto">
          <a:xfrm>
            <a:off x="-756592" y="0"/>
            <a:ext cx="5323801" cy="3796075"/>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8284441" y="5688707"/>
            <a:ext cx="646562" cy="1101675"/>
            <a:chOff x="137940" y="4293655"/>
            <a:chExt cx="1819250" cy="2324860"/>
          </a:xfrm>
        </p:grpSpPr>
        <p:pic>
          <p:nvPicPr>
            <p:cNvPr id="11" name="Picture 10"/>
            <p:cNvPicPr>
              <a:picLocks noChangeAspect="1"/>
            </p:cNvPicPr>
            <p:nvPr/>
          </p:nvPicPr>
          <p:blipFill>
            <a:blip r:embed="rId6"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rot="654498">
              <a:off x="501662" y="4293655"/>
              <a:ext cx="1247946" cy="939573"/>
            </a:xfrm>
            <a:prstGeom prst="rect">
              <a:avLst/>
            </a:prstGeom>
          </p:spPr>
        </p:pic>
        <p:pic>
          <p:nvPicPr>
            <p:cNvPr id="12" name="Picture 11"/>
            <p:cNvPicPr>
              <a:picLocks noChangeAspect="1"/>
            </p:cNvPicPr>
            <p:nvPr/>
          </p:nvPicPr>
          <p:blipFill>
            <a:blip r:embed="rId7"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a:off x="137940" y="5874884"/>
              <a:ext cx="987695" cy="743631"/>
            </a:xfrm>
            <a:prstGeom prst="rect">
              <a:avLst/>
            </a:prstGeom>
          </p:spPr>
        </p:pic>
        <p:pic>
          <p:nvPicPr>
            <p:cNvPr id="13" name="Picture 12"/>
            <p:cNvPicPr>
              <a:picLocks noChangeAspect="1"/>
            </p:cNvPicPr>
            <p:nvPr/>
          </p:nvPicPr>
          <p:blipFill>
            <a:blip r:embed="rId8"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rot="880153">
              <a:off x="873107" y="5466783"/>
              <a:ext cx="1084083" cy="816201"/>
            </a:xfrm>
            <a:prstGeom prst="rect">
              <a:avLst/>
            </a:prstGeom>
          </p:spPr>
        </p:pic>
      </p:grpSp>
      <p:pic>
        <p:nvPicPr>
          <p:cNvPr id="2054" name="Picture 6" descr="C:\Users\L.Kapsali\Desktop\swiftt photoss\resized\IMG_4444.JPG"/>
          <p:cNvPicPr>
            <a:picLocks noChangeAspect="1" noChangeArrowheads="1"/>
          </p:cNvPicPr>
          <p:nvPr/>
        </p:nvPicPr>
        <p:blipFill rotWithShape="1">
          <a:blip r:embed="rId9">
            <a:extLst>
              <a:ext uri="{28A0092B-C50C-407E-A947-70E740481C1C}">
                <a14:useLocalDpi xmlns:a14="http://schemas.microsoft.com/office/drawing/2010/main" val="0"/>
              </a:ext>
            </a:extLst>
          </a:blip>
          <a:srcRect l="7105" t="9335" r="11369" b="7731"/>
          <a:stretch/>
        </p:blipFill>
        <p:spPr bwMode="auto">
          <a:xfrm>
            <a:off x="4567209" y="3795325"/>
            <a:ext cx="4945508" cy="3355627"/>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1798330" y="245607"/>
            <a:ext cx="1555812" cy="15558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Oval 21"/>
          <p:cNvSpPr/>
          <p:nvPr/>
        </p:nvSpPr>
        <p:spPr>
          <a:xfrm>
            <a:off x="2516507" y="4380733"/>
            <a:ext cx="1051469" cy="10514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Oval 23"/>
          <p:cNvSpPr/>
          <p:nvPr/>
        </p:nvSpPr>
        <p:spPr>
          <a:xfrm>
            <a:off x="6200279" y="3945774"/>
            <a:ext cx="1230506" cy="12305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611533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grpSp>
        <p:nvGrpSpPr>
          <p:cNvPr id="6" name="Group 5"/>
          <p:cNvGrpSpPr/>
          <p:nvPr/>
        </p:nvGrpSpPr>
        <p:grpSpPr>
          <a:xfrm>
            <a:off x="8284441" y="5688707"/>
            <a:ext cx="646562" cy="1101675"/>
            <a:chOff x="137940" y="4293655"/>
            <a:chExt cx="1819250" cy="2324860"/>
          </a:xfrm>
        </p:grpSpPr>
        <p:pic>
          <p:nvPicPr>
            <p:cNvPr id="11" name="Picture 10"/>
            <p:cNvPicPr>
              <a:picLocks noChangeAspect="1"/>
            </p:cNvPicPr>
            <p:nvPr/>
          </p:nvPicPr>
          <p:blipFill>
            <a:blip r:embed="rId4"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rot="654498">
              <a:off x="501662" y="4293655"/>
              <a:ext cx="1247946" cy="939573"/>
            </a:xfrm>
            <a:prstGeom prst="rect">
              <a:avLst/>
            </a:prstGeom>
          </p:spPr>
        </p:pic>
        <p:pic>
          <p:nvPicPr>
            <p:cNvPr id="12" name="Picture 11"/>
            <p:cNvPicPr>
              <a:picLocks noChangeAspect="1"/>
            </p:cNvPicPr>
            <p:nvPr/>
          </p:nvPicPr>
          <p:blipFill>
            <a:blip r:embed="rId5"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a:off x="137940" y="5874884"/>
              <a:ext cx="987695" cy="743631"/>
            </a:xfrm>
            <a:prstGeom prst="rect">
              <a:avLst/>
            </a:prstGeom>
          </p:spPr>
        </p:pic>
        <p:pic>
          <p:nvPicPr>
            <p:cNvPr id="13" name="Picture 12"/>
            <p:cNvPicPr>
              <a:picLocks noChangeAspect="1"/>
            </p:cNvPicPr>
            <p:nvPr/>
          </p:nvPicPr>
          <p:blipFill>
            <a:blip r:embed="rId6"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rot="880153">
              <a:off x="873107" y="5466783"/>
              <a:ext cx="1084083" cy="816201"/>
            </a:xfrm>
            <a:prstGeom prst="rect">
              <a:avLst/>
            </a:prstGeom>
          </p:spPr>
        </p:pic>
      </p:grpSp>
      <p:pic>
        <p:nvPicPr>
          <p:cNvPr id="5122" name="Picture 2" descr="C:\Users\L.Kapsali\Desktop\swiftt photoss\resized\IMG_445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1974" y="-120336"/>
            <a:ext cx="10490518" cy="6997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9948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grpSp>
        <p:nvGrpSpPr>
          <p:cNvPr id="6" name="Group 5"/>
          <p:cNvGrpSpPr/>
          <p:nvPr/>
        </p:nvGrpSpPr>
        <p:grpSpPr>
          <a:xfrm>
            <a:off x="8284441" y="5688707"/>
            <a:ext cx="646562" cy="1101675"/>
            <a:chOff x="137940" y="4293655"/>
            <a:chExt cx="1819250" cy="2324860"/>
          </a:xfrm>
        </p:grpSpPr>
        <p:pic>
          <p:nvPicPr>
            <p:cNvPr id="11" name="Picture 10"/>
            <p:cNvPicPr>
              <a:picLocks noChangeAspect="1"/>
            </p:cNvPicPr>
            <p:nvPr/>
          </p:nvPicPr>
          <p:blipFill>
            <a:blip r:embed="rId4"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rot="654498">
              <a:off x="501662" y="4293655"/>
              <a:ext cx="1247946" cy="939573"/>
            </a:xfrm>
            <a:prstGeom prst="rect">
              <a:avLst/>
            </a:prstGeom>
          </p:spPr>
        </p:pic>
        <p:pic>
          <p:nvPicPr>
            <p:cNvPr id="12" name="Picture 11"/>
            <p:cNvPicPr>
              <a:picLocks noChangeAspect="1"/>
            </p:cNvPicPr>
            <p:nvPr/>
          </p:nvPicPr>
          <p:blipFill>
            <a:blip r:embed="rId5"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a:off x="137940" y="5874884"/>
              <a:ext cx="987695" cy="743631"/>
            </a:xfrm>
            <a:prstGeom prst="rect">
              <a:avLst/>
            </a:prstGeom>
          </p:spPr>
        </p:pic>
        <p:pic>
          <p:nvPicPr>
            <p:cNvPr id="13" name="Picture 12"/>
            <p:cNvPicPr>
              <a:picLocks noChangeAspect="1"/>
            </p:cNvPicPr>
            <p:nvPr/>
          </p:nvPicPr>
          <p:blipFill>
            <a:blip r:embed="rId6" cstate="print">
              <a:clrChange>
                <a:clrFrom>
                  <a:srgbClr val="FFFFFF"/>
                </a:clrFrom>
                <a:clrTo>
                  <a:srgbClr val="FFFFFF">
                    <a:alpha val="0"/>
                  </a:srgbClr>
                </a:clrTo>
              </a:clrChange>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rot="880153">
              <a:off x="873107" y="5466783"/>
              <a:ext cx="1084083" cy="816201"/>
            </a:xfrm>
            <a:prstGeom prst="rect">
              <a:avLst/>
            </a:prstGeom>
          </p:spPr>
        </p:pic>
      </p:grpSp>
      <p:pic>
        <p:nvPicPr>
          <p:cNvPr id="6146" name="Picture 2" descr="C:\Users\L.Kapsali\Desktop\swiftt photoss\resized\DSC0058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489" y="-99392"/>
            <a:ext cx="10598053" cy="7056784"/>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nvSpPr>
        <p:spPr>
          <a:xfrm>
            <a:off x="4575279" y="1042354"/>
            <a:ext cx="1555812" cy="15558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5886852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979795"/>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179512" y="1093478"/>
            <a:ext cx="3384376" cy="584775"/>
          </a:xfrm>
          <a:prstGeom prst="rect">
            <a:avLst/>
          </a:prstGeom>
        </p:spPr>
        <p:txBody>
          <a:bodyPr wrap="square">
            <a:spAutoFit/>
          </a:bodyPr>
          <a:lstStyle/>
          <a:p>
            <a:r>
              <a:rPr lang="en-GB" sz="3200" b="1" dirty="0" smtClean="0">
                <a:solidFill>
                  <a:schemeClr val="tx2">
                    <a:lumMod val="75000"/>
                  </a:schemeClr>
                </a:solidFill>
                <a:latin typeface="+mj-lt"/>
              </a:rPr>
              <a:t>Workshops</a:t>
            </a:r>
          </a:p>
        </p:txBody>
      </p:sp>
      <p:pic>
        <p:nvPicPr>
          <p:cNvPr id="2051" name="Picture 3" descr="C:\Users\L.Kapsali\Desktop\swiftt photoss\resized\IMG_435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887720">
            <a:off x="3927451" y="850633"/>
            <a:ext cx="5034465" cy="33579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L.Kapsali\Desktop\swiftt photoss\resized\IMG_4328.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32677">
            <a:off x="157259" y="2239765"/>
            <a:ext cx="5186335" cy="34592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31840" y="5909008"/>
            <a:ext cx="1224136" cy="814731"/>
          </a:xfrm>
          <a:prstGeom prst="rect">
            <a:avLst/>
          </a:prstGeom>
        </p:spPr>
      </p:pic>
    </p:spTree>
    <p:extLst>
      <p:ext uri="{BB962C8B-B14F-4D97-AF65-F5344CB8AC3E}">
        <p14:creationId xmlns:p14="http://schemas.microsoft.com/office/powerpoint/2010/main" val="16194400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877272"/>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179512" y="1093478"/>
            <a:ext cx="8568952" cy="584775"/>
          </a:xfrm>
          <a:prstGeom prst="rect">
            <a:avLst/>
          </a:prstGeom>
        </p:spPr>
        <p:txBody>
          <a:bodyPr wrap="square">
            <a:spAutoFit/>
          </a:bodyPr>
          <a:lstStyle/>
          <a:p>
            <a:r>
              <a:rPr lang="en-GB" sz="3200" b="1" dirty="0" smtClean="0">
                <a:solidFill>
                  <a:schemeClr val="tx2">
                    <a:lumMod val="75000"/>
                  </a:schemeClr>
                </a:solidFill>
                <a:latin typeface="+mj-lt"/>
              </a:rPr>
              <a:t>Education work with schools</a:t>
            </a:r>
          </a:p>
        </p:txBody>
      </p:sp>
      <p:pic>
        <p:nvPicPr>
          <p:cNvPr id="4098" name="Picture 2" descr="C:\Users\L.Kapsali\Desktop\swiftt photoss\resized\DSC0057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910202">
            <a:off x="4329685" y="1525540"/>
            <a:ext cx="4647044" cy="309426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L.Kapsali\Desktop\swiftt photoss\resized\DSC0058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738128">
            <a:off x="314517" y="2230944"/>
            <a:ext cx="4632762" cy="308475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8"/>
          <a:stretch>
            <a:fillRect/>
          </a:stretch>
        </p:blipFill>
        <p:spPr>
          <a:xfrm rot="187038">
            <a:off x="4417722" y="4653135"/>
            <a:ext cx="2808312" cy="1984238"/>
          </a:xfrm>
          <a:prstGeom prst="rect">
            <a:avLst/>
          </a:prstGeom>
          <a:ln>
            <a:solidFill>
              <a:schemeClr val="tx1"/>
            </a:solidFill>
          </a:ln>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31840" y="5926637"/>
            <a:ext cx="1224136" cy="814731"/>
          </a:xfrm>
          <a:prstGeom prst="rect">
            <a:avLst/>
          </a:prstGeom>
        </p:spPr>
      </p:pic>
      <p:sp>
        <p:nvSpPr>
          <p:cNvPr id="2" name="TextBox 1"/>
          <p:cNvSpPr txBox="1"/>
          <p:nvPr/>
        </p:nvSpPr>
        <p:spPr>
          <a:xfrm>
            <a:off x="7276412" y="5378256"/>
            <a:ext cx="1877437" cy="923330"/>
          </a:xfrm>
          <a:prstGeom prst="rect">
            <a:avLst/>
          </a:prstGeom>
          <a:noFill/>
        </p:spPr>
        <p:txBody>
          <a:bodyPr wrap="none" rtlCol="1">
            <a:spAutoFit/>
          </a:bodyPr>
          <a:lstStyle/>
          <a:p>
            <a:r>
              <a:rPr lang="en-US" b="1" dirty="0" smtClean="0">
                <a:solidFill>
                  <a:srgbClr val="0033CC"/>
                </a:solidFill>
                <a:latin typeface="Arial" panose="020B0604020202020204" pitchFamily="34" charset="0"/>
                <a:cs typeface="Arial" panose="020B0604020202020204" pitchFamily="34" charset="0"/>
              </a:rPr>
              <a:t>“I am a Swift</a:t>
            </a:r>
          </a:p>
          <a:p>
            <a:r>
              <a:rPr lang="en-US" b="1" dirty="0" smtClean="0">
                <a:solidFill>
                  <a:srgbClr val="0033CC"/>
                </a:solidFill>
                <a:latin typeface="Arial" panose="020B0604020202020204" pitchFamily="34" charset="0"/>
                <a:cs typeface="Arial" panose="020B0604020202020204" pitchFamily="34" charset="0"/>
              </a:rPr>
              <a:t>I am in trouble”</a:t>
            </a:r>
          </a:p>
          <a:p>
            <a:endParaRPr lang="en-US" b="1" dirty="0" smtClean="0">
              <a:solidFill>
                <a:srgbClr val="0033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98232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260648"/>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877272"/>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245668" y="1297314"/>
            <a:ext cx="8280920" cy="523220"/>
          </a:xfrm>
          <a:prstGeom prst="rect">
            <a:avLst/>
          </a:prstGeom>
        </p:spPr>
        <p:txBody>
          <a:bodyPr wrap="square">
            <a:spAutoFit/>
          </a:bodyPr>
          <a:lstStyle/>
          <a:p>
            <a:r>
              <a:rPr lang="en-GB" sz="2800" b="1" dirty="0" smtClean="0">
                <a:solidFill>
                  <a:schemeClr val="tx2">
                    <a:lumMod val="75000"/>
                  </a:schemeClr>
                </a:solidFill>
                <a:latin typeface="+mj-lt"/>
              </a:rPr>
              <a:t>Leaflet for the general public</a:t>
            </a:r>
          </a:p>
        </p:txBody>
      </p:sp>
      <p:pic>
        <p:nvPicPr>
          <p:cNvPr id="3" name="Picture 2"/>
          <p:cNvPicPr>
            <a:picLocks noChangeAspect="1"/>
          </p:cNvPicPr>
          <p:nvPr/>
        </p:nvPicPr>
        <p:blipFill rotWithShape="1">
          <a:blip r:embed="rId6"/>
          <a:srcRect l="18500" t="14999" r="19288" b="30401"/>
          <a:stretch/>
        </p:blipFill>
        <p:spPr>
          <a:xfrm>
            <a:off x="539552" y="2132856"/>
            <a:ext cx="7106824" cy="3508432"/>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31840" y="5926637"/>
            <a:ext cx="1224136" cy="814731"/>
          </a:xfrm>
          <a:prstGeom prst="rect">
            <a:avLst/>
          </a:prstGeom>
        </p:spPr>
      </p:pic>
    </p:spTree>
    <p:extLst>
      <p:ext uri="{BB962C8B-B14F-4D97-AF65-F5344CB8AC3E}">
        <p14:creationId xmlns:p14="http://schemas.microsoft.com/office/powerpoint/2010/main" val="25170105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115616" y="5877272"/>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106601"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106601" y="1163942"/>
            <a:ext cx="8712968" cy="954107"/>
          </a:xfrm>
          <a:prstGeom prst="rect">
            <a:avLst/>
          </a:prstGeom>
        </p:spPr>
        <p:txBody>
          <a:bodyPr wrap="square">
            <a:spAutoFit/>
          </a:bodyPr>
          <a:lstStyle/>
          <a:p>
            <a:r>
              <a:rPr lang="en-GB" sz="2800" dirty="0" smtClean="0">
                <a:solidFill>
                  <a:schemeClr val="tx2">
                    <a:lumMod val="75000"/>
                  </a:schemeClr>
                </a:solidFill>
                <a:latin typeface="+mj-lt"/>
              </a:rPr>
              <a:t>The project opened the doors to other collaborations:</a:t>
            </a:r>
          </a:p>
        </p:txBody>
      </p:sp>
      <p:pic>
        <p:nvPicPr>
          <p:cNvPr id="14" name="Picture 2" descr="C:\Users\L.Kapsali\Desktop\swiftt photoss\resized\IMG_20151110_14415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78950" y="2105473"/>
            <a:ext cx="2854217" cy="21406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04102" y="2451231"/>
            <a:ext cx="3312368" cy="3341668"/>
          </a:xfrm>
          <a:prstGeom prst="round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400" dirty="0" smtClean="0">
                <a:solidFill>
                  <a:schemeClr val="tx2">
                    <a:lumMod val="75000"/>
                  </a:schemeClr>
                </a:solidFill>
                <a:latin typeface="+mj-lt"/>
              </a:rPr>
              <a:t>Exploring </a:t>
            </a:r>
            <a:r>
              <a:rPr lang="en-GB" sz="2400" dirty="0">
                <a:solidFill>
                  <a:schemeClr val="tx2">
                    <a:lumMod val="75000"/>
                  </a:schemeClr>
                </a:solidFill>
                <a:latin typeface="+mj-lt"/>
              </a:rPr>
              <a:t>the possibility to install nest boxes at the Ministry of Interior and the Cyprus University of Technology</a:t>
            </a:r>
          </a:p>
          <a:p>
            <a:endParaRPr lang="en-GB" sz="2400" dirty="0">
              <a:solidFill>
                <a:schemeClr val="tx2">
                  <a:lumMod val="75000"/>
                </a:schemeClr>
              </a:solidFill>
              <a:latin typeface="+mj-lt"/>
            </a:endParaRPr>
          </a:p>
        </p:txBody>
      </p:sp>
      <p:pic>
        <p:nvPicPr>
          <p:cNvPr id="15" name="Picture 14"/>
          <p:cNvPicPr>
            <a:picLocks noChangeAspect="1"/>
          </p:cNvPicPr>
          <p:nvPr/>
        </p:nvPicPr>
        <p:blipFill>
          <a:blip r:embed="rId7"/>
          <a:stretch>
            <a:fillRect/>
          </a:stretch>
        </p:blipFill>
        <p:spPr>
          <a:xfrm>
            <a:off x="5555187" y="4456245"/>
            <a:ext cx="3535896" cy="2357264"/>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31840" y="5926637"/>
            <a:ext cx="1224136" cy="814731"/>
          </a:xfrm>
          <a:prstGeom prst="rect">
            <a:avLst/>
          </a:prstGeom>
        </p:spPr>
      </p:pic>
    </p:spTree>
    <p:extLst>
      <p:ext uri="{BB962C8B-B14F-4D97-AF65-F5344CB8AC3E}">
        <p14:creationId xmlns:p14="http://schemas.microsoft.com/office/powerpoint/2010/main" val="39631665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2636912"/>
            <a:ext cx="2699792" cy="1417391"/>
          </a:xfrm>
          <a:prstGeom prst="rect">
            <a:avLst/>
          </a:prstGeom>
        </p:spPr>
      </p:pic>
      <p:pic>
        <p:nvPicPr>
          <p:cNvPr id="8" name="Picture 2" descr="C:\Documents and Settings\Melpo.Apostolidou\My Documents\Melpo\Photos\logos\BirdLifeCyprusLogoTrans.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967133" y="177895"/>
            <a:ext cx="1252939" cy="915583"/>
          </a:xfrm>
          <a:prstGeom prst="rect">
            <a:avLst/>
          </a:prstGeom>
          <a:noFill/>
        </p:spPr>
      </p:pic>
      <p:pic>
        <p:nvPicPr>
          <p:cNvPr id="9" name="Picture 8" descr="C:\Users\L.Kapsali\Maria\Swift &amp; Barn Owl\footer_spni-logo-300x142.jpg"/>
          <p:cNvPicPr/>
          <p:nvPr/>
        </p:nvPicPr>
        <p:blipFill>
          <a:blip r:embed="rId5">
            <a:extLst>
              <a:ext uri="{28A0092B-C50C-407E-A947-70E740481C1C}">
                <a14:useLocalDpi xmlns:a14="http://schemas.microsoft.com/office/drawing/2010/main" val="0"/>
              </a:ext>
            </a:extLst>
          </a:blip>
          <a:srcRect/>
          <a:stretch>
            <a:fillRect/>
          </a:stretch>
        </p:blipFill>
        <p:spPr bwMode="auto">
          <a:xfrm>
            <a:off x="1115616" y="5877272"/>
            <a:ext cx="1904529" cy="878205"/>
          </a:xfrm>
          <a:prstGeom prst="rect">
            <a:avLst/>
          </a:prstGeom>
          <a:noFill/>
          <a:ln>
            <a:noFill/>
          </a:ln>
        </p:spPr>
      </p:pic>
      <p:pic>
        <p:nvPicPr>
          <p:cNvPr id="10" name="Picture 9"/>
          <p:cNvPicPr/>
          <p:nvPr/>
        </p:nvPicPr>
        <p:blipFill rotWithShape="1">
          <a:blip r:embed="rId6" cstate="print">
            <a:extLst>
              <a:ext uri="{28A0092B-C50C-407E-A947-70E740481C1C}">
                <a14:useLocalDpi xmlns:a14="http://schemas.microsoft.com/office/drawing/2010/main" val="0"/>
              </a:ext>
            </a:extLst>
          </a:blip>
          <a:srcRect r="19039"/>
          <a:stretch/>
        </p:blipFill>
        <p:spPr bwMode="auto">
          <a:xfrm>
            <a:off x="106601" y="5979795"/>
            <a:ext cx="1009015" cy="878205"/>
          </a:xfrm>
          <a:prstGeom prst="rect">
            <a:avLst/>
          </a:prstGeom>
          <a:noFill/>
          <a:ln>
            <a:noFill/>
          </a:ln>
          <a:extLst>
            <a:ext uri="{53640926-AAD7-44D8-BBD7-CCE9431645EC}">
              <a14:shadowObscured xmlns:a14="http://schemas.microsoft.com/office/drawing/2010/main"/>
            </a:ext>
          </a:extLst>
        </p:spPr>
      </p:pic>
      <p:sp>
        <p:nvSpPr>
          <p:cNvPr id="7" name="Rounded Rectangle 6"/>
          <p:cNvSpPr/>
          <p:nvPr/>
        </p:nvSpPr>
        <p:spPr>
          <a:xfrm>
            <a:off x="395536" y="1556792"/>
            <a:ext cx="4465178" cy="2962513"/>
          </a:xfrm>
          <a:prstGeom prst="round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800" dirty="0" smtClean="0">
                <a:solidFill>
                  <a:schemeClr val="tx2">
                    <a:lumMod val="75000"/>
                  </a:schemeClr>
                </a:solidFill>
                <a:latin typeface="+mj-lt"/>
              </a:rPr>
              <a:t>Currently working with Cyprus Telecommunication Authority to install 5 nest boxes on their buildings</a:t>
            </a:r>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31840" y="5926637"/>
            <a:ext cx="1224136" cy="814731"/>
          </a:xfrm>
          <a:prstGeom prst="rect">
            <a:avLst/>
          </a:prstGeom>
        </p:spPr>
      </p:pic>
    </p:spTree>
    <p:extLst>
      <p:ext uri="{BB962C8B-B14F-4D97-AF65-F5344CB8AC3E}">
        <p14:creationId xmlns:p14="http://schemas.microsoft.com/office/powerpoint/2010/main" val="9804102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Users\L.Kapsali\Maria\Swift &amp; Barn Owl\footer_spni-logo-300x142.jpg"/>
          <p:cNvPicPr/>
          <p:nvPr/>
        </p:nvPicPr>
        <p:blipFill>
          <a:blip r:embed="rId3">
            <a:extLst>
              <a:ext uri="{28A0092B-C50C-407E-A947-70E740481C1C}">
                <a14:useLocalDpi xmlns:a14="http://schemas.microsoft.com/office/drawing/2010/main" val="0"/>
              </a:ext>
            </a:extLst>
          </a:blip>
          <a:srcRect/>
          <a:stretch>
            <a:fillRect/>
          </a:stretch>
        </p:blipFill>
        <p:spPr bwMode="auto">
          <a:xfrm>
            <a:off x="1083295" y="5877272"/>
            <a:ext cx="1904529" cy="878205"/>
          </a:xfrm>
          <a:prstGeom prst="rect">
            <a:avLst/>
          </a:prstGeom>
          <a:noFill/>
          <a:ln>
            <a:noFill/>
          </a:ln>
        </p:spPr>
      </p:pic>
      <p:pic>
        <p:nvPicPr>
          <p:cNvPr id="10" name="Picture 9"/>
          <p:cNvPicPr/>
          <p:nvPr/>
        </p:nvPicPr>
        <p:blipFill rotWithShape="1">
          <a:blip r:embed="rId4"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251520" y="648845"/>
            <a:ext cx="8640960" cy="5509200"/>
          </a:xfrm>
          <a:prstGeom prst="rect">
            <a:avLst/>
          </a:prstGeom>
        </p:spPr>
        <p:txBody>
          <a:bodyPr wrap="square">
            <a:spAutoFit/>
          </a:bodyPr>
          <a:lstStyle/>
          <a:p>
            <a:endParaRPr lang="en-GB" sz="3200" b="1" dirty="0" smtClean="0">
              <a:solidFill>
                <a:schemeClr val="tx2">
                  <a:lumMod val="75000"/>
                </a:schemeClr>
              </a:solidFill>
              <a:latin typeface="+mj-lt"/>
            </a:endParaRPr>
          </a:p>
          <a:p>
            <a:pPr marL="457200" indent="-457200">
              <a:buFont typeface="Arial" panose="020B0604020202020204" pitchFamily="34" charset="0"/>
              <a:buChar char="•"/>
            </a:pPr>
            <a:r>
              <a:rPr lang="en-GB" sz="3200" dirty="0" smtClean="0">
                <a:solidFill>
                  <a:schemeClr val="tx2">
                    <a:lumMod val="75000"/>
                  </a:schemeClr>
                </a:solidFill>
                <a:latin typeface="+mj-lt"/>
              </a:rPr>
              <a:t>Establish a good collaboration with CYTA and expand the program as part of the Authority’s corporate Social Responsibility </a:t>
            </a:r>
          </a:p>
          <a:p>
            <a:pPr marL="457200" indent="-457200">
              <a:buFont typeface="Arial" panose="020B0604020202020204" pitchFamily="34" charset="0"/>
              <a:buChar char="•"/>
            </a:pPr>
            <a:endParaRPr lang="en-GB" sz="3200" dirty="0" smtClean="0">
              <a:solidFill>
                <a:schemeClr val="tx2">
                  <a:lumMod val="75000"/>
                </a:schemeClr>
              </a:solidFill>
              <a:latin typeface="+mj-lt"/>
            </a:endParaRPr>
          </a:p>
          <a:p>
            <a:pPr marL="457200" indent="-457200">
              <a:buFont typeface="Arial" panose="020B0604020202020204" pitchFamily="34" charset="0"/>
              <a:buChar char="•"/>
            </a:pPr>
            <a:r>
              <a:rPr lang="en-GB" sz="3200" dirty="0" smtClean="0">
                <a:solidFill>
                  <a:schemeClr val="tx2">
                    <a:lumMod val="75000"/>
                  </a:schemeClr>
                </a:solidFill>
                <a:latin typeface="+mj-lt"/>
              </a:rPr>
              <a:t>Liaise with corporate companies </a:t>
            </a:r>
          </a:p>
          <a:p>
            <a:pPr marL="457200" indent="-457200">
              <a:buFont typeface="Arial" panose="020B0604020202020204" pitchFamily="34" charset="0"/>
              <a:buChar char="•"/>
            </a:pPr>
            <a:endParaRPr lang="en-GB" sz="3200" dirty="0" smtClean="0">
              <a:solidFill>
                <a:schemeClr val="tx2">
                  <a:lumMod val="75000"/>
                </a:schemeClr>
              </a:solidFill>
              <a:latin typeface="+mj-lt"/>
            </a:endParaRPr>
          </a:p>
          <a:p>
            <a:pPr marL="457200" indent="-457200">
              <a:buFont typeface="Arial" panose="020B0604020202020204" pitchFamily="34" charset="0"/>
              <a:buChar char="•"/>
            </a:pPr>
            <a:r>
              <a:rPr lang="en-GB" sz="3200" dirty="0" smtClean="0">
                <a:solidFill>
                  <a:schemeClr val="tx2">
                    <a:lumMod val="75000"/>
                  </a:schemeClr>
                </a:solidFill>
                <a:latin typeface="+mj-lt"/>
              </a:rPr>
              <a:t>…and any other inspiring ideas that may come out of this seminar!</a:t>
            </a:r>
            <a:endParaRPr lang="en-GB" sz="3200" b="1" dirty="0" smtClean="0">
              <a:solidFill>
                <a:schemeClr val="tx2">
                  <a:lumMod val="75000"/>
                </a:schemeClr>
              </a:solidFill>
              <a:latin typeface="+mj-lt"/>
            </a:endParaRPr>
          </a:p>
          <a:p>
            <a:pPr marL="457200" indent="-457200">
              <a:buFont typeface="Arial" panose="020B0604020202020204" pitchFamily="34" charset="0"/>
              <a:buChar char="•"/>
            </a:pPr>
            <a:endParaRPr lang="en-GB" sz="3200" b="1" dirty="0" smtClean="0">
              <a:solidFill>
                <a:schemeClr val="tx2">
                  <a:lumMod val="75000"/>
                </a:schemeClr>
              </a:solidFill>
              <a:latin typeface="+mj-lt"/>
            </a:endParaRPr>
          </a:p>
        </p:txBody>
      </p:sp>
      <p:sp>
        <p:nvSpPr>
          <p:cNvPr id="14" name="Rectangle 13"/>
          <p:cNvSpPr/>
          <p:nvPr/>
        </p:nvSpPr>
        <p:spPr>
          <a:xfrm>
            <a:off x="96116" y="188640"/>
            <a:ext cx="3878886" cy="646331"/>
          </a:xfrm>
          <a:prstGeom prst="rect">
            <a:avLst/>
          </a:prstGeom>
        </p:spPr>
        <p:txBody>
          <a:bodyPr wrap="none">
            <a:spAutoFit/>
          </a:bodyPr>
          <a:lstStyle/>
          <a:p>
            <a:r>
              <a:rPr lang="en-GB" sz="3600" b="1" dirty="0">
                <a:solidFill>
                  <a:schemeClr val="tx2">
                    <a:lumMod val="75000"/>
                  </a:schemeClr>
                </a:solidFill>
                <a:latin typeface="+mj-lt"/>
              </a:rPr>
              <a:t>Our next steps…</a:t>
            </a:r>
          </a:p>
        </p:txBody>
      </p:sp>
      <p:pic>
        <p:nvPicPr>
          <p:cNvPr id="15" name="Picture 2" descr="C:\Documents and Settings\Melpo.Apostolidou\My Documents\Melpo\Photos\logos\BirdLifeCyprusLogoTrans.pn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926629" y="5961105"/>
            <a:ext cx="1252939" cy="915583"/>
          </a:xfrm>
          <a:prstGeom prst="rect">
            <a:avLst/>
          </a:prstGeom>
          <a:noFill/>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31840" y="5926637"/>
            <a:ext cx="1224136" cy="814731"/>
          </a:xfrm>
          <a:prstGeom prst="rect">
            <a:avLst/>
          </a:prstGeom>
        </p:spPr>
      </p:pic>
    </p:spTree>
    <p:extLst>
      <p:ext uri="{BB962C8B-B14F-4D97-AF65-F5344CB8AC3E}">
        <p14:creationId xmlns:p14="http://schemas.microsoft.com/office/powerpoint/2010/main" val="13551800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Melpo.Apostolidou\My Documents\Melpo\Photos\logos\BirdLifeCyprusLogoTrans.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77447" y="5961105"/>
            <a:ext cx="1252939" cy="915583"/>
          </a:xfrm>
          <a:prstGeom prst="rect">
            <a:avLst/>
          </a:prstGeom>
          <a:noFill/>
        </p:spPr>
      </p:pic>
      <p:pic>
        <p:nvPicPr>
          <p:cNvPr id="9" name="Picture 8" descr="C:\Users\L.Kapsali\Maria\Swift &amp; Barn Owl\footer_spni-logo-300x142.jpg"/>
          <p:cNvPicPr/>
          <p:nvPr/>
        </p:nvPicPr>
        <p:blipFill>
          <a:blip r:embed="rId4">
            <a:extLst>
              <a:ext uri="{28A0092B-C50C-407E-A947-70E740481C1C}">
                <a14:useLocalDpi xmlns:a14="http://schemas.microsoft.com/office/drawing/2010/main" val="0"/>
              </a:ext>
            </a:extLst>
          </a:blip>
          <a:srcRect/>
          <a:stretch>
            <a:fillRect/>
          </a:stretch>
        </p:blipFill>
        <p:spPr bwMode="auto">
          <a:xfrm>
            <a:off x="1083295" y="5877272"/>
            <a:ext cx="1904529" cy="878205"/>
          </a:xfrm>
          <a:prstGeom prst="rect">
            <a:avLst/>
          </a:prstGeom>
          <a:noFill/>
          <a:ln>
            <a:noFill/>
          </a:ln>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r="19039"/>
          <a:stretch/>
        </p:blipFill>
        <p:spPr bwMode="auto">
          <a:xfrm>
            <a:off x="2272" y="5979795"/>
            <a:ext cx="1009015" cy="878205"/>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107504" y="1358380"/>
            <a:ext cx="8532440" cy="2554545"/>
          </a:xfrm>
          <a:prstGeom prst="rect">
            <a:avLst/>
          </a:prstGeom>
        </p:spPr>
        <p:txBody>
          <a:bodyPr wrap="square">
            <a:spAutoFit/>
          </a:bodyPr>
          <a:lstStyle/>
          <a:p>
            <a:pPr algn="ctr"/>
            <a:r>
              <a:rPr lang="en-GB" sz="4800" b="1" dirty="0" smtClean="0">
                <a:solidFill>
                  <a:schemeClr val="tx2">
                    <a:lumMod val="75000"/>
                  </a:schemeClr>
                </a:solidFill>
                <a:latin typeface="+mj-lt"/>
              </a:rPr>
              <a:t>Thank you for your attention!</a:t>
            </a:r>
          </a:p>
          <a:p>
            <a:pPr marL="457200" indent="-457200">
              <a:buFont typeface="Arial" panose="020B0604020202020204" pitchFamily="34" charset="0"/>
              <a:buChar char="•"/>
            </a:pPr>
            <a:endParaRPr lang="en-GB" sz="3200" b="1" dirty="0" smtClean="0">
              <a:solidFill>
                <a:schemeClr val="tx2">
                  <a:lumMod val="75000"/>
                </a:schemeClr>
              </a:solidFill>
              <a:latin typeface="+mj-lt"/>
            </a:endParaRPr>
          </a:p>
          <a:p>
            <a:pPr marL="457200" indent="-457200">
              <a:buFont typeface="Arial" panose="020B0604020202020204" pitchFamily="34" charset="0"/>
              <a:buChar char="•"/>
            </a:pPr>
            <a:endParaRPr lang="en-GB" sz="3200" b="1" dirty="0" smtClean="0">
              <a:solidFill>
                <a:schemeClr val="tx2">
                  <a:lumMod val="75000"/>
                </a:schemeClr>
              </a:solidFill>
              <a:latin typeface="+mj-lt"/>
            </a:endParaRPr>
          </a:p>
        </p:txBody>
      </p:sp>
      <p:grpSp>
        <p:nvGrpSpPr>
          <p:cNvPr id="14" name="Group 13"/>
          <p:cNvGrpSpPr/>
          <p:nvPr/>
        </p:nvGrpSpPr>
        <p:grpSpPr>
          <a:xfrm rot="20935893">
            <a:off x="4641755" y="2672151"/>
            <a:ext cx="3650678" cy="2920316"/>
            <a:chOff x="4987198" y="4328678"/>
            <a:chExt cx="3650678" cy="2920316"/>
          </a:xfrm>
        </p:grpSpPr>
        <p:pic>
          <p:nvPicPr>
            <p:cNvPr id="15" name="Picture 14"/>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1297" t="13250" r="32281" b="9751"/>
            <a:stretch/>
          </p:blipFill>
          <p:spPr>
            <a:xfrm rot="20768457">
              <a:off x="6182156" y="4328678"/>
              <a:ext cx="2455720" cy="2920316"/>
            </a:xfrm>
            <a:prstGeom prst="rect">
              <a:avLst/>
            </a:prstGeom>
          </p:spPr>
        </p:pic>
        <p:pic>
          <p:nvPicPr>
            <p:cNvPr id="16" name="Picture 15"/>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1297" t="13250" r="32281" b="9751"/>
            <a:stretch/>
          </p:blipFill>
          <p:spPr>
            <a:xfrm rot="20668331">
              <a:off x="4987198" y="4365932"/>
              <a:ext cx="1761890" cy="2095221"/>
            </a:xfrm>
            <a:prstGeom prst="rect">
              <a:avLst/>
            </a:prstGeom>
          </p:spPr>
        </p:pic>
      </p:gr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31840" y="5926637"/>
            <a:ext cx="1224136" cy="814731"/>
          </a:xfrm>
          <a:prstGeom prst="rect">
            <a:avLst/>
          </a:prstGeom>
        </p:spPr>
      </p:pic>
    </p:spTree>
    <p:extLst>
      <p:ext uri="{BB962C8B-B14F-4D97-AF65-F5344CB8AC3E}">
        <p14:creationId xmlns:p14="http://schemas.microsoft.com/office/powerpoint/2010/main" val="10783101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Wood 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 xmlns:thm15="http://schemas.microsoft.com/office/thememl/2012/main" name="Wood Type" id="{7ACABC62-BF99-48CF-A9DC-4DB89C7B13DC}" vid="{8E89CD47-BF55-4DDE-B823-2283AA7E76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Wood Type</Template>
  <TotalTime>1570</TotalTime>
  <Words>924</Words>
  <Application>Microsoft Office PowerPoint</Application>
  <PresentationFormat>On-screen Show (4:3)</PresentationFormat>
  <Paragraphs>141</Paragraphs>
  <Slides>35</Slides>
  <Notes>30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Wood Type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Barn owl projects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Swift Project in Cyprus</dc:title>
  <dc:creator>Elena Markitani</dc:creator>
  <cp:lastModifiedBy>Amnon</cp:lastModifiedBy>
  <cp:revision>61</cp:revision>
  <dcterms:created xsi:type="dcterms:W3CDTF">2016-04-04T16:20:27Z</dcterms:created>
  <dcterms:modified xsi:type="dcterms:W3CDTF">2018-03-13T08:30:14Z</dcterms:modified>
</cp:coreProperties>
</file>