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18"/>
  </p:notesMasterIdLst>
  <p:sldIdLst>
    <p:sldId id="256" r:id="rId2"/>
    <p:sldId id="257" r:id="rId3"/>
    <p:sldId id="378" r:id="rId4"/>
    <p:sldId id="379" r:id="rId5"/>
    <p:sldId id="298" r:id="rId6"/>
    <p:sldId id="304" r:id="rId7"/>
    <p:sldId id="452" r:id="rId8"/>
    <p:sldId id="453" r:id="rId9"/>
    <p:sldId id="362" r:id="rId10"/>
    <p:sldId id="330" r:id="rId11"/>
    <p:sldId id="285" r:id="rId12"/>
    <p:sldId id="287" r:id="rId13"/>
    <p:sldId id="380" r:id="rId14"/>
    <p:sldId id="299" r:id="rId15"/>
    <p:sldId id="300" r:id="rId16"/>
    <p:sldId id="294" r:id="rId17"/>
    <p:sldId id="295" r:id="rId18"/>
    <p:sldId id="296" r:id="rId19"/>
    <p:sldId id="375" r:id="rId20"/>
    <p:sldId id="459" r:id="rId21"/>
    <p:sldId id="463" r:id="rId22"/>
    <p:sldId id="464" r:id="rId23"/>
    <p:sldId id="297" r:id="rId24"/>
    <p:sldId id="461" r:id="rId25"/>
    <p:sldId id="460" r:id="rId26"/>
    <p:sldId id="462" r:id="rId27"/>
    <p:sldId id="451" r:id="rId28"/>
    <p:sldId id="384" r:id="rId29"/>
    <p:sldId id="385" r:id="rId30"/>
    <p:sldId id="386" r:id="rId31"/>
    <p:sldId id="450" r:id="rId32"/>
    <p:sldId id="449" r:id="rId33"/>
    <p:sldId id="387" r:id="rId34"/>
    <p:sldId id="388" r:id="rId35"/>
    <p:sldId id="389" r:id="rId36"/>
    <p:sldId id="393" r:id="rId37"/>
    <p:sldId id="390" r:id="rId38"/>
    <p:sldId id="391" r:id="rId39"/>
    <p:sldId id="392" r:id="rId40"/>
    <p:sldId id="394" r:id="rId41"/>
    <p:sldId id="395" r:id="rId42"/>
    <p:sldId id="403" r:id="rId43"/>
    <p:sldId id="404" r:id="rId44"/>
    <p:sldId id="396" r:id="rId45"/>
    <p:sldId id="398" r:id="rId46"/>
    <p:sldId id="397" r:id="rId47"/>
    <p:sldId id="399" r:id="rId48"/>
    <p:sldId id="400" r:id="rId49"/>
    <p:sldId id="401" r:id="rId50"/>
    <p:sldId id="402" r:id="rId51"/>
    <p:sldId id="466" r:id="rId52"/>
    <p:sldId id="405" r:id="rId53"/>
    <p:sldId id="406" r:id="rId54"/>
    <p:sldId id="409" r:id="rId55"/>
    <p:sldId id="407" r:id="rId56"/>
    <p:sldId id="408" r:id="rId57"/>
    <p:sldId id="438" r:id="rId58"/>
    <p:sldId id="458" r:id="rId59"/>
    <p:sldId id="439" r:id="rId60"/>
    <p:sldId id="441" r:id="rId61"/>
    <p:sldId id="457" r:id="rId62"/>
    <p:sldId id="440" r:id="rId63"/>
    <p:sldId id="348" r:id="rId64"/>
    <p:sldId id="456" r:id="rId65"/>
    <p:sldId id="413" r:id="rId66"/>
    <p:sldId id="414" r:id="rId67"/>
    <p:sldId id="415" r:id="rId68"/>
    <p:sldId id="416" r:id="rId69"/>
    <p:sldId id="417" r:id="rId70"/>
    <p:sldId id="418" r:id="rId71"/>
    <p:sldId id="419" r:id="rId72"/>
    <p:sldId id="445" r:id="rId73"/>
    <p:sldId id="448" r:id="rId74"/>
    <p:sldId id="423" r:id="rId75"/>
    <p:sldId id="420" r:id="rId76"/>
    <p:sldId id="422" r:id="rId77"/>
    <p:sldId id="332" r:id="rId78"/>
    <p:sldId id="424" r:id="rId79"/>
    <p:sldId id="425" r:id="rId80"/>
    <p:sldId id="426" r:id="rId81"/>
    <p:sldId id="427" r:id="rId82"/>
    <p:sldId id="455" r:id="rId83"/>
    <p:sldId id="428" r:id="rId84"/>
    <p:sldId id="429" r:id="rId85"/>
    <p:sldId id="443" r:id="rId86"/>
    <p:sldId id="454" r:id="rId87"/>
    <p:sldId id="431" r:id="rId88"/>
    <p:sldId id="444" r:id="rId89"/>
    <p:sldId id="442" r:id="rId90"/>
    <p:sldId id="430" r:id="rId91"/>
    <p:sldId id="432" r:id="rId92"/>
    <p:sldId id="433" r:id="rId93"/>
    <p:sldId id="434" r:id="rId94"/>
    <p:sldId id="435" r:id="rId95"/>
    <p:sldId id="436" r:id="rId96"/>
    <p:sldId id="437" r:id="rId97"/>
    <p:sldId id="279" r:id="rId98"/>
    <p:sldId id="360" r:id="rId99"/>
    <p:sldId id="361" r:id="rId100"/>
    <p:sldId id="365" r:id="rId101"/>
    <p:sldId id="366" r:id="rId102"/>
    <p:sldId id="367" r:id="rId103"/>
    <p:sldId id="368" r:id="rId104"/>
    <p:sldId id="369" r:id="rId105"/>
    <p:sldId id="370" r:id="rId106"/>
    <p:sldId id="447" r:id="rId107"/>
    <p:sldId id="371" r:id="rId108"/>
    <p:sldId id="331" r:id="rId109"/>
    <p:sldId id="363" r:id="rId110"/>
    <p:sldId id="259" r:id="rId111"/>
    <p:sldId id="340" r:id="rId112"/>
    <p:sldId id="280" r:id="rId113"/>
    <p:sldId id="341" r:id="rId114"/>
    <p:sldId id="342" r:id="rId115"/>
    <p:sldId id="343" r:id="rId116"/>
    <p:sldId id="344" r:id="rId11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77933C"/>
    <a:srgbClr val="881924"/>
    <a:srgbClr val="82CCE8"/>
    <a:srgbClr val="3381C7"/>
    <a:srgbClr val="00A5E3"/>
    <a:srgbClr val="A8CD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486" autoAdjust="0"/>
    <p:restoredTop sz="94660"/>
  </p:normalViewPr>
  <p:slideViewPr>
    <p:cSldViewPr snapToGrid="0" showGuides="1">
      <p:cViewPr>
        <p:scale>
          <a:sx n="101" d="100"/>
          <a:sy n="101" d="100"/>
        </p:scale>
        <p:origin x="-835" y="-58"/>
      </p:cViewPr>
      <p:guideLst>
        <p:guide orient="horz" pos="2160"/>
        <p:guide orient="horz" pos="21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11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2F8314C-933D-4B2A-A58D-7350EE738D26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D7EC6E6-7DF3-4DFA-A9A5-505819D990B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4263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C9483D-6596-4BC8-ADA7-5A9E5468D846}" type="slidenum">
              <a:rPr lang="he-IL" smtClean="0"/>
              <a:pPr/>
              <a:t>4</a:t>
            </a:fld>
            <a:endParaRPr lang="en-US" smtClean="0"/>
          </a:p>
        </p:txBody>
      </p:sp>
      <p:sp>
        <p:nvSpPr>
          <p:cNvPr id="106499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/>
            <a:fld id="{98BCC9A4-1D18-4B27-86AD-1DE70CC02320}" type="slidenum">
              <a:rPr lang="he-IL" sz="1200">
                <a:latin typeface="Calibri" pitchFamily="34" charset="0"/>
              </a:rPr>
              <a:pPr algn="l"/>
              <a:t>4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1065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68022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BFEA49-79C2-4E01-B62B-9D95022F7BF4}" type="slidenum">
              <a:rPr lang="he-IL" smtClean="0"/>
              <a:pPr/>
              <a:t>5</a:t>
            </a:fld>
            <a:endParaRPr lang="en-US" smtClean="0"/>
          </a:p>
        </p:txBody>
      </p:sp>
      <p:sp>
        <p:nvSpPr>
          <p:cNvPr id="105475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/>
            <a:fld id="{1CC179D6-5090-405D-A027-9724AD46807D}" type="slidenum">
              <a:rPr lang="he-IL" sz="1200">
                <a:latin typeface="Calibri" pitchFamily="34" charset="0"/>
              </a:rPr>
              <a:pPr algn="l"/>
              <a:t>5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1054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82453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A16B50-5669-4F47-84C0-609E67FC2416}" type="slidenum">
              <a:rPr lang="he-I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>
              <a:cs typeface="Arial" pitchFamily="34" charset="0"/>
            </a:endParaRPr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983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BDBB49-08B3-4057-965C-D00CB5318680}" type="slidenum">
              <a:rPr lang="he-IL" altLang="he-IL" smtClean="0"/>
              <a:pPr>
                <a:spcBef>
                  <a:spcPct val="0"/>
                </a:spcBef>
              </a:pPr>
              <a:t>25</a:t>
            </a:fld>
            <a:endParaRPr lang="en-US" altLang="he-IL" smtClean="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4068554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ABCD30B4-2F7D-41D7-A984-38B16DF79FF2}" type="slidenum">
              <a:rPr lang="he-IL" altLang="he-IL" smtClean="0"/>
              <a:pPr algn="l">
                <a:spcBef>
                  <a:spcPct val="0"/>
                </a:spcBef>
              </a:pPr>
              <a:t>28</a:t>
            </a:fld>
            <a:endParaRPr lang="en-US" altLang="he-IL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e-IL" smtClean="0"/>
          </a:p>
        </p:txBody>
      </p:sp>
    </p:spTree>
    <p:extLst>
      <p:ext uri="{BB962C8B-B14F-4D97-AF65-F5344CB8AC3E}">
        <p14:creationId xmlns:p14="http://schemas.microsoft.com/office/powerpoint/2010/main" val="3231645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8DD5A88E-5152-4B99-8BCF-6BC758C96BB8}" type="slidenum">
              <a:rPr lang="he-IL" altLang="he-IL" smtClean="0"/>
              <a:pPr algn="l">
                <a:spcBef>
                  <a:spcPct val="0"/>
                </a:spcBef>
              </a:pPr>
              <a:t>29</a:t>
            </a:fld>
            <a:endParaRPr lang="en-US" altLang="he-IL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he-IL" smtClean="0"/>
          </a:p>
        </p:txBody>
      </p:sp>
    </p:spTree>
    <p:extLst>
      <p:ext uri="{BB962C8B-B14F-4D97-AF65-F5344CB8AC3E}">
        <p14:creationId xmlns:p14="http://schemas.microsoft.com/office/powerpoint/2010/main" val="2663986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E33B4F4-BC94-4398-B0C1-5D9A3F5688EB}" type="slidenum">
              <a:rPr lang="he-IL" altLang="he-IL" smtClean="0"/>
              <a:pPr>
                <a:spcBef>
                  <a:spcPct val="0"/>
                </a:spcBef>
              </a:pPr>
              <a:t>30</a:t>
            </a:fld>
            <a:endParaRPr lang="en-US" altLang="he-IL" smtClean="0"/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1332095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297A2C-7B18-4466-ACE1-32AE366D4048}" type="slidenum">
              <a:rPr lang="he-IL" altLang="he-IL" smtClean="0"/>
              <a:pPr>
                <a:spcBef>
                  <a:spcPct val="0"/>
                </a:spcBef>
              </a:pPr>
              <a:t>33</a:t>
            </a:fld>
            <a:endParaRPr lang="en-US" altLang="he-IL" smtClean="0"/>
          </a:p>
        </p:txBody>
      </p:sp>
      <p:sp>
        <p:nvSpPr>
          <p:cNvPr id="238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8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3675890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EFF242B-232D-4AF7-A059-CB62C8C8F5D2}" type="slidenum">
              <a:rPr lang="he-IL" altLang="he-IL" smtClean="0"/>
              <a:pPr>
                <a:spcBef>
                  <a:spcPct val="0"/>
                </a:spcBef>
              </a:pPr>
              <a:t>34</a:t>
            </a:fld>
            <a:endParaRPr lang="en-US" altLang="he-IL" smtClean="0"/>
          </a:p>
        </p:txBody>
      </p:sp>
      <p:sp>
        <p:nvSpPr>
          <p:cNvPr id="242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26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3791687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5381D9F-594B-44DF-BA6A-AC14FCC45042}" type="slidenum">
              <a:rPr lang="he-IL" altLang="he-IL" smtClean="0"/>
              <a:pPr>
                <a:spcBef>
                  <a:spcPct val="0"/>
                </a:spcBef>
              </a:pPr>
              <a:t>35</a:t>
            </a:fld>
            <a:endParaRPr lang="en-US" altLang="he-IL" smtClean="0"/>
          </a:p>
        </p:txBody>
      </p:sp>
      <p:sp>
        <p:nvSpPr>
          <p:cNvPr id="244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47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3842372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0EC265-A206-4802-A940-56DBA4764021}" type="slidenum">
              <a:rPr lang="he-IL" altLang="he-IL" smtClean="0"/>
              <a:pPr>
                <a:spcBef>
                  <a:spcPct val="0"/>
                </a:spcBef>
              </a:pPr>
              <a:t>37</a:t>
            </a:fld>
            <a:endParaRPr lang="en-US" altLang="he-IL" smtClean="0"/>
          </a:p>
        </p:txBody>
      </p:sp>
      <p:sp>
        <p:nvSpPr>
          <p:cNvPr id="246787" name="Rectangle 1031"/>
          <p:cNvSpPr txBox="1">
            <a:spLocks noGrp="1"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rtl="1" eaLnBrk="1" hangingPunct="1">
              <a:lnSpc>
                <a:spcPct val="70000"/>
              </a:lnSpc>
              <a:spcBef>
                <a:spcPct val="50000"/>
              </a:spcBef>
            </a:pPr>
            <a:fld id="{3B34D034-25B5-41A3-9B10-203BF18A2D9B}" type="slidenum">
              <a:rPr lang="he-IL" altLang="he-IL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rtl="1" eaLnBrk="1" hangingPunct="1">
                <a:lnSpc>
                  <a:spcPct val="70000"/>
                </a:lnSpc>
                <a:spcBef>
                  <a:spcPct val="50000"/>
                </a:spcBef>
              </a:pPr>
              <a:t>37</a:t>
            </a:fld>
            <a:endParaRPr lang="en-US" altLang="he-IL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7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678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788364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0C8DF6C-2F53-4B4E-9488-F618970D307D}" type="slidenum">
              <a:rPr lang="he-IL" altLang="he-IL" smtClean="0"/>
              <a:pPr>
                <a:spcBef>
                  <a:spcPct val="0"/>
                </a:spcBef>
              </a:pPr>
              <a:t>38</a:t>
            </a:fld>
            <a:endParaRPr lang="en-US" altLang="he-IL" smtClean="0"/>
          </a:p>
        </p:txBody>
      </p:sp>
      <p:sp>
        <p:nvSpPr>
          <p:cNvPr id="248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8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25949452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0FE770-0CA1-44E3-819A-711969CF68C7}" type="slidenum">
              <a:rPr lang="he-IL" altLang="he-IL" smtClean="0"/>
              <a:pPr>
                <a:spcBef>
                  <a:spcPct val="0"/>
                </a:spcBef>
              </a:pPr>
              <a:t>48</a:t>
            </a:fld>
            <a:endParaRPr lang="en-US" altLang="he-IL" smtClean="0"/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1429638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50B0E2-D3EF-425B-9E4C-6633350E32F0}" type="slidenum">
              <a:rPr lang="he-IL" altLang="he-IL" smtClean="0"/>
              <a:pPr>
                <a:spcBef>
                  <a:spcPct val="0"/>
                </a:spcBef>
              </a:pPr>
              <a:t>49</a:t>
            </a:fld>
            <a:endParaRPr lang="en-US" altLang="he-IL" smtClean="0"/>
          </a:p>
        </p:txBody>
      </p:sp>
      <p:sp>
        <p:nvSpPr>
          <p:cNvPr id="263171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</a:pPr>
            <a:fld id="{BAAF785B-335D-480F-9084-EA41D4CE209A}" type="slidenum">
              <a:rPr lang="he-IL" altLang="he-IL"/>
              <a:pPr rtl="1" eaLnBrk="1" hangingPunct="1">
                <a:spcBef>
                  <a:spcPct val="0"/>
                </a:spcBef>
              </a:pPr>
              <a:t>49</a:t>
            </a:fld>
            <a:endParaRPr lang="en-US" altLang="he-IL"/>
          </a:p>
        </p:txBody>
      </p:sp>
      <p:sp>
        <p:nvSpPr>
          <p:cNvPr id="263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317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2478275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3A512C0-581C-4534-8E35-083B504625F2}" type="slidenum">
              <a:rPr lang="he-IL" altLang="he-IL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65</a:t>
            </a:fld>
            <a:endParaRPr lang="en-US" altLang="he-IL" smtClean="0">
              <a:solidFill>
                <a:srgbClr val="000000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1662784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211CE0-93D3-4A8B-AFE4-197E7B4A94A2}" type="slidenum">
              <a:rPr lang="he-IL" altLang="he-IL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66</a:t>
            </a:fld>
            <a:endParaRPr lang="en-US" altLang="he-IL" smtClean="0">
              <a:solidFill>
                <a:srgbClr val="000000"/>
              </a:solidFill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478003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38E1DB-1DBC-4452-948E-323E24EAD512}" type="slidenum">
              <a:rPr lang="he-IL" altLang="he-IL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67</a:t>
            </a:fld>
            <a:endParaRPr lang="en-US" altLang="he-IL" smtClean="0">
              <a:solidFill>
                <a:srgbClr val="000000"/>
              </a:solidFill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649246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AA9ABB-900C-4CE6-9106-00B9660A832E}" type="slidenum">
              <a:rPr lang="he-IL" altLang="he-IL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68</a:t>
            </a:fld>
            <a:endParaRPr lang="en-US" altLang="he-IL" smtClean="0">
              <a:solidFill>
                <a:srgbClr val="000000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39562706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E2E3E1C-5D6E-4F9D-A530-E9B6D930E4B8}" type="slidenum">
              <a:rPr lang="he-IL" altLang="he-IL" smtClean="0"/>
              <a:pPr>
                <a:spcBef>
                  <a:spcPct val="0"/>
                </a:spcBef>
              </a:pPr>
              <a:t>69</a:t>
            </a:fld>
            <a:endParaRPr lang="en-US" altLang="he-IL" smtClean="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24263845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8A0E3C4-AF0A-4887-AC48-132A8F6A297C}" type="slidenum">
              <a:rPr lang="he-IL" altLang="he-IL" smtClean="0"/>
              <a:pPr>
                <a:spcBef>
                  <a:spcPct val="0"/>
                </a:spcBef>
              </a:pPr>
              <a:t>71</a:t>
            </a:fld>
            <a:endParaRPr lang="en-US" altLang="he-IL" smtClean="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28899088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0BF5BD-C9C4-44E1-B1DB-DED46C18EB6B}" type="slidenum">
              <a:rPr lang="he-IL" altLang="he-IL" smtClean="0"/>
              <a:pPr>
                <a:spcBef>
                  <a:spcPct val="0"/>
                </a:spcBef>
              </a:pPr>
              <a:t>73</a:t>
            </a:fld>
            <a:endParaRPr lang="en-US" altLang="he-IL" smtClean="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28682461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2928E94-3AC5-41CA-AC24-C07C7F3E4E09}" type="slidenum">
              <a:rPr lang="he-IL" altLang="he-IL" smtClean="0">
                <a:latin typeface="Calibri" panose="020F0502020204030204" pitchFamily="34" charset="0"/>
              </a:rPr>
              <a:pPr/>
              <a:t>83</a:t>
            </a:fld>
            <a:endParaRPr lang="he-IL" altLang="he-IL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4009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12A446-6B6C-4D08-A39B-82B7A21240EA}" type="slidenum">
              <a:rPr lang="he-IL" altLang="he-IL" smtClean="0"/>
              <a:pPr>
                <a:spcBef>
                  <a:spcPct val="0"/>
                </a:spcBef>
              </a:pPr>
              <a:t>98</a:t>
            </a:fld>
            <a:endParaRPr lang="en-US" altLang="he-IL" smtClean="0"/>
          </a:p>
        </p:txBody>
      </p:sp>
      <p:sp>
        <p:nvSpPr>
          <p:cNvPr id="270339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</a:pPr>
            <a:fld id="{59286E69-CE27-4FAB-BD8F-64AB39614915}" type="slidenum">
              <a:rPr lang="he-IL" altLang="he-IL"/>
              <a:pPr rtl="1" eaLnBrk="1" hangingPunct="1">
                <a:spcBef>
                  <a:spcPct val="0"/>
                </a:spcBef>
              </a:pPr>
              <a:t>98</a:t>
            </a:fld>
            <a:endParaRPr lang="en-US" altLang="he-IL"/>
          </a:p>
        </p:txBody>
      </p:sp>
      <p:sp>
        <p:nvSpPr>
          <p:cNvPr id="270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034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e-IL" altLang="he-IL" b="1" smtClean="0"/>
              <a:t>לסיס כנפיים ארוכות וצרות והן מוטות כלפי מטה. בדיוק כשל מטוס קרב מתקדם.</a:t>
            </a:r>
          </a:p>
          <a:p>
            <a:pPr eaLnBrk="1" hangingPunct="1">
              <a:spcBef>
                <a:spcPct val="0"/>
              </a:spcBef>
            </a:pPr>
            <a:r>
              <a:rPr lang="he-IL" altLang="he-IL" b="1" smtClean="0"/>
              <a:t>כינויים להם זכתה: "ציפור 100 הימים" – "מבשרי האביב" - "מלכי התעופה" </a:t>
            </a:r>
            <a:endParaRPr lang="en-US" altLang="he-IL" b="1" smtClean="0"/>
          </a:p>
        </p:txBody>
      </p:sp>
    </p:spTree>
    <p:extLst>
      <p:ext uri="{BB962C8B-B14F-4D97-AF65-F5344CB8AC3E}">
        <p14:creationId xmlns:p14="http://schemas.microsoft.com/office/powerpoint/2010/main" val="41282295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7DE656-E65F-4C0B-952D-F0C799F30D28}" type="slidenum">
              <a:rPr lang="he-IL" altLang="he-IL" smtClean="0"/>
              <a:pPr>
                <a:spcBef>
                  <a:spcPct val="0"/>
                </a:spcBef>
              </a:pPr>
              <a:t>99</a:t>
            </a:fld>
            <a:endParaRPr lang="en-US" altLang="he-IL" smtClean="0"/>
          </a:p>
        </p:txBody>
      </p:sp>
      <p:sp>
        <p:nvSpPr>
          <p:cNvPr id="27238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</a:pPr>
            <a:fld id="{E8FD39A7-4469-4D69-BC59-318080D206E5}" type="slidenum">
              <a:rPr lang="he-IL" altLang="he-IL"/>
              <a:pPr rtl="1" eaLnBrk="1" hangingPunct="1">
                <a:spcBef>
                  <a:spcPct val="0"/>
                </a:spcBef>
              </a:pPr>
              <a:t>99</a:t>
            </a:fld>
            <a:endParaRPr lang="en-US" altLang="he-IL"/>
          </a:p>
        </p:txBody>
      </p:sp>
      <p:sp>
        <p:nvSpPr>
          <p:cNvPr id="272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238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e-IL" altLang="he-IL" b="1" smtClean="0"/>
              <a:t>הסיסים גם מזדווגים באוויר.</a:t>
            </a:r>
          </a:p>
          <a:p>
            <a:pPr eaLnBrk="1" hangingPunct="1">
              <a:spcBef>
                <a:spcPct val="0"/>
              </a:spcBef>
            </a:pPr>
            <a:r>
              <a:rPr lang="he-IL" altLang="he-IL" b="1" smtClean="0"/>
              <a:t>אתגר אמיתי לצלמי הציפורים</a:t>
            </a:r>
            <a:endParaRPr lang="en-US" altLang="he-IL" b="1" smtClean="0"/>
          </a:p>
        </p:txBody>
      </p:sp>
    </p:spTree>
    <p:extLst>
      <p:ext uri="{BB962C8B-B14F-4D97-AF65-F5344CB8AC3E}">
        <p14:creationId xmlns:p14="http://schemas.microsoft.com/office/powerpoint/2010/main" val="22687266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FA8527-05A0-417D-834C-55555D8EFFA0}" type="slidenum">
              <a:rPr lang="he-IL" altLang="he-IL" smtClean="0"/>
              <a:pPr>
                <a:spcBef>
                  <a:spcPct val="0"/>
                </a:spcBef>
              </a:pPr>
              <a:t>100</a:t>
            </a:fld>
            <a:endParaRPr lang="en-US" altLang="he-IL" smtClean="0"/>
          </a:p>
        </p:txBody>
      </p:sp>
      <p:sp>
        <p:nvSpPr>
          <p:cNvPr id="27750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</a:pPr>
            <a:fld id="{80209361-6855-4171-B91D-F9DD4AD908A9}" type="slidenum">
              <a:rPr lang="he-IL" altLang="he-IL"/>
              <a:pPr rtl="1" eaLnBrk="1" hangingPunct="1">
                <a:spcBef>
                  <a:spcPct val="0"/>
                </a:spcBef>
              </a:pPr>
              <a:t>100</a:t>
            </a:fld>
            <a:endParaRPr lang="en-US" altLang="he-IL"/>
          </a:p>
        </p:txBody>
      </p:sp>
      <p:sp>
        <p:nvSpPr>
          <p:cNvPr id="2775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750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b="1" smtClean="0"/>
          </a:p>
        </p:txBody>
      </p:sp>
    </p:spTree>
    <p:extLst>
      <p:ext uri="{BB962C8B-B14F-4D97-AF65-F5344CB8AC3E}">
        <p14:creationId xmlns:p14="http://schemas.microsoft.com/office/powerpoint/2010/main" val="30633699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CD01EBF-9EFF-44F6-95E9-72793F4211BB}" type="slidenum">
              <a:rPr lang="he-IL" altLang="he-IL" smtClean="0"/>
              <a:pPr>
                <a:spcBef>
                  <a:spcPct val="0"/>
                </a:spcBef>
              </a:pPr>
              <a:t>101</a:t>
            </a:fld>
            <a:endParaRPr lang="en-US" altLang="he-IL" smtClean="0"/>
          </a:p>
        </p:txBody>
      </p:sp>
      <p:sp>
        <p:nvSpPr>
          <p:cNvPr id="279555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</a:pPr>
            <a:fld id="{E8EC1CFC-7C0E-4DEE-A6F9-4711D87BC04B}" type="slidenum">
              <a:rPr lang="he-IL" altLang="he-IL"/>
              <a:pPr rtl="1" eaLnBrk="1" hangingPunct="1">
                <a:spcBef>
                  <a:spcPct val="0"/>
                </a:spcBef>
              </a:pPr>
              <a:t>101</a:t>
            </a:fld>
            <a:endParaRPr lang="en-US" altLang="he-IL"/>
          </a:p>
        </p:txBody>
      </p:sp>
      <p:sp>
        <p:nvSpPr>
          <p:cNvPr id="2795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955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41595912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0BF14DC-888F-4A42-B96A-97FE9C3C18D5}" type="slidenum">
              <a:rPr lang="he-IL" altLang="he-IL" smtClean="0"/>
              <a:pPr>
                <a:spcBef>
                  <a:spcPct val="0"/>
                </a:spcBef>
              </a:pPr>
              <a:t>103</a:t>
            </a:fld>
            <a:endParaRPr lang="en-US" altLang="he-IL" smtClean="0"/>
          </a:p>
        </p:txBody>
      </p:sp>
      <p:sp>
        <p:nvSpPr>
          <p:cNvPr id="282627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</a:pPr>
            <a:fld id="{A97527A3-0F01-498B-A6AB-CA71049B17FB}" type="slidenum">
              <a:rPr lang="he-IL" altLang="he-IL"/>
              <a:pPr rtl="1" eaLnBrk="1" hangingPunct="1">
                <a:spcBef>
                  <a:spcPct val="0"/>
                </a:spcBef>
              </a:pPr>
              <a:t>103</a:t>
            </a:fld>
            <a:endParaRPr lang="en-US" altLang="he-IL"/>
          </a:p>
        </p:txBody>
      </p:sp>
      <p:sp>
        <p:nvSpPr>
          <p:cNvPr id="282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262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2311592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A42AFA-722E-4DEC-9A98-92BC2F355BA8}" type="slidenum">
              <a:rPr lang="he-IL" altLang="he-IL" smtClean="0"/>
              <a:pPr>
                <a:spcBef>
                  <a:spcPct val="0"/>
                </a:spcBef>
              </a:pPr>
              <a:t>107</a:t>
            </a:fld>
            <a:endParaRPr lang="en-US" altLang="he-IL" smtClean="0"/>
          </a:p>
        </p:txBody>
      </p:sp>
      <p:sp>
        <p:nvSpPr>
          <p:cNvPr id="286723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</a:pPr>
            <a:fld id="{71213A78-D404-4E3C-A975-2203FD0F7D53}" type="slidenum">
              <a:rPr lang="he-IL" altLang="he-IL"/>
              <a:pPr rtl="1" eaLnBrk="1" hangingPunct="1">
                <a:spcBef>
                  <a:spcPct val="0"/>
                </a:spcBef>
              </a:pPr>
              <a:t>107</a:t>
            </a:fld>
            <a:endParaRPr lang="en-US" altLang="he-IL"/>
          </a:p>
        </p:txBody>
      </p:sp>
      <p:sp>
        <p:nvSpPr>
          <p:cNvPr id="286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2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5713655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AA4D00-2E67-44B4-82AB-E20285947003}" type="slidenum">
              <a:rPr lang="he-IL" altLang="he-IL" smtClean="0"/>
              <a:pPr>
                <a:spcBef>
                  <a:spcPct val="0"/>
                </a:spcBef>
              </a:pPr>
              <a:t>111</a:t>
            </a:fld>
            <a:endParaRPr lang="en-US" altLang="he-IL" smtClean="0"/>
          </a:p>
        </p:txBody>
      </p:sp>
      <p:sp>
        <p:nvSpPr>
          <p:cNvPr id="402435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rtl="1" eaLnBrk="1" hangingPunct="1">
              <a:spcBef>
                <a:spcPct val="0"/>
              </a:spcBef>
            </a:pPr>
            <a:fld id="{1075D343-A2CD-4F7A-81E7-583F9F0786D4}" type="slidenum">
              <a:rPr lang="he-IL" altLang="he-IL"/>
              <a:pPr rtl="1" eaLnBrk="1" hangingPunct="1">
                <a:spcBef>
                  <a:spcPct val="0"/>
                </a:spcBef>
              </a:pPr>
              <a:t>111</a:t>
            </a:fld>
            <a:endParaRPr lang="en-US" altLang="he-IL"/>
          </a:p>
        </p:txBody>
      </p:sp>
      <p:sp>
        <p:nvSpPr>
          <p:cNvPr id="402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24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21791352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ABCF3F-A8EF-4DDB-B131-184F54F1B648}" type="slidenum">
              <a:rPr lang="he-IL" altLang="he-IL" smtClean="0"/>
              <a:pPr>
                <a:spcBef>
                  <a:spcPct val="0"/>
                </a:spcBef>
              </a:pPr>
              <a:t>113</a:t>
            </a:fld>
            <a:endParaRPr lang="en-US" altLang="he-IL" smtClean="0"/>
          </a:p>
        </p:txBody>
      </p:sp>
      <p:sp>
        <p:nvSpPr>
          <p:cNvPr id="404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44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21931732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E179E3-8074-458D-A697-9AB7A82A67BA}" type="slidenum">
              <a:rPr lang="he-IL" altLang="he-IL" smtClean="0"/>
              <a:pPr>
                <a:spcBef>
                  <a:spcPct val="0"/>
                </a:spcBef>
              </a:pPr>
              <a:t>115</a:t>
            </a:fld>
            <a:endParaRPr lang="en-US" altLang="he-IL" smtClean="0"/>
          </a:p>
        </p:txBody>
      </p:sp>
      <p:sp>
        <p:nvSpPr>
          <p:cNvPr id="407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75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18162074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l" rtl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94C7C6C-7C2E-4463-A8E1-F534445486BB}" type="slidenum">
              <a:rPr lang="he-IL" altLang="he-IL" smtClean="0"/>
              <a:pPr>
                <a:spcBef>
                  <a:spcPct val="0"/>
                </a:spcBef>
              </a:pPr>
              <a:t>116</a:t>
            </a:fld>
            <a:endParaRPr lang="en-US" altLang="he-IL" smtClean="0"/>
          </a:p>
        </p:txBody>
      </p:sp>
      <p:sp>
        <p:nvSpPr>
          <p:cNvPr id="409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</p:spTree>
    <p:extLst>
      <p:ext uri="{BB962C8B-B14F-4D97-AF65-F5344CB8AC3E}">
        <p14:creationId xmlns:p14="http://schemas.microsoft.com/office/powerpoint/2010/main" val="2435957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A5E11-FC8F-4B58-8745-9E58568450E5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269E-271E-478B-B2C9-736E83475B1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5473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A5E11-FC8F-4B58-8745-9E58568450E5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269E-271E-478B-B2C9-736E83475B1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2545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A5E11-FC8F-4B58-8745-9E58568450E5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269E-271E-478B-B2C9-736E83475B1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373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A5E11-FC8F-4B58-8745-9E58568450E5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269E-271E-478B-B2C9-736E83475B1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186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A5E11-FC8F-4B58-8745-9E58568450E5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269E-271E-478B-B2C9-736E83475B1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9782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A5E11-FC8F-4B58-8745-9E58568450E5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269E-271E-478B-B2C9-736E83475B1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9722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A5E11-FC8F-4B58-8745-9E58568450E5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269E-271E-478B-B2C9-736E83475B1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62465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A5E11-FC8F-4B58-8745-9E58568450E5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269E-271E-478B-B2C9-736E83475B1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8835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A5E11-FC8F-4B58-8745-9E58568450E5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269E-271E-478B-B2C9-736E83475B1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9546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A5E11-FC8F-4B58-8745-9E58568450E5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269E-271E-478B-B2C9-736E83475B1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8644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A5E11-FC8F-4B58-8745-9E58568450E5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269E-271E-478B-B2C9-736E83475B1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44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A5E11-FC8F-4B58-8745-9E58568450E5}" type="datetimeFigureOut">
              <a:rPr lang="he-IL" smtClean="0"/>
              <a:t>כ"א/אדר/תשע"ח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D269E-271E-478B-B2C9-736E83475B1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1245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89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png"/><Relationship Id="rId9" Type="http://schemas.openxmlformats.org/officeDocument/2006/relationships/image" Target="../media/image97.gif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3" Type="http://schemas.openxmlformats.org/officeDocument/2006/relationships/image" Target="../media/image101.jpe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2" Type="http://schemas.openxmlformats.org/officeDocument/2006/relationships/image" Target="../media/image100.png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jpeg"/><Relationship Id="rId11" Type="http://schemas.openxmlformats.org/officeDocument/2006/relationships/image" Target="../media/image109.jpeg"/><Relationship Id="rId5" Type="http://schemas.openxmlformats.org/officeDocument/2006/relationships/image" Target="../media/image103.png"/><Relationship Id="rId15" Type="http://schemas.openxmlformats.org/officeDocument/2006/relationships/image" Target="../media/image113.png"/><Relationship Id="rId10" Type="http://schemas.openxmlformats.org/officeDocument/2006/relationships/image" Target="../media/image108.jpe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112.jpe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jpeg"/><Relationship Id="rId7" Type="http://schemas.openxmlformats.org/officeDocument/2006/relationships/image" Target="../media/image1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jpeg"/><Relationship Id="rId5" Type="http://schemas.openxmlformats.org/officeDocument/2006/relationships/image" Target="../media/image121.png"/><Relationship Id="rId4" Type="http://schemas.openxmlformats.org/officeDocument/2006/relationships/image" Target="../media/image120.jpeg"/><Relationship Id="rId9" Type="http://schemas.openxmlformats.org/officeDocument/2006/relationships/image" Target="../media/image4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26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33.png"/><Relationship Id="rId4" Type="http://schemas.openxmlformats.org/officeDocument/2006/relationships/oleObject" Target="../embeddings/oleObject3.bin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4.jpeg"/><Relationship Id="rId3" Type="http://schemas.openxmlformats.org/officeDocument/2006/relationships/image" Target="../media/image154.jpeg"/><Relationship Id="rId7" Type="http://schemas.openxmlformats.org/officeDocument/2006/relationships/image" Target="../media/image158.jpeg"/><Relationship Id="rId12" Type="http://schemas.openxmlformats.org/officeDocument/2006/relationships/image" Target="../media/image163.pn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11" Type="http://schemas.openxmlformats.org/officeDocument/2006/relationships/image" Target="../media/image162.jpeg"/><Relationship Id="rId5" Type="http://schemas.openxmlformats.org/officeDocument/2006/relationships/image" Target="../media/image156.png"/><Relationship Id="rId10" Type="http://schemas.openxmlformats.org/officeDocument/2006/relationships/image" Target="../media/image161.jpeg"/><Relationship Id="rId4" Type="http://schemas.openxmlformats.org/officeDocument/2006/relationships/image" Target="../media/image155.jpeg"/><Relationship Id="rId9" Type="http://schemas.openxmlformats.org/officeDocument/2006/relationships/image" Target="../media/image160.jpeg"/><Relationship Id="rId14" Type="http://schemas.openxmlformats.org/officeDocument/2006/relationships/image" Target="../media/image165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netnews.com/articles/0,7340,L-5038907,00.html" TargetMode="External"/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9.jpeg"/><Relationship Id="rId4" Type="http://schemas.openxmlformats.org/officeDocument/2006/relationships/image" Target="../media/image168.jpe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130885"/>
            <a:ext cx="9144000" cy="72711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" name="Picture 5" descr="X:\Logos\University of Haif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878" y="6286152"/>
            <a:ext cx="791845" cy="45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F:\My Documents\אמנון\ציפורים\סיסים\''כן לציפור''\מצגות\לוגואים\swift logo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2" b="6745"/>
          <a:stretch/>
        </p:blipFill>
        <p:spPr bwMode="auto">
          <a:xfrm>
            <a:off x="3051116" y="6208682"/>
            <a:ext cx="1007745" cy="5924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F:\My Documents\אמנון\ציפורים\סיסים\''כן לציפור''\מצגות\לוגואים\TLV-NEW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947" y="6251862"/>
            <a:ext cx="940435" cy="546100"/>
          </a:xfrm>
          <a:prstGeom prst="rect">
            <a:avLst/>
          </a:prstGeom>
          <a:noFill/>
          <a:extLst/>
        </p:spPr>
      </p:pic>
      <p:pic>
        <p:nvPicPr>
          <p:cNvPr id="9" name="Picture 8" descr="X:\Logos\אוניברסיטת תל-אביב\TAU_Logo_2 חדש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406" y="6312187"/>
            <a:ext cx="791210" cy="43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F:\My Documents\אמנון\ציפורים\סיסים\''כן לציפור''\מצגות\לוגואים\logo teva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93" y="6255672"/>
            <a:ext cx="1016000" cy="539750"/>
          </a:xfrm>
          <a:prstGeom prst="rect">
            <a:avLst/>
          </a:prstGeom>
          <a:noFill/>
          <a:extLst/>
        </p:spPr>
      </p:pic>
      <p:pic>
        <p:nvPicPr>
          <p:cNvPr id="11" name="Picture 10" descr="E:\A ORI\תנשמות\דוח מסכם\לוגואים לדוח 2014\שתפ אזורי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268" y="6255037"/>
            <a:ext cx="772795" cy="53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F:\My Documents\אמנון\ציפורים\סיסים\''כן לציפור''\מצגות\לוגואים\Hoopoe Foundation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714" y="6246782"/>
            <a:ext cx="611505" cy="563245"/>
          </a:xfrm>
          <a:prstGeom prst="rect">
            <a:avLst/>
          </a:prstGeom>
          <a:noFill/>
          <a:extLst/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2" t="-78" r="10323" b="-434"/>
          <a:stretch/>
        </p:blipFill>
        <p:spPr>
          <a:xfrm>
            <a:off x="-17754" y="0"/>
            <a:ext cx="9161754" cy="616985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15079" y="6333"/>
            <a:ext cx="7874493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b="1" dirty="0" smtClean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4"/>
                </a:solidFill>
              </a:rPr>
              <a:t>A Swift Way to Peace</a:t>
            </a:r>
          </a:p>
          <a:p>
            <a:pPr algn="ctr"/>
            <a:r>
              <a:rPr lang="en-US" sz="2400" b="1" dirty="0" smtClean="0">
                <a:ln w="1270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4"/>
                </a:solidFill>
              </a:rPr>
              <a:t>6 study cases for Swift lovers</a:t>
            </a:r>
            <a:endParaRPr lang="en-US" sz="1050" dirty="0">
              <a:ln w="12700">
                <a:solidFill>
                  <a:schemeClr val="accent1">
                    <a:lumMod val="50000"/>
                  </a:schemeClr>
                </a:solidFill>
                <a:prstDash val="solid"/>
              </a:ln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558347" y="6092742"/>
            <a:ext cx="22156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82CCE8"/>
                </a:solidFill>
              </a:rPr>
              <a:t>Photo: Yuval Dax</a:t>
            </a:r>
          </a:p>
        </p:txBody>
      </p:sp>
      <p:sp>
        <p:nvSpPr>
          <p:cNvPr id="4" name="Rectangle 3"/>
          <p:cNvSpPr/>
          <p:nvPr/>
        </p:nvSpPr>
        <p:spPr>
          <a:xfrm>
            <a:off x="2784000" y="932125"/>
            <a:ext cx="3706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82CCE8"/>
                </a:solidFill>
              </a:rPr>
              <a:t>Yossi Leshem &amp; </a:t>
            </a:r>
            <a:r>
              <a:rPr lang="en-US" b="1" dirty="0" smtClean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82CCE8"/>
                </a:solidFill>
              </a:rPr>
              <a:t>Amnonn Hahn</a:t>
            </a:r>
            <a:r>
              <a:rPr lang="en-US" b="1" dirty="0">
                <a:ln w="12700">
                  <a:solidFill>
                    <a:srgbClr val="002060"/>
                  </a:solidFill>
                  <a:prstDash val="solid"/>
                </a:ln>
                <a:solidFill>
                  <a:srgbClr val="82CCE8"/>
                </a:solidFill>
              </a:rPr>
              <a:t>, Israel</a:t>
            </a:r>
          </a:p>
        </p:txBody>
      </p:sp>
    </p:spTree>
    <p:extLst>
      <p:ext uri="{BB962C8B-B14F-4D97-AF65-F5344CB8AC3E}">
        <p14:creationId xmlns:p14="http://schemas.microsoft.com/office/powerpoint/2010/main" val="347188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7" t="1705" r="7972" b="22195"/>
          <a:stretch/>
        </p:blipFill>
        <p:spPr>
          <a:xfrm>
            <a:off x="838940" y="603016"/>
            <a:ext cx="7466120" cy="5826073"/>
          </a:xfrm>
        </p:spPr>
      </p:pic>
      <p:sp>
        <p:nvSpPr>
          <p:cNvPr id="5" name="TextBox 4"/>
          <p:cNvSpPr txBox="1"/>
          <p:nvPr/>
        </p:nvSpPr>
        <p:spPr>
          <a:xfrm>
            <a:off x="0" y="-26737"/>
            <a:ext cx="91440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 person knows a bird for years…and is still surprised by it” </a:t>
            </a:r>
          </a:p>
        </p:txBody>
      </p:sp>
      <p:sp>
        <p:nvSpPr>
          <p:cNvPr id="6" name="Rectangle 5"/>
          <p:cNvSpPr/>
          <p:nvPr/>
        </p:nvSpPr>
        <p:spPr>
          <a:xfrm>
            <a:off x="-57705" y="6488668"/>
            <a:ext cx="92594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Quote: Eli </a:t>
            </a:r>
            <a:r>
              <a:rPr lang="en-US" b="1" dirty="0" err="1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Mohar</a:t>
            </a:r>
            <a:r>
              <a:rPr lang="en-US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			</a:t>
            </a:r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	</a:t>
            </a:r>
            <a:r>
              <a:rPr lang="en-US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Illustration: Amos Biderman</a:t>
            </a:r>
            <a:endParaRPr lang="en-US" b="1" dirty="0">
              <a:ln w="12700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18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099" name="Picture 4" descr="1987_intifada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568325"/>
            <a:ext cx="9144000" cy="6064250"/>
          </a:xfrm>
        </p:spPr>
      </p:pic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2005739" y="0"/>
            <a:ext cx="5111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Which way do we choose?!</a:t>
            </a:r>
          </a:p>
        </p:txBody>
      </p:sp>
    </p:spTree>
    <p:extLst>
      <p:ext uri="{BB962C8B-B14F-4D97-AF65-F5344CB8AC3E}">
        <p14:creationId xmlns:p14="http://schemas.microsoft.com/office/powerpoint/2010/main" val="20027151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Picture7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0200"/>
            <a:ext cx="9144000" cy="630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568240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he-IL" sz="4000" smtClean="0">
                <a:solidFill>
                  <a:srgbClr val="FFFFFF"/>
                </a:solidFill>
              </a:rPr>
              <a:t/>
            </a:r>
            <a:br>
              <a:rPr lang="he-IL" sz="4000" smtClean="0">
                <a:solidFill>
                  <a:srgbClr val="FFFFFF"/>
                </a:solidFill>
              </a:rPr>
            </a:br>
            <a:endParaRPr lang="en-US" sz="4000" smtClean="0">
              <a:solidFill>
                <a:srgbClr val="FFFFFF"/>
              </a:solidFill>
            </a:endParaRP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179388" y="0"/>
          <a:ext cx="5703887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4" name="Photo Editor Photo" r:id="rId4" imgW="4657143" imgH="6866667" progId="">
                  <p:embed/>
                </p:oleObj>
              </mc:Choice>
              <mc:Fallback>
                <p:oleObj name="Photo Editor Photo" r:id="rId4" imgW="4657143" imgH="6866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0"/>
                        <a:ext cx="5703887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5867400" y="1741047"/>
            <a:ext cx="3276600" cy="325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fontAlgn="auto">
              <a:lnSpc>
                <a:spcPct val="105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FFFF00"/>
                </a:solidFill>
                <a:latin typeface="+mn-lt"/>
                <a:cs typeface="+mn-cs"/>
              </a:rPr>
              <a:t>500 </a:t>
            </a:r>
            <a:r>
              <a:rPr lang="en-US" sz="3600" b="1" dirty="0" smtClean="0">
                <a:solidFill>
                  <a:srgbClr val="FFFF00"/>
                </a:solidFill>
                <a:latin typeface="+mn-lt"/>
                <a:cs typeface="+mn-cs"/>
              </a:rPr>
              <a:t>million </a:t>
            </a:r>
          </a:p>
          <a:p>
            <a:pPr algn="ctr" rtl="0" fontAlgn="auto">
              <a:lnSpc>
                <a:spcPct val="105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+mn-lt"/>
                <a:cs typeface="+mn-cs"/>
              </a:rPr>
              <a:t>birds </a:t>
            </a:r>
            <a:r>
              <a:rPr lang="en-US" sz="3600" b="1" dirty="0">
                <a:solidFill>
                  <a:srgbClr val="FFFF00"/>
                </a:solidFill>
                <a:latin typeface="+mn-lt"/>
                <a:cs typeface="+mn-cs"/>
              </a:rPr>
              <a:t>migrate </a:t>
            </a:r>
            <a:endParaRPr lang="en-US" sz="3600" b="1" dirty="0" smtClean="0">
              <a:solidFill>
                <a:srgbClr val="FFFF00"/>
              </a:solidFill>
              <a:latin typeface="+mn-lt"/>
              <a:cs typeface="+mn-cs"/>
            </a:endParaRPr>
          </a:p>
          <a:p>
            <a:pPr algn="ctr" rtl="0" fontAlgn="auto">
              <a:lnSpc>
                <a:spcPct val="105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+mn-lt"/>
                <a:cs typeface="+mn-cs"/>
              </a:rPr>
              <a:t>over Israel </a:t>
            </a:r>
          </a:p>
          <a:p>
            <a:pPr algn="ctr" rtl="0" fontAlgn="auto">
              <a:lnSpc>
                <a:spcPct val="105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+mn-lt"/>
                <a:cs typeface="+mn-cs"/>
              </a:rPr>
              <a:t>twice </a:t>
            </a:r>
            <a:r>
              <a:rPr lang="en-US" sz="3600" b="1" dirty="0">
                <a:solidFill>
                  <a:srgbClr val="FFFF00"/>
                </a:solidFill>
                <a:latin typeface="+mn-lt"/>
                <a:cs typeface="+mn-cs"/>
              </a:rPr>
              <a:t>a year</a:t>
            </a:r>
          </a:p>
        </p:txBody>
      </p:sp>
      <p:sp>
        <p:nvSpPr>
          <p:cNvPr id="2" name="Oval 1"/>
          <p:cNvSpPr/>
          <p:nvPr/>
        </p:nvSpPr>
        <p:spPr>
          <a:xfrm>
            <a:off x="2624418" y="3429001"/>
            <a:ext cx="708818" cy="7088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95822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D:\My Documents\Pictures\q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966649" y="3199913"/>
            <a:ext cx="1296144" cy="430887"/>
          </a:xfrm>
          <a:prstGeom prst="rect">
            <a:avLst/>
          </a:prstGeom>
          <a:solidFill>
            <a:srgbClr val="881924"/>
          </a:solidFill>
        </p:spPr>
        <p:txBody>
          <a:bodyPr wrap="square" rtlCol="1">
            <a:spAutoFit/>
          </a:bodyPr>
          <a:lstStyle/>
          <a:p>
            <a:pPr algn="l"/>
            <a:r>
              <a:rPr lang="en-US" sz="2200" b="1" dirty="0" smtClean="0">
                <a:solidFill>
                  <a:srgbClr val="FFCC00"/>
                </a:solidFill>
                <a:cs typeface="+mj-cs"/>
              </a:rPr>
              <a:t>23,500</a:t>
            </a:r>
            <a:endParaRPr lang="he-IL" sz="2200" b="1" dirty="0">
              <a:solidFill>
                <a:srgbClr val="FFCC00"/>
              </a:solidFill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45566" y="3212976"/>
            <a:ext cx="720080" cy="400110"/>
          </a:xfrm>
          <a:prstGeom prst="rect">
            <a:avLst/>
          </a:prstGeom>
          <a:solidFill>
            <a:srgbClr val="871A22"/>
          </a:solidFill>
        </p:spPr>
        <p:txBody>
          <a:bodyPr wrap="square" rtlCol="1">
            <a:spAutoFit/>
          </a:bodyPr>
          <a:lstStyle/>
          <a:p>
            <a:pPr algn="l" rtl="0"/>
            <a:r>
              <a:rPr lang="en-US" sz="2000" b="1" dirty="0" smtClean="0">
                <a:solidFill>
                  <a:srgbClr val="FFCC00"/>
                </a:solidFill>
              </a:rPr>
              <a:t> </a:t>
            </a:r>
            <a:r>
              <a:rPr lang="en-US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cs typeface="+mj-cs"/>
              </a:rPr>
              <a:t>90.4</a:t>
            </a:r>
            <a:endParaRPr lang="he-IL" sz="2000" b="1" dirty="0">
              <a:solidFill>
                <a:schemeClr val="bg2">
                  <a:lumMod val="20000"/>
                  <a:lumOff val="80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48738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D:\My Documents\Pictures\q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411760" y="3429000"/>
            <a:ext cx="1296144" cy="461665"/>
          </a:xfrm>
          <a:prstGeom prst="rect">
            <a:avLst/>
          </a:prstGeom>
          <a:solidFill>
            <a:srgbClr val="542282"/>
          </a:solidFill>
        </p:spPr>
        <p:txBody>
          <a:bodyPr wrap="square" rtlCol="1">
            <a:spAutoFit/>
          </a:bodyPr>
          <a:lstStyle/>
          <a:p>
            <a:pPr algn="l"/>
            <a:r>
              <a:rPr lang="en-US" sz="2400" b="1" dirty="0" smtClean="0">
                <a:solidFill>
                  <a:srgbClr val="FFCC00"/>
                </a:solidFill>
              </a:rPr>
              <a:t>23,500</a:t>
            </a:r>
            <a:endParaRPr lang="he-IL" sz="2400" b="1" dirty="0">
              <a:solidFill>
                <a:srgbClr val="FFCC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4048" y="3429000"/>
            <a:ext cx="720080" cy="430887"/>
          </a:xfrm>
          <a:prstGeom prst="rect">
            <a:avLst/>
          </a:prstGeom>
          <a:solidFill>
            <a:srgbClr val="542282"/>
          </a:solidFill>
        </p:spPr>
        <p:txBody>
          <a:bodyPr wrap="square" rtlCol="1">
            <a:spAutoFit/>
          </a:bodyPr>
          <a:lstStyle/>
          <a:p>
            <a:pPr algn="l"/>
            <a:r>
              <a:rPr lang="en-US" sz="2200" b="1" dirty="0" smtClean="0">
                <a:solidFill>
                  <a:srgbClr val="FFCC00"/>
                </a:solidFill>
              </a:rPr>
              <a:t>540</a:t>
            </a:r>
            <a:endParaRPr lang="he-IL" sz="2200" b="1" dirty="0">
              <a:solidFill>
                <a:srgbClr val="FFCC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44208" y="3429000"/>
            <a:ext cx="792088" cy="430887"/>
          </a:xfrm>
          <a:prstGeom prst="rect">
            <a:avLst/>
          </a:prstGeom>
          <a:solidFill>
            <a:srgbClr val="542282"/>
          </a:solidFill>
        </p:spPr>
        <p:txBody>
          <a:bodyPr wrap="square" rtlCol="1">
            <a:spAutoFit/>
          </a:bodyPr>
          <a:lstStyle/>
          <a:p>
            <a:pPr algn="l"/>
            <a:r>
              <a:rPr lang="en-US" sz="2200" b="1" dirty="0" smtClean="0">
                <a:solidFill>
                  <a:srgbClr val="FFCC00"/>
                </a:solidFill>
              </a:rPr>
              <a:t>43.5</a:t>
            </a:r>
            <a:endParaRPr lang="he-IL" sz="2200" b="1" dirty="0">
              <a:solidFill>
                <a:srgbClr val="FFCC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048" y="4365104"/>
            <a:ext cx="648072" cy="430887"/>
          </a:xfrm>
          <a:prstGeom prst="rect">
            <a:avLst/>
          </a:prstGeom>
          <a:solidFill>
            <a:srgbClr val="542282"/>
          </a:solidFill>
        </p:spPr>
        <p:txBody>
          <a:bodyPr wrap="square" rtlCol="1">
            <a:spAutoFit/>
          </a:bodyPr>
          <a:lstStyle/>
          <a:p>
            <a:pPr algn="l"/>
            <a:r>
              <a:rPr lang="en-US" sz="2200" b="1" dirty="0" smtClean="0">
                <a:solidFill>
                  <a:srgbClr val="FFCC00"/>
                </a:solidFill>
              </a:rPr>
              <a:t>460</a:t>
            </a:r>
            <a:endParaRPr lang="he-IL" sz="2200" b="1" dirty="0">
              <a:solidFill>
                <a:srgbClr val="FFCC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44208" y="4365104"/>
            <a:ext cx="792088" cy="446276"/>
          </a:xfrm>
          <a:prstGeom prst="rect">
            <a:avLst/>
          </a:prstGeom>
          <a:solidFill>
            <a:srgbClr val="542282"/>
          </a:solidFill>
        </p:spPr>
        <p:txBody>
          <a:bodyPr wrap="square" rtlCol="1">
            <a:spAutoFit/>
          </a:bodyPr>
          <a:lstStyle/>
          <a:p>
            <a:pPr algn="l"/>
            <a:r>
              <a:rPr lang="en-US" sz="2200" b="1" dirty="0" smtClean="0">
                <a:solidFill>
                  <a:srgbClr val="FFCC00"/>
                </a:solidFill>
              </a:rPr>
              <a:t>7.75</a:t>
            </a:r>
            <a:endParaRPr lang="he-IL" sz="2200" b="1" dirty="0">
              <a:solidFill>
                <a:srgbClr val="FFCC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4048" y="3933056"/>
            <a:ext cx="720080" cy="446276"/>
          </a:xfrm>
          <a:prstGeom prst="rect">
            <a:avLst/>
          </a:prstGeom>
          <a:solidFill>
            <a:srgbClr val="542282"/>
          </a:solidFill>
        </p:spPr>
        <p:txBody>
          <a:bodyPr wrap="square" rtlCol="1">
            <a:spAutoFit/>
          </a:bodyPr>
          <a:lstStyle/>
          <a:p>
            <a:pPr algn="l"/>
            <a:r>
              <a:rPr lang="en-US" sz="2200" b="1" dirty="0" smtClean="0">
                <a:solidFill>
                  <a:srgbClr val="FFCC00"/>
                </a:solidFill>
              </a:rPr>
              <a:t>630</a:t>
            </a:r>
            <a:endParaRPr lang="he-IL" sz="2200" b="1" dirty="0">
              <a:solidFill>
                <a:srgbClr val="FFCC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44208" y="3933056"/>
            <a:ext cx="792088" cy="430887"/>
          </a:xfrm>
          <a:prstGeom prst="rect">
            <a:avLst/>
          </a:prstGeom>
          <a:solidFill>
            <a:srgbClr val="542282"/>
          </a:solidFill>
        </p:spPr>
        <p:txBody>
          <a:bodyPr wrap="square" rtlCol="1">
            <a:spAutoFit/>
          </a:bodyPr>
          <a:lstStyle/>
          <a:p>
            <a:pPr algn="l"/>
            <a:r>
              <a:rPr lang="en-US" sz="2200" b="1" dirty="0" smtClean="0">
                <a:solidFill>
                  <a:srgbClr val="FFCC00"/>
                </a:solidFill>
              </a:rPr>
              <a:t>38.7</a:t>
            </a:r>
            <a:endParaRPr lang="he-IL" sz="2200" b="1" dirty="0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7236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D:\My Documents\Pictures\q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291390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410" name="Picture 2" descr="D:\My Documents\My Desktop\New folder\סיסים-07.12---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00110"/>
            <a:ext cx="7794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3411" name="TextBox 5"/>
          <p:cNvSpPr txBox="1">
            <a:spLocks noChangeArrowheads="1"/>
          </p:cNvSpPr>
          <p:nvPr/>
        </p:nvSpPr>
        <p:spPr bwMode="auto">
          <a:xfrm>
            <a:off x="0" y="53268"/>
            <a:ext cx="9144000" cy="4001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>
              <a:spcBef>
                <a:spcPct val="0"/>
              </a:spcBef>
              <a:buNone/>
            </a:pPr>
            <a:r>
              <a:rPr lang="en-US" altLang="he-IL" sz="2000" b="1" dirty="0" smtClean="0">
                <a:solidFill>
                  <a:srgbClr val="FFFF00"/>
                </a:solidFill>
              </a:rPr>
              <a:t>The “Schiff House</a:t>
            </a:r>
            <a:r>
              <a:rPr lang="en-US" altLang="he-IL" sz="2000" b="1" dirty="0">
                <a:solidFill>
                  <a:srgbClr val="FFFF00"/>
                </a:solidFill>
              </a:rPr>
              <a:t>”, one of </a:t>
            </a:r>
            <a:r>
              <a:rPr lang="en-US" altLang="he-IL" sz="2000" b="1" dirty="0" smtClean="0">
                <a:solidFill>
                  <a:srgbClr val="FFFF00"/>
                </a:solidFill>
              </a:rPr>
              <a:t>“The White City Tel </a:t>
            </a:r>
            <a:r>
              <a:rPr lang="en-US" altLang="he-IL" sz="2000" b="1" dirty="0">
                <a:solidFill>
                  <a:srgbClr val="FFFF00"/>
                </a:solidFill>
              </a:rPr>
              <a:t>Aviv” </a:t>
            </a:r>
            <a:r>
              <a:rPr lang="en-US" altLang="he-IL" sz="2000" b="1" dirty="0" smtClean="0">
                <a:solidFill>
                  <a:srgbClr val="FFFF00"/>
                </a:solidFill>
              </a:rPr>
              <a:t>UNESCO World </a:t>
            </a:r>
            <a:r>
              <a:rPr lang="en-US" altLang="he-IL" sz="2000" b="1" dirty="0">
                <a:solidFill>
                  <a:srgbClr val="FFFF00"/>
                </a:solidFill>
              </a:rPr>
              <a:t>Heritage </a:t>
            </a:r>
            <a:r>
              <a:rPr lang="en-US" altLang="he-IL" sz="2000" b="1" dirty="0" smtClean="0">
                <a:solidFill>
                  <a:srgbClr val="FFFF00"/>
                </a:solidFill>
              </a:rPr>
              <a:t>Sites</a:t>
            </a:r>
            <a:endParaRPr lang="he-IL" altLang="he-IL" sz="2000" b="1" dirty="0">
              <a:solidFill>
                <a:srgbClr val="FFFF00"/>
              </a:solidFill>
            </a:endParaRPr>
          </a:p>
        </p:txBody>
      </p:sp>
      <p:sp>
        <p:nvSpPr>
          <p:cNvPr id="273412" name="TextBox 3"/>
          <p:cNvSpPr txBox="1">
            <a:spLocks noChangeArrowheads="1"/>
          </p:cNvSpPr>
          <p:nvPr/>
        </p:nvSpPr>
        <p:spPr bwMode="auto">
          <a:xfrm>
            <a:off x="684213" y="6550223"/>
            <a:ext cx="26638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>
              <a:spcBef>
                <a:spcPct val="0"/>
              </a:spcBef>
              <a:buNone/>
            </a:pPr>
            <a:r>
              <a:rPr lang="en-US" altLang="he-IL" sz="1400" b="1" dirty="0" smtClean="0">
                <a:solidFill>
                  <a:sysClr val="windowText" lastClr="000000"/>
                </a:solidFill>
              </a:rPr>
              <a:t>Illustration: </a:t>
            </a:r>
            <a:r>
              <a:rPr lang="en-US" altLang="he-IL" sz="1400" b="1" dirty="0" err="1">
                <a:solidFill>
                  <a:sysClr val="windowText" lastClr="000000"/>
                </a:solidFill>
              </a:rPr>
              <a:t>Tuvia</a:t>
            </a:r>
            <a:r>
              <a:rPr lang="en-US" altLang="he-IL" sz="1400" b="1" dirty="0">
                <a:solidFill>
                  <a:sysClr val="windowText" lastClr="000000"/>
                </a:solidFill>
              </a:rPr>
              <a:t> Kurtz</a:t>
            </a:r>
          </a:p>
        </p:txBody>
      </p:sp>
    </p:spTree>
    <p:extLst>
      <p:ext uri="{BB962C8B-B14F-4D97-AF65-F5344CB8AC3E}">
        <p14:creationId xmlns:p14="http://schemas.microsoft.com/office/powerpoint/2010/main" val="48008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290" name="Picture 2" descr="F:\Latrun photo\סיסים\אמיר עזר - עיר תחתית חיפה\AMI_6365 (Large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3"/>
          <a:stretch/>
        </p:blipFill>
        <p:spPr bwMode="auto">
          <a:xfrm>
            <a:off x="0" y="476469"/>
            <a:ext cx="9144000" cy="638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8291" name="TextBox 2"/>
          <p:cNvSpPr txBox="1">
            <a:spLocks noChangeArrowheads="1"/>
          </p:cNvSpPr>
          <p:nvPr/>
        </p:nvSpPr>
        <p:spPr bwMode="auto">
          <a:xfrm>
            <a:off x="-30161" y="6565220"/>
            <a:ext cx="9144000" cy="30777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 smtClean="0">
                <a:solidFill>
                  <a:srgbClr val="002060"/>
                </a:solidFill>
              </a:rPr>
              <a:t>Photo: </a:t>
            </a:r>
            <a:r>
              <a:rPr lang="en-US" altLang="he-IL" sz="1400" b="1" dirty="0">
                <a:solidFill>
                  <a:srgbClr val="002060"/>
                </a:solidFill>
              </a:rPr>
              <a:t>Amir </a:t>
            </a:r>
            <a:r>
              <a:rPr lang="en-US" altLang="he-IL" sz="1400" b="1" dirty="0" err="1">
                <a:solidFill>
                  <a:srgbClr val="002060"/>
                </a:solidFill>
              </a:rPr>
              <a:t>Ezer</a:t>
            </a:r>
            <a:endParaRPr lang="en-US" altLang="he-IL" sz="1400" b="1" dirty="0">
              <a:solidFill>
                <a:srgbClr val="002060"/>
              </a:solidFill>
            </a:endParaRPr>
          </a:p>
        </p:txBody>
      </p:sp>
      <p:sp>
        <p:nvSpPr>
          <p:cNvPr id="268292" name="TextBox 3"/>
          <p:cNvSpPr txBox="1">
            <a:spLocks noChangeArrowheads="1"/>
          </p:cNvSpPr>
          <p:nvPr/>
        </p:nvSpPr>
        <p:spPr bwMode="auto">
          <a:xfrm>
            <a:off x="-53172" y="6082973"/>
            <a:ext cx="457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spcBef>
                <a:spcPct val="0"/>
              </a:spcBef>
              <a:buNone/>
            </a:pPr>
            <a:r>
              <a:rPr lang="en-US" altLang="he-IL" sz="1600" b="1" dirty="0" smtClean="0">
                <a:solidFill>
                  <a:schemeClr val="accent2">
                    <a:lumMod val="75000"/>
                  </a:schemeClr>
                </a:solidFill>
              </a:rPr>
              <a:t>Swifts over </a:t>
            </a:r>
            <a:r>
              <a:rPr lang="en-US" altLang="he-IL" sz="1600" b="1" dirty="0">
                <a:solidFill>
                  <a:schemeClr val="accent2">
                    <a:lumMod val="75000"/>
                  </a:schemeClr>
                </a:solidFill>
              </a:rPr>
              <a:t>the </a:t>
            </a:r>
            <a:r>
              <a:rPr lang="en-US" altLang="he-IL" sz="1600" b="1" dirty="0" smtClean="0">
                <a:solidFill>
                  <a:schemeClr val="accent2">
                    <a:lumMod val="75000"/>
                  </a:schemeClr>
                </a:solidFill>
              </a:rPr>
              <a:t>walls of Jerusalem’s Old City</a:t>
            </a:r>
            <a:endParaRPr lang="he-IL" altLang="he-IL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83127" y="23682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>
              <a:spcBef>
                <a:spcPct val="0"/>
              </a:spcBef>
              <a:buNone/>
            </a:pPr>
            <a:r>
              <a:rPr lang="en-US" altLang="he-IL" sz="2200" b="1" smtClean="0">
                <a:solidFill>
                  <a:schemeClr val="accent4"/>
                </a:solidFill>
              </a:rPr>
              <a:t>Swift </a:t>
            </a:r>
            <a:r>
              <a:rPr lang="en-US" altLang="he-IL" sz="2200" b="1" smtClean="0">
                <a:solidFill>
                  <a:schemeClr val="accent4"/>
                </a:solidFill>
              </a:rPr>
              <a:t>populations </a:t>
            </a:r>
            <a:r>
              <a:rPr lang="en-US" altLang="he-IL" sz="2200" b="1" dirty="0" smtClean="0">
                <a:solidFill>
                  <a:schemeClr val="accent4"/>
                </a:solidFill>
              </a:rPr>
              <a:t>in urban areas have declined </a:t>
            </a:r>
            <a:r>
              <a:rPr lang="en-US" altLang="he-IL" sz="2200" b="1" dirty="0">
                <a:solidFill>
                  <a:schemeClr val="accent4"/>
                </a:solidFill>
              </a:rPr>
              <a:t>by </a:t>
            </a:r>
            <a:r>
              <a:rPr lang="en-US" altLang="he-IL" sz="2200" b="1" dirty="0" smtClean="0">
                <a:solidFill>
                  <a:schemeClr val="accent4"/>
                </a:solidFill>
              </a:rPr>
              <a:t>over 50</a:t>
            </a:r>
            <a:r>
              <a:rPr lang="en-US" altLang="he-IL" sz="2200" b="1" dirty="0">
                <a:solidFill>
                  <a:schemeClr val="accent4"/>
                </a:solidFill>
              </a:rPr>
              <a:t>% </a:t>
            </a:r>
            <a:r>
              <a:rPr lang="en-US" altLang="he-IL" sz="2200" b="1" dirty="0" smtClean="0">
                <a:solidFill>
                  <a:schemeClr val="accent4"/>
                </a:solidFill>
              </a:rPr>
              <a:t> </a:t>
            </a:r>
            <a:endParaRPr lang="he-IL" altLang="he-IL" sz="22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0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12788"/>
            <a:ext cx="42164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59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3995738"/>
            <a:ext cx="611505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60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712788"/>
            <a:ext cx="3870325" cy="282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61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925" y="3667125"/>
            <a:ext cx="2632075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22519"/>
            <a:ext cx="9144000" cy="76944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rgbClr val="FFFF00"/>
                </a:solidFill>
                <a:cs typeface="+mn-cs"/>
              </a:rPr>
              <a:t>In Algeria and </a:t>
            </a:r>
            <a:r>
              <a:rPr lang="en-US" sz="2200" b="1" dirty="0" smtClean="0">
                <a:solidFill>
                  <a:srgbClr val="FFFF00"/>
                </a:solidFill>
                <a:cs typeface="+mn-cs"/>
              </a:rPr>
              <a:t>Morocco, </a:t>
            </a:r>
            <a:r>
              <a:rPr lang="en-US" sz="2200" b="1" dirty="0">
                <a:solidFill>
                  <a:srgbClr val="FFFF00"/>
                </a:solidFill>
                <a:cs typeface="+mn-cs"/>
              </a:rPr>
              <a:t>when they were French </a:t>
            </a:r>
            <a:r>
              <a:rPr lang="en-US" sz="2200" b="1" dirty="0" smtClean="0">
                <a:solidFill>
                  <a:srgbClr val="FFFF00"/>
                </a:solidFill>
                <a:cs typeface="+mn-cs"/>
              </a:rPr>
              <a:t>colonies,</a:t>
            </a:r>
          </a:p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 smtClean="0">
                <a:solidFill>
                  <a:srgbClr val="FFFF00"/>
                </a:solidFill>
                <a:cs typeface="+mn-cs"/>
              </a:rPr>
              <a:t>ostriches</a:t>
            </a:r>
            <a:r>
              <a:rPr lang="en-US" sz="2200" b="1" dirty="0">
                <a:solidFill>
                  <a:srgbClr val="FFFF00"/>
                </a:solidFill>
                <a:cs typeface="+mn-cs"/>
              </a:rPr>
              <a:t>, </a:t>
            </a:r>
            <a:r>
              <a:rPr lang="en-US" sz="2200" b="1" dirty="0" smtClean="0">
                <a:solidFill>
                  <a:srgbClr val="FFFF00"/>
                </a:solidFill>
                <a:cs typeface="+mn-cs"/>
              </a:rPr>
              <a:t>leopards</a:t>
            </a:r>
            <a:r>
              <a:rPr lang="en-US" sz="2200" b="1" dirty="0">
                <a:solidFill>
                  <a:srgbClr val="FFFF00"/>
                </a:solidFill>
                <a:cs typeface="+mn-cs"/>
              </a:rPr>
              <a:t>, lions and addaxes were pushed into extinction</a:t>
            </a:r>
            <a:endParaRPr lang="he-IL" sz="2200" b="1" dirty="0">
              <a:solidFill>
                <a:srgbClr val="FFFF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959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Picture 3" descr="תנשמות למכירה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25" y="884238"/>
            <a:ext cx="3557588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873125"/>
            <a:ext cx="4773612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3" name="TextBox 4"/>
          <p:cNvSpPr txBox="1">
            <a:spLocks noChangeArrowheads="1"/>
          </p:cNvSpPr>
          <p:nvPr/>
        </p:nvSpPr>
        <p:spPr bwMode="auto">
          <a:xfrm>
            <a:off x="173038" y="5984875"/>
            <a:ext cx="477361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chemeClr val="bg1"/>
                </a:solidFill>
              </a:rPr>
              <a:t>Barn Owl in flight with vole (Photo: Amir </a:t>
            </a:r>
            <a:r>
              <a:rPr lang="en-US" altLang="he-IL" sz="1400" b="1" dirty="0" err="1">
                <a:solidFill>
                  <a:schemeClr val="bg1"/>
                </a:solidFill>
              </a:rPr>
              <a:t>Ezer</a:t>
            </a:r>
            <a:r>
              <a:rPr lang="en-US" altLang="he-IL" sz="1400" b="1" dirty="0">
                <a:solidFill>
                  <a:schemeClr val="bg1"/>
                </a:solidFill>
              </a:rPr>
              <a:t>)</a:t>
            </a:r>
            <a:endParaRPr lang="he-IL" altLang="he-IL" sz="1400" b="1" dirty="0">
              <a:solidFill>
                <a:schemeClr val="bg1"/>
              </a:solidFill>
            </a:endParaRPr>
          </a:p>
        </p:txBody>
      </p:sp>
      <p:sp>
        <p:nvSpPr>
          <p:cNvPr id="165894" name="TextBox 4"/>
          <p:cNvSpPr txBox="1">
            <a:spLocks noChangeArrowheads="1"/>
          </p:cNvSpPr>
          <p:nvPr/>
        </p:nvSpPr>
        <p:spPr bwMode="auto">
          <a:xfrm>
            <a:off x="5254625" y="5984875"/>
            <a:ext cx="35623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chemeClr val="bg1"/>
                </a:solidFill>
              </a:rPr>
              <a:t>Selling Barn Owls in an Indonesian market (Photo from the Internet)</a:t>
            </a:r>
            <a:endParaRPr lang="he-IL" altLang="he-IL" sz="14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/>
          </p:cNvPr>
          <p:cNvSpPr txBox="1"/>
          <p:nvPr/>
        </p:nvSpPr>
        <p:spPr>
          <a:xfrm>
            <a:off x="0" y="40275"/>
            <a:ext cx="9144000" cy="738664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00" b="1" dirty="0">
                <a:solidFill>
                  <a:srgbClr val="FFFF00"/>
                </a:solidFill>
                <a:cs typeface="+mn-cs"/>
              </a:rPr>
              <a:t>Do we want to relate to Barn Owls as in the right-hand photo from Indonesia</a:t>
            </a:r>
            <a:r>
              <a:rPr lang="en-US" sz="2100" b="1" dirty="0" smtClean="0">
                <a:solidFill>
                  <a:srgbClr val="FFFF00"/>
                </a:solidFill>
                <a:cs typeface="+mn-cs"/>
              </a:rPr>
              <a:t>, </a:t>
            </a:r>
            <a:br>
              <a:rPr lang="en-US" sz="2100" b="1" dirty="0" smtClean="0">
                <a:solidFill>
                  <a:srgbClr val="FFFF00"/>
                </a:solidFill>
                <a:cs typeface="+mn-cs"/>
              </a:rPr>
            </a:br>
            <a:r>
              <a:rPr lang="en-US" sz="2100" b="1" dirty="0" smtClean="0">
                <a:solidFill>
                  <a:srgbClr val="FFFF00"/>
                </a:solidFill>
                <a:cs typeface="+mn-cs"/>
              </a:rPr>
              <a:t>or </a:t>
            </a:r>
            <a:r>
              <a:rPr lang="en-US" sz="2100" b="1" dirty="0">
                <a:solidFill>
                  <a:srgbClr val="FFFF00"/>
                </a:solidFill>
                <a:cs typeface="+mn-cs"/>
              </a:rPr>
              <a:t>as biological pest control agents in agriculture as in the left-hand photo</a:t>
            </a:r>
            <a:endParaRPr lang="he-IL" sz="2100" b="1" dirty="0">
              <a:solidFill>
                <a:srgbClr val="FFFF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46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6458"/>
            <a:ext cx="9148794" cy="6101542"/>
          </a:xfrm>
          <a:prstGeom prst="rect">
            <a:avLst/>
          </a:prstGeom>
        </p:spPr>
      </p:pic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0" y="6550223"/>
            <a:ext cx="20891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latin typeface="+mn-lt"/>
              </a:rPr>
              <a:t>Photo: Amir Ben Dov</a:t>
            </a:r>
            <a:endParaRPr lang="he-IL" altLang="he-IL" sz="1400" b="1" dirty="0">
              <a:latin typeface="+mn-lt"/>
            </a:endParaRPr>
          </a:p>
        </p:txBody>
      </p:sp>
      <p:sp>
        <p:nvSpPr>
          <p:cNvPr id="5" name="TextBox 4">
            <a:extLst/>
          </p:cNvPr>
          <p:cNvSpPr txBox="1"/>
          <p:nvPr/>
        </p:nvSpPr>
        <p:spPr>
          <a:xfrm>
            <a:off x="0" y="31397"/>
            <a:ext cx="9144000" cy="76944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 smtClean="0">
                <a:solidFill>
                  <a:srgbClr val="FFFF00"/>
                </a:solidFill>
              </a:rPr>
              <a:t>The entire world population - 120,000 (!)</a:t>
            </a:r>
          </a:p>
          <a:p>
            <a:pPr algn="ctr" rt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 smtClean="0">
                <a:solidFill>
                  <a:srgbClr val="FFFF00"/>
                </a:solidFill>
              </a:rPr>
              <a:t>Lesser Spotted Eagles</a:t>
            </a:r>
            <a:endParaRPr 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89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698" name="Picture 1" descr="שעיר משורטט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2700338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3699" name="TextBox 2"/>
          <p:cNvSpPr txBox="1">
            <a:spLocks noChangeArrowheads="1"/>
          </p:cNvSpPr>
          <p:nvPr/>
        </p:nvSpPr>
        <p:spPr bwMode="auto">
          <a:xfrm>
            <a:off x="88899" y="66675"/>
            <a:ext cx="72132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 dirty="0" smtClean="0">
                <a:solidFill>
                  <a:srgbClr val="FFFF00"/>
                </a:solidFill>
                <a:latin typeface="+mn-lt"/>
              </a:rPr>
              <a:t>2015: Striped </a:t>
            </a:r>
            <a:r>
              <a:rPr lang="en-US" altLang="he-IL" sz="2400" b="1" dirty="0">
                <a:solidFill>
                  <a:srgbClr val="FFFF00"/>
                </a:solidFill>
                <a:latin typeface="+mn-lt"/>
              </a:rPr>
              <a:t>Scops Owl </a:t>
            </a:r>
            <a:r>
              <a:rPr lang="en-US" altLang="he-IL" sz="2400" b="1" i="1" dirty="0">
                <a:solidFill>
                  <a:srgbClr val="FFFF00"/>
                </a:solidFill>
                <a:latin typeface="+mn-lt"/>
              </a:rPr>
              <a:t>(</a:t>
            </a:r>
            <a:r>
              <a:rPr lang="en-US" altLang="he-IL" sz="2400" b="1" i="1" dirty="0" err="1">
                <a:solidFill>
                  <a:srgbClr val="FFFF00"/>
                </a:solidFill>
                <a:latin typeface="+mn-lt"/>
              </a:rPr>
              <a:t>Otus</a:t>
            </a:r>
            <a:r>
              <a:rPr lang="en-US" altLang="he-IL" sz="2400" b="1" i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altLang="he-IL" sz="2400" b="1" i="1" dirty="0" err="1">
                <a:solidFill>
                  <a:srgbClr val="FFFF00"/>
                </a:solidFill>
                <a:latin typeface="+mn-lt"/>
              </a:rPr>
              <a:t>brucei</a:t>
            </a:r>
            <a:r>
              <a:rPr lang="en-US" altLang="he-IL" sz="2400" b="1" i="1" dirty="0">
                <a:solidFill>
                  <a:srgbClr val="FFFF00"/>
                </a:solidFill>
                <a:latin typeface="+mn-lt"/>
              </a:rPr>
              <a:t>)</a:t>
            </a:r>
            <a:r>
              <a:rPr lang="en-US" altLang="he-IL" sz="2400" b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altLang="he-IL" sz="2400" b="1" dirty="0" smtClean="0">
                <a:solidFill>
                  <a:srgbClr val="FFFF00"/>
                </a:solidFill>
                <a:latin typeface="+mn-lt"/>
              </a:rPr>
              <a:t>- about </a:t>
            </a:r>
            <a:r>
              <a:rPr lang="en-US" altLang="he-IL" sz="2400" b="1" dirty="0">
                <a:solidFill>
                  <a:srgbClr val="FFFF00"/>
                </a:solidFill>
                <a:latin typeface="+mn-lt"/>
              </a:rPr>
              <a:t>100 </a:t>
            </a:r>
            <a:r>
              <a:rPr lang="en-US" altLang="he-IL" sz="2400" b="1" dirty="0" smtClean="0">
                <a:solidFill>
                  <a:srgbClr val="FFFF00"/>
                </a:solidFill>
                <a:latin typeface="+mn-lt"/>
              </a:rPr>
              <a:t>pairs</a:t>
            </a:r>
            <a:r>
              <a:rPr lang="en-US" altLang="he-IL" sz="2400" b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altLang="he-IL" sz="2400" b="1" dirty="0" smtClean="0">
                <a:solidFill>
                  <a:srgbClr val="FFFF00"/>
                </a:solidFill>
                <a:latin typeface="+mn-lt"/>
              </a:rPr>
              <a:t>were found along </a:t>
            </a:r>
            <a:r>
              <a:rPr lang="en-US" altLang="he-IL" sz="2400" b="1" dirty="0">
                <a:solidFill>
                  <a:srgbClr val="FFFF00"/>
                </a:solidFill>
                <a:latin typeface="+mn-lt"/>
              </a:rPr>
              <a:t>the Dead Sea and Jordan Valley </a:t>
            </a:r>
          </a:p>
        </p:txBody>
      </p:sp>
      <p:pic>
        <p:nvPicPr>
          <p:cNvPr id="413700" name="Picture 3" descr="רק מפה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"/>
          <a:stretch>
            <a:fillRect/>
          </a:stretch>
        </p:blipFill>
        <p:spPr bwMode="auto">
          <a:xfrm>
            <a:off x="6948488" y="620713"/>
            <a:ext cx="2093912" cy="613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3701" name="TextBox 4"/>
          <p:cNvSpPr txBox="1">
            <a:spLocks noChangeArrowheads="1"/>
          </p:cNvSpPr>
          <p:nvPr/>
        </p:nvSpPr>
        <p:spPr bwMode="auto">
          <a:xfrm>
            <a:off x="491710" y="5055176"/>
            <a:ext cx="20891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chemeClr val="bg1"/>
                </a:solidFill>
                <a:latin typeface="+mn-lt"/>
              </a:rPr>
              <a:t>Photo: Amir Ben Dov</a:t>
            </a:r>
            <a:endParaRPr lang="he-IL" altLang="he-IL" sz="1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1370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933825"/>
            <a:ext cx="4103688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40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3552"/>
            <a:ext cx="9144000" cy="6094448"/>
          </a:xfrm>
          <a:prstGeom prst="rect">
            <a:avLst/>
          </a:prstGeom>
        </p:spPr>
      </p:pic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0" y="6550025"/>
            <a:ext cx="24625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latin typeface="+mn-lt"/>
              </a:rPr>
              <a:t>Photo: </a:t>
            </a:r>
            <a:r>
              <a:rPr lang="en-US" altLang="he-IL" sz="1400" b="1" dirty="0" smtClean="0">
                <a:latin typeface="+mn-lt"/>
              </a:rPr>
              <a:t>Amir Ben Dov &amp; NPA</a:t>
            </a:r>
            <a:endParaRPr lang="he-IL" altLang="he-IL" sz="1400" b="1" dirty="0">
              <a:latin typeface="+mn-lt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35512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About 100 pairs of the Desert Owl </a:t>
            </a:r>
            <a:r>
              <a:rPr lang="en-US" altLang="he-IL" sz="2200" b="1" i="1" dirty="0" smtClean="0">
                <a:solidFill>
                  <a:srgbClr val="FFFF00"/>
                </a:solidFill>
                <a:latin typeface="+mn-lt"/>
              </a:rPr>
              <a:t>(</a:t>
            </a:r>
            <a:r>
              <a:rPr lang="en-US" altLang="he-IL" sz="2200" b="1" i="1" dirty="0" err="1" smtClean="0">
                <a:solidFill>
                  <a:srgbClr val="FFFF00"/>
                </a:solidFill>
                <a:latin typeface="+mn-lt"/>
              </a:rPr>
              <a:t>Strix</a:t>
            </a:r>
            <a:r>
              <a:rPr lang="en-US" altLang="he-IL" sz="2200" b="1" i="1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altLang="he-IL" sz="2200" b="1" i="1" dirty="0" err="1" smtClean="0">
                <a:solidFill>
                  <a:srgbClr val="FFFF00"/>
                </a:solidFill>
                <a:latin typeface="+mn-lt"/>
              </a:rPr>
              <a:t>hadorami</a:t>
            </a:r>
            <a:r>
              <a:rPr lang="en-US" altLang="he-IL" sz="2200" b="1" i="1" dirty="0" smtClean="0">
                <a:solidFill>
                  <a:srgbClr val="FFFF00"/>
                </a:solidFill>
                <a:latin typeface="+mn-lt"/>
              </a:rPr>
              <a:t>)</a:t>
            </a:r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 </a:t>
            </a:r>
            <a:br>
              <a:rPr lang="en-US" altLang="he-IL" sz="2200" b="1" dirty="0" smtClean="0">
                <a:solidFill>
                  <a:srgbClr val="FFFF00"/>
                </a:solidFill>
                <a:latin typeface="+mn-lt"/>
              </a:rPr>
            </a:br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breed in the desert in Israel</a:t>
            </a:r>
            <a:endParaRPr lang="he-IL" altLang="he-IL" sz="2200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523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3394"/>
            <a:ext cx="9188134" cy="610460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45508"/>
            <a:ext cx="91217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eaLnBrk="1" hangingPunct="1">
              <a:defRPr/>
            </a:pPr>
            <a:r>
              <a:rPr lang="en-US" sz="4000" kern="10" dirty="0">
                <a:ln w="158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Migrating </a:t>
            </a:r>
            <a:r>
              <a:rPr lang="en-US" sz="4000" kern="10" dirty="0" smtClean="0">
                <a:ln w="158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Birds Know </a:t>
            </a:r>
            <a:r>
              <a:rPr lang="en-US" sz="4000" kern="10" dirty="0">
                <a:ln w="158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No </a:t>
            </a:r>
            <a:r>
              <a:rPr lang="en-US" sz="4000" kern="10" dirty="0" smtClean="0">
                <a:ln w="1587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Boundaries</a:t>
            </a:r>
            <a:endParaRPr lang="en-US" sz="4000" kern="10" dirty="0">
              <a:ln w="15875">
                <a:solidFill>
                  <a:srgbClr val="FF0000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421007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cs typeface="Times New Roman" pitchFamily="18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rtl="0" eaLnBrk="1" hangingPunct="1"/>
            <a:endParaRPr lang="en-US" smtClean="0">
              <a:cs typeface="Arial" pitchFamily="34" charset="0"/>
            </a:endParaRPr>
          </a:p>
        </p:txBody>
      </p:sp>
      <p:pic>
        <p:nvPicPr>
          <p:cNvPr id="16388" name="Picture 4" descr="Peres &amp; pic"/>
          <p:cNvPicPr>
            <a:picLocks noChangeAspect="1" noChangeArrowheads="1"/>
          </p:cNvPicPr>
          <p:nvPr/>
        </p:nvPicPr>
        <p:blipFill rotWithShape="1">
          <a:blip r:embed="rId3" cstate="print"/>
          <a:srcRect t="6444" b="5842"/>
          <a:stretch/>
        </p:blipFill>
        <p:spPr bwMode="auto">
          <a:xfrm>
            <a:off x="0" y="780624"/>
            <a:ext cx="9144000" cy="6163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47891" y="-50373"/>
            <a:ext cx="68002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b="1" dirty="0" smtClean="0">
                <a:solidFill>
                  <a:srgbClr val="FFFF00"/>
                </a:solidFill>
              </a:rPr>
              <a:t>March 1987 – WWGBP Conference, </a:t>
            </a:r>
            <a:br>
              <a:rPr lang="en-US" sz="2400" b="1" dirty="0" smtClean="0">
                <a:solidFill>
                  <a:srgbClr val="FFFF00"/>
                </a:solidFill>
              </a:rPr>
            </a:br>
            <a:r>
              <a:rPr lang="en-US" sz="2400" b="1" dirty="0" smtClean="0">
                <a:solidFill>
                  <a:srgbClr val="FFFF00"/>
                </a:solidFill>
              </a:rPr>
              <a:t>Eilat – 450 participants</a:t>
            </a:r>
            <a:endParaRPr lang="he-IL" sz="24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6825"/>
            <a:ext cx="243248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36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Example #1</a:t>
            </a:r>
            <a:endParaRPr lang="he-IL" sz="36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97067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Picture 3" descr="X:\Sorrel\Often used photos_logos_etc\JINI Photo Agency, Ancho Gosh (KKL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0086"/>
            <a:ext cx="9144000" cy="611248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0" y="35512"/>
            <a:ext cx="914400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200" b="1" dirty="0" smtClean="0">
                <a:solidFill>
                  <a:srgbClr val="FFFF00"/>
                </a:solidFill>
              </a:rPr>
              <a:t>November 2015: Shimon </a:t>
            </a:r>
            <a:r>
              <a:rPr lang="en-US" sz="2200" b="1" dirty="0">
                <a:solidFill>
                  <a:srgbClr val="FFFF00"/>
                </a:solidFill>
              </a:rPr>
              <a:t>Peres </a:t>
            </a:r>
            <a:r>
              <a:rPr lang="en-US" sz="2200" b="1" dirty="0" smtClean="0">
                <a:solidFill>
                  <a:srgbClr val="FFFF00"/>
                </a:solidFill>
              </a:rPr>
              <a:t>setting off the runners in “The Crane Race”</a:t>
            </a:r>
            <a:endParaRPr lang="en-US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80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447"/>
            <a:ext cx="9144000" cy="6079788"/>
          </a:xfrm>
        </p:spPr>
      </p:pic>
    </p:spTree>
    <p:extLst>
      <p:ext uri="{BB962C8B-B14F-4D97-AF65-F5344CB8AC3E}">
        <p14:creationId xmlns:p14="http://schemas.microsoft.com/office/powerpoint/2010/main" val="307268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9646"/>
            <a:ext cx="9144000" cy="6121190"/>
          </a:xfrm>
          <a:prstGeom prst="rect">
            <a:avLst/>
          </a:prstGeom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1889" y="6546416"/>
            <a:ext cx="14347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defRPr/>
            </a:pPr>
            <a:r>
              <a:rPr lang="en-US" sz="1400" b="1" dirty="0">
                <a:solidFill>
                  <a:schemeClr val="bg1"/>
                </a:solidFill>
              </a:rPr>
              <a:t>Photo</a:t>
            </a:r>
            <a:r>
              <a:rPr lang="en-US" sz="1400" b="1" dirty="0" smtClean="0">
                <a:solidFill>
                  <a:schemeClr val="bg1"/>
                </a:solidFill>
              </a:rPr>
              <a:t>: Amir </a:t>
            </a:r>
            <a:r>
              <a:rPr lang="en-US" sz="1400" b="1" dirty="0" err="1" smtClean="0">
                <a:solidFill>
                  <a:schemeClr val="bg1"/>
                </a:solidFill>
              </a:rPr>
              <a:t>Ezer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5512"/>
            <a:ext cx="914400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200" b="1" dirty="0" smtClean="0">
                <a:solidFill>
                  <a:srgbClr val="FFFF00"/>
                </a:solidFill>
              </a:rPr>
              <a:t>The National Bird Campaign – Israel’s 60</a:t>
            </a:r>
            <a:r>
              <a:rPr lang="en-US" sz="2200" b="1" baseline="30000" dirty="0" smtClean="0">
                <a:solidFill>
                  <a:srgbClr val="FFFF00"/>
                </a:solidFill>
              </a:rPr>
              <a:t>th</a:t>
            </a:r>
            <a:r>
              <a:rPr lang="en-US" sz="2200" b="1" dirty="0" smtClean="0">
                <a:solidFill>
                  <a:srgbClr val="FFFF00"/>
                </a:solidFill>
              </a:rPr>
              <a:t> anniversary</a:t>
            </a:r>
            <a:endParaRPr lang="en-US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9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0885"/>
            <a:ext cx="9144000" cy="47962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5512"/>
            <a:ext cx="91440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200" b="1" dirty="0" smtClean="0">
                <a:solidFill>
                  <a:schemeClr val="bg1"/>
                </a:solidFill>
              </a:rPr>
              <a:t>AMAZING SURPRISE!! </a:t>
            </a:r>
            <a:r>
              <a:rPr lang="en-US" sz="2200" b="1" dirty="0" smtClean="0">
                <a:solidFill>
                  <a:srgbClr val="FFFF00"/>
                </a:solidFill>
              </a:rPr>
              <a:t>January 2018 – the national bird of India </a:t>
            </a:r>
            <a:br>
              <a:rPr lang="en-US" sz="2200" b="1" dirty="0" smtClean="0">
                <a:solidFill>
                  <a:srgbClr val="FFFF00"/>
                </a:solidFill>
              </a:rPr>
            </a:br>
            <a:r>
              <a:rPr lang="en-US" sz="2200" b="1" dirty="0" smtClean="0">
                <a:solidFill>
                  <a:srgbClr val="FFFF00"/>
                </a:solidFill>
              </a:rPr>
              <a:t>hugs the national bird of Israel as a symbol of friendship</a:t>
            </a:r>
            <a:endParaRPr lang="en-US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69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765"/>
            <a:ext cx="9144000" cy="660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1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X:\Latrun photo\פרס מפעל חיים ליוסי\נדב מילוא מקבל הפרס\IMG_64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7886"/>
            <a:ext cx="9144000" cy="61007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000" b="1" dirty="0" smtClean="0">
                <a:solidFill>
                  <a:srgbClr val="FFFF00"/>
                </a:solidFill>
              </a:rPr>
              <a:t>2008: Israel's </a:t>
            </a:r>
            <a:r>
              <a:rPr lang="en-US" sz="2000" b="1" dirty="0">
                <a:solidFill>
                  <a:srgbClr val="FFFF00"/>
                </a:solidFill>
              </a:rPr>
              <a:t>60-year anniversary </a:t>
            </a:r>
            <a:r>
              <a:rPr lang="en-US" sz="2000" b="1" dirty="0" smtClean="0">
                <a:solidFill>
                  <a:srgbClr val="FFFF00"/>
                </a:solidFill>
              </a:rPr>
              <a:t>events – 12 </a:t>
            </a:r>
            <a:r>
              <a:rPr lang="en-US" sz="2000" b="1" dirty="0">
                <a:solidFill>
                  <a:srgbClr val="FFFF00"/>
                </a:solidFill>
              </a:rPr>
              <a:t>Israelis were awarded a prestigious prize for their contribution to nature and environmental conservation in </a:t>
            </a:r>
            <a:r>
              <a:rPr lang="en-US" sz="2000" b="1" dirty="0" smtClean="0">
                <a:solidFill>
                  <a:srgbClr val="FFFF00"/>
                </a:solidFill>
              </a:rPr>
              <a:t>Israel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6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"/>
          <a:stretch/>
        </p:blipFill>
        <p:spPr>
          <a:xfrm>
            <a:off x="0" y="585926"/>
            <a:ext cx="9144000" cy="62720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5512"/>
            <a:ext cx="914400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200" b="1" dirty="0" smtClean="0">
                <a:solidFill>
                  <a:srgbClr val="FFFF00"/>
                </a:solidFill>
              </a:rPr>
              <a:t>With </a:t>
            </a:r>
            <a:r>
              <a:rPr lang="en-US" sz="2200" b="1" dirty="0">
                <a:solidFill>
                  <a:srgbClr val="FFFF00"/>
                </a:solidFill>
              </a:rPr>
              <a:t>V</a:t>
            </a:r>
            <a:r>
              <a:rPr lang="en-US" sz="2200" b="1" dirty="0" smtClean="0">
                <a:solidFill>
                  <a:srgbClr val="FFFF00"/>
                </a:solidFill>
              </a:rPr>
              <a:t>ice President Al Gore</a:t>
            </a:r>
            <a:endParaRPr lang="en-US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66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2" descr="angela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" r="1962"/>
          <a:stretch>
            <a:fillRect/>
          </a:stretch>
        </p:blipFill>
        <p:spPr bwMode="auto">
          <a:xfrm>
            <a:off x="0" y="884258"/>
            <a:ext cx="9144000" cy="602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692458" y="35512"/>
            <a:ext cx="741285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200" b="1" dirty="0" smtClean="0">
                <a:solidFill>
                  <a:srgbClr val="FFFF00"/>
                </a:solidFill>
              </a:rPr>
              <a:t>1998: Meeting with Dr. Angela Merkel, </a:t>
            </a:r>
            <a:br>
              <a:rPr lang="en-US" altLang="he-IL" sz="2200" b="1" dirty="0" smtClean="0">
                <a:solidFill>
                  <a:srgbClr val="FFFF00"/>
                </a:solidFill>
              </a:rPr>
            </a:br>
            <a:r>
              <a:rPr lang="en-US" altLang="he-IL" sz="2200" b="1" dirty="0" smtClean="0">
                <a:solidFill>
                  <a:srgbClr val="FFFF00"/>
                </a:solidFill>
              </a:rPr>
              <a:t>then Minister for the Environment, </a:t>
            </a:r>
            <a:r>
              <a:rPr lang="en-US" altLang="he-IL" sz="2200" b="1" dirty="0">
                <a:solidFill>
                  <a:srgbClr val="FFFF00"/>
                </a:solidFill>
              </a:rPr>
              <a:t>Germany</a:t>
            </a:r>
          </a:p>
        </p:txBody>
      </p:sp>
    </p:spTree>
    <p:extLst>
      <p:ext uri="{BB962C8B-B14F-4D97-AF65-F5344CB8AC3E}">
        <p14:creationId xmlns:p14="http://schemas.microsoft.com/office/powerpoint/2010/main" val="29072388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9899" y="35512"/>
            <a:ext cx="922389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he-IL" sz="2200" b="1" dirty="0" smtClean="0">
                <a:solidFill>
                  <a:srgbClr val="FFFF00"/>
                </a:solidFill>
              </a:rPr>
              <a:t>2011: Dr</a:t>
            </a:r>
            <a:r>
              <a:rPr lang="en-US" altLang="he-IL" sz="2200" b="1" dirty="0">
                <a:solidFill>
                  <a:srgbClr val="FFFF00"/>
                </a:solidFill>
              </a:rPr>
              <a:t>. Angela </a:t>
            </a:r>
            <a:r>
              <a:rPr lang="en-US" altLang="he-IL" sz="2200" b="1" dirty="0" smtClean="0">
                <a:solidFill>
                  <a:srgbClr val="FFFF00"/>
                </a:solidFill>
              </a:rPr>
              <a:t>Merkel with the President </a:t>
            </a:r>
            <a:br>
              <a:rPr lang="en-US" altLang="he-IL" sz="2200" b="1" dirty="0" smtClean="0">
                <a:solidFill>
                  <a:srgbClr val="FFFF00"/>
                </a:solidFill>
              </a:rPr>
            </a:br>
            <a:r>
              <a:rPr lang="en-US" altLang="he-IL" sz="2200" b="1" dirty="0" smtClean="0">
                <a:solidFill>
                  <a:srgbClr val="FFFF00"/>
                </a:solidFill>
              </a:rPr>
              <a:t>of the Tel Aviv University, </a:t>
            </a:r>
            <a:r>
              <a:rPr lang="en-US" altLang="he-IL" sz="2200" b="1" dirty="0">
                <a:solidFill>
                  <a:srgbClr val="FFFF00"/>
                </a:solidFill>
              </a:rPr>
              <a:t>Joseph </a:t>
            </a:r>
            <a:r>
              <a:rPr lang="en-US" altLang="he-IL" sz="2200" b="1" dirty="0" err="1" smtClean="0">
                <a:solidFill>
                  <a:srgbClr val="FFFF00"/>
                </a:solidFill>
              </a:rPr>
              <a:t>Klafter</a:t>
            </a:r>
            <a:r>
              <a:rPr lang="en-US" altLang="he-IL" sz="2200" b="1" dirty="0">
                <a:solidFill>
                  <a:srgbClr val="FFFF00"/>
                </a:solidFill>
              </a:rPr>
              <a:t/>
            </a:r>
            <a:br>
              <a:rPr lang="en-US" altLang="he-IL" sz="2200" b="1" dirty="0">
                <a:solidFill>
                  <a:srgbClr val="FFFF00"/>
                </a:solidFill>
              </a:rPr>
            </a:br>
            <a:endParaRPr lang="he-IL" sz="2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3809"/>
            <a:ext cx="9144000" cy="60941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550223"/>
            <a:ext cx="16305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he-IL" sz="1400" b="1" dirty="0" smtClean="0">
                <a:solidFill>
                  <a:schemeClr val="bg1"/>
                </a:solidFill>
              </a:rPr>
              <a:t>Photo: </a:t>
            </a:r>
            <a:r>
              <a:rPr lang="en-US" altLang="he-IL" sz="1400" b="1" dirty="0" err="1" smtClean="0">
                <a:solidFill>
                  <a:schemeClr val="bg1"/>
                </a:solidFill>
              </a:rPr>
              <a:t>Koby</a:t>
            </a:r>
            <a:r>
              <a:rPr lang="en-US" altLang="he-IL" sz="1400" b="1" dirty="0" smtClean="0">
                <a:solidFill>
                  <a:schemeClr val="bg1"/>
                </a:solidFill>
              </a:rPr>
              <a:t> Kantor</a:t>
            </a:r>
            <a:endParaRPr lang="he-IL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48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755" y="39189"/>
            <a:ext cx="914400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200" b="1" dirty="0" smtClean="0">
                <a:solidFill>
                  <a:srgbClr val="FFFF00"/>
                </a:solidFill>
              </a:rPr>
              <a:t>Pope Francis, with </a:t>
            </a:r>
            <a:r>
              <a:rPr lang="en-US" sz="2200" b="1" dirty="0">
                <a:solidFill>
                  <a:srgbClr val="FFFF00"/>
                </a:solidFill>
              </a:rPr>
              <a:t>t</a:t>
            </a:r>
            <a:r>
              <a:rPr lang="en-US" sz="2200" b="1" dirty="0" smtClean="0">
                <a:solidFill>
                  <a:srgbClr val="FFFF00"/>
                </a:solidFill>
              </a:rPr>
              <a:t>he </a:t>
            </a:r>
            <a:r>
              <a:rPr lang="en-US" sz="2200" b="1" dirty="0">
                <a:solidFill>
                  <a:srgbClr val="FFFF00"/>
                </a:solidFill>
              </a:rPr>
              <a:t>journalist, Henrique </a:t>
            </a:r>
            <a:r>
              <a:rPr lang="en-US" sz="2200" b="1" dirty="0" err="1" smtClean="0">
                <a:solidFill>
                  <a:srgbClr val="FFFF00"/>
                </a:solidFill>
              </a:rPr>
              <a:t>Cymerman</a:t>
            </a:r>
            <a:r>
              <a:rPr lang="en-US" sz="2200" b="1" dirty="0" smtClean="0">
                <a:solidFill>
                  <a:srgbClr val="FFFF00"/>
                </a:solidFill>
              </a:rPr>
              <a:t> </a:t>
            </a:r>
            <a:endParaRPr lang="en-US" sz="22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7" b="7183"/>
          <a:stretch/>
        </p:blipFill>
        <p:spPr>
          <a:xfrm>
            <a:off x="0" y="585927"/>
            <a:ext cx="9144000" cy="615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6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8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745273"/>
            <a:ext cx="9144000" cy="5873750"/>
          </a:xfrm>
        </p:spPr>
      </p:pic>
      <p:sp>
        <p:nvSpPr>
          <p:cNvPr id="59395" name="Rectangle 3"/>
          <p:cNvSpPr>
            <a:spLocks noGrp="1" noChangeArrowheads="1"/>
          </p:cNvSpPr>
          <p:nvPr>
            <p:ph type="title"/>
          </p:nvPr>
        </p:nvSpPr>
        <p:spPr>
          <a:xfrm>
            <a:off x="2814221" y="51536"/>
            <a:ext cx="5717220" cy="693737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Reducing the use of pesticides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77569"/>
            <a:ext cx="243248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36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Example #2</a:t>
            </a:r>
            <a:endParaRPr lang="he-IL" sz="36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90474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עיט שמש מורע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0"/>
            <a:ext cx="45735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7604125" y="898525"/>
            <a:ext cx="1311275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en-US" altLang="he-IL" b="1">
              <a:latin typeface="Times New Roman" panose="02020603050405020304" pitchFamily="18" charset="0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6804025" y="262992"/>
            <a:ext cx="2339975" cy="310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lnSpc>
                <a:spcPct val="125000"/>
              </a:lnSpc>
              <a:spcBef>
                <a:spcPct val="50000"/>
              </a:spcBef>
              <a:buFontTx/>
              <a:buNone/>
            </a:pPr>
            <a:r>
              <a:rPr lang="en-US" altLang="he-IL" b="1" dirty="0">
                <a:solidFill>
                  <a:srgbClr val="FFC000"/>
                </a:solidFill>
                <a:latin typeface="Arial" panose="020B0604020202020204" pitchFamily="34" charset="0"/>
              </a:rPr>
              <a:t>Imperial </a:t>
            </a:r>
            <a:r>
              <a:rPr lang="en-US" altLang="he-IL" b="1" dirty="0" smtClean="0">
                <a:solidFill>
                  <a:srgbClr val="FFC000"/>
                </a:solidFill>
                <a:latin typeface="Arial" panose="020B0604020202020204" pitchFamily="34" charset="0"/>
              </a:rPr>
              <a:t>Eagle poisoned </a:t>
            </a:r>
            <a:r>
              <a:rPr lang="en-US" altLang="he-IL" b="1" dirty="0">
                <a:solidFill>
                  <a:srgbClr val="FFC000"/>
                </a:solidFill>
                <a:latin typeface="Arial" panose="020B0604020202020204" pitchFamily="34" charset="0"/>
              </a:rPr>
              <a:t>in </a:t>
            </a:r>
            <a:r>
              <a:rPr lang="en-US" altLang="he-IL" b="1" dirty="0" smtClean="0">
                <a:solidFill>
                  <a:srgbClr val="FFC000"/>
                </a:solidFill>
                <a:latin typeface="Arial" panose="020B0604020202020204" pitchFamily="34" charset="0"/>
              </a:rPr>
              <a:t>the fields</a:t>
            </a:r>
            <a:endParaRPr lang="en-US" altLang="he-IL" b="1" dirty="0">
              <a:solidFill>
                <a:srgbClr val="FFC000"/>
              </a:solidFill>
              <a:latin typeface="Arial" panose="020B0604020202020204" pitchFamily="34" charset="0"/>
            </a:endParaRP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6769100" y="6550223"/>
            <a:ext cx="16175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defRPr/>
            </a:pPr>
            <a:r>
              <a:rPr lang="en-US" sz="1400" b="1" dirty="0">
                <a:solidFill>
                  <a:schemeClr val="bg1"/>
                </a:solidFill>
              </a:rPr>
              <a:t>Photo</a:t>
            </a:r>
            <a:r>
              <a:rPr lang="en-US" sz="1400" b="1" dirty="0" smtClean="0">
                <a:solidFill>
                  <a:schemeClr val="bg1"/>
                </a:solidFill>
              </a:rPr>
              <a:t>: Yossi </a:t>
            </a:r>
            <a:r>
              <a:rPr lang="en-US" sz="1400" b="1" dirty="0" err="1">
                <a:solidFill>
                  <a:schemeClr val="bg1"/>
                </a:solidFill>
              </a:rPr>
              <a:t>Eshbol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107950" y="333375"/>
            <a:ext cx="20161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0" eaLnBrk="1" hangingPunct="1">
              <a:defRPr/>
            </a:pP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The use of </a:t>
            </a:r>
            <a:r>
              <a:rPr lang="en-US" sz="28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pesticides - a </a:t>
            </a:r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disaster for migrating birds</a:t>
            </a:r>
          </a:p>
        </p:txBody>
      </p:sp>
    </p:spTree>
    <p:extLst>
      <p:ext uri="{BB962C8B-B14F-4D97-AF65-F5344CB8AC3E}">
        <p14:creationId xmlns:p14="http://schemas.microsoft.com/office/powerpoint/2010/main" val="24579960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4" descr="Picture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3650" name="Text Box 2"/>
          <p:cNvSpPr txBox="1">
            <a:spLocks noChangeArrowheads="1"/>
          </p:cNvSpPr>
          <p:nvPr/>
        </p:nvSpPr>
        <p:spPr bwMode="auto">
          <a:xfrm>
            <a:off x="3800798" y="0"/>
            <a:ext cx="5976938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+mn-lt"/>
                <a:cs typeface="+mn-cs"/>
              </a:rPr>
              <a:t>Barn Owl </a:t>
            </a:r>
            <a:r>
              <a:rPr lang="en-US" sz="3200" b="1" dirty="0">
                <a:solidFill>
                  <a:srgbClr val="FFFF00"/>
                </a:solidFill>
                <a:latin typeface="+mn-lt"/>
                <a:cs typeface="+mn-cs"/>
              </a:rPr>
              <a:t>project at </a:t>
            </a:r>
            <a:r>
              <a:rPr lang="en-US" sz="3200" b="1" dirty="0" smtClean="0">
                <a:solidFill>
                  <a:srgbClr val="FFFF00"/>
                </a:solidFill>
                <a:latin typeface="+mn-lt"/>
                <a:cs typeface="+mn-cs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latin typeface="+mn-lt"/>
                <a:cs typeface="+mn-cs"/>
              </a:rPr>
            </a:br>
            <a:r>
              <a:rPr lang="en-US" sz="3200" b="1" dirty="0" smtClean="0">
                <a:solidFill>
                  <a:srgbClr val="FFFF00"/>
                </a:solidFill>
                <a:latin typeface="+mn-lt"/>
                <a:cs typeface="+mn-cs"/>
              </a:rPr>
              <a:t>Great </a:t>
            </a:r>
            <a:r>
              <a:rPr lang="en-US" sz="3200" b="1" dirty="0">
                <a:solidFill>
                  <a:srgbClr val="FFFF00"/>
                </a:solidFill>
                <a:latin typeface="+mn-lt"/>
                <a:cs typeface="+mn-cs"/>
              </a:rPr>
              <a:t>Rift</a:t>
            </a:r>
            <a:r>
              <a:rPr lang="en-US" sz="3600" b="1" dirty="0">
                <a:solidFill>
                  <a:srgbClr val="FFFF00"/>
                </a:solidFill>
                <a:latin typeface="+mn-lt"/>
                <a:cs typeface="+mn-cs"/>
              </a:rPr>
              <a:t> V</a:t>
            </a:r>
            <a:r>
              <a:rPr lang="en-US" sz="3200" b="1" dirty="0">
                <a:solidFill>
                  <a:srgbClr val="FFFF00"/>
                </a:solidFill>
                <a:latin typeface="+mn-lt"/>
                <a:cs typeface="+mn-cs"/>
              </a:rPr>
              <a:t>alley</a:t>
            </a:r>
          </a:p>
          <a:p>
            <a:pPr algn="ctr" rtl="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+mn-lt"/>
                <a:cs typeface="+mn-cs"/>
              </a:rPr>
              <a:t>Israeli-Palestinian-Jordanian cooperation</a:t>
            </a:r>
            <a:endParaRPr lang="he-IL" sz="3200" b="1" dirty="0">
              <a:solidFill>
                <a:srgbClr val="FFFF00"/>
              </a:solidFill>
              <a:latin typeface="+mn-lt"/>
              <a:cs typeface="+mn-cs"/>
            </a:endParaRPr>
          </a:p>
          <a:p>
            <a:pPr algn="ctr" rtl="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52717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9293"/>
            <a:ext cx="9147148" cy="5737438"/>
          </a:xfrm>
          <a:prstGeom prst="rect">
            <a:avLst/>
          </a:prstGeom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709248" y="6296731"/>
            <a:ext cx="14347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defRPr/>
            </a:pPr>
            <a:r>
              <a:rPr lang="en-US" sz="1400" b="1" dirty="0">
                <a:solidFill>
                  <a:schemeClr val="bg1"/>
                </a:solidFill>
              </a:rPr>
              <a:t>Photo</a:t>
            </a:r>
            <a:r>
              <a:rPr lang="en-US" sz="1400" b="1" dirty="0" smtClean="0">
                <a:solidFill>
                  <a:schemeClr val="bg1"/>
                </a:solidFill>
              </a:rPr>
              <a:t>: Amir </a:t>
            </a:r>
            <a:r>
              <a:rPr lang="en-US" sz="1400" b="1" dirty="0" err="1" smtClean="0">
                <a:solidFill>
                  <a:schemeClr val="bg1"/>
                </a:solidFill>
              </a:rPr>
              <a:t>Ezer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4377" y="43639"/>
            <a:ext cx="88783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spcBef>
                <a:spcPct val="50000"/>
              </a:spcBef>
              <a:defRPr/>
            </a:pPr>
            <a:r>
              <a:rPr lang="en-US" sz="2200" b="1" dirty="0" smtClean="0">
                <a:solidFill>
                  <a:srgbClr val="FFFF00"/>
                </a:solidFill>
              </a:rPr>
              <a:t>Barn Owls eat 2,000-6,000 rodents per year</a:t>
            </a:r>
            <a:endParaRPr 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18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7" b="6149"/>
          <a:stretch/>
        </p:blipFill>
        <p:spPr bwMode="auto">
          <a:xfrm>
            <a:off x="0" y="559293"/>
            <a:ext cx="9144000" cy="629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6607" y="8878"/>
            <a:ext cx="90507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National project – Barn Owls as biological pest agents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319527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 descr="_13_00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6827"/>
            <a:ext cx="9144000" cy="611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0035" name="Text Box 3"/>
          <p:cNvSpPr txBox="1">
            <a:spLocks noChangeArrowheads="1"/>
          </p:cNvSpPr>
          <p:nvPr/>
        </p:nvSpPr>
        <p:spPr bwMode="auto">
          <a:xfrm>
            <a:off x="0" y="89989"/>
            <a:ext cx="8915400" cy="66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2200" b="1" dirty="0" smtClean="0">
                <a:solidFill>
                  <a:srgbClr val="FFFF00"/>
                </a:solidFill>
              </a:rPr>
              <a:t>December 2002: Cooperation </a:t>
            </a:r>
            <a:r>
              <a:rPr lang="en-US" sz="2200" b="1" dirty="0">
                <a:solidFill>
                  <a:srgbClr val="FFFF00"/>
                </a:solidFill>
              </a:rPr>
              <a:t>between </a:t>
            </a:r>
            <a:r>
              <a:rPr lang="en-US" sz="2200" b="1" dirty="0" smtClean="0">
                <a:solidFill>
                  <a:srgbClr val="FFFF00"/>
                </a:solidFill>
              </a:rPr>
              <a:t>Israeli, </a:t>
            </a:r>
            <a:br>
              <a:rPr lang="en-US" sz="2200" b="1" dirty="0" smtClean="0">
                <a:solidFill>
                  <a:srgbClr val="FFFF00"/>
                </a:solidFill>
              </a:rPr>
            </a:br>
            <a:r>
              <a:rPr lang="en-US" sz="2200" b="1" dirty="0" smtClean="0">
                <a:solidFill>
                  <a:srgbClr val="FFFF00"/>
                </a:solidFill>
              </a:rPr>
              <a:t>Jordanian, Palestinian</a:t>
            </a:r>
            <a:r>
              <a:rPr lang="en-US" sz="2200" b="1" dirty="0" smtClean="0">
                <a:solidFill>
                  <a:schemeClr val="bg1"/>
                </a:solidFill>
              </a:rPr>
              <a:t> </a:t>
            </a:r>
            <a:r>
              <a:rPr lang="en-US" sz="2200" b="1" dirty="0">
                <a:solidFill>
                  <a:srgbClr val="FFFF00"/>
                </a:solidFill>
              </a:rPr>
              <a:t>and Tunisian </a:t>
            </a:r>
            <a:r>
              <a:rPr lang="en-US" sz="2200" b="1" dirty="0" smtClean="0">
                <a:solidFill>
                  <a:srgbClr val="FFFF00"/>
                </a:solidFill>
              </a:rPr>
              <a:t>farmers</a:t>
            </a:r>
            <a:endParaRPr lang="en-US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387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6" name="Picture 2" descr="בשדה אליהו עם ירדנים ופלשתינאים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-4763"/>
            <a:ext cx="9148763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5931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 descr="Clinton Rabin Husain Mansour Baruch Spiegel DSC_02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304800"/>
            <a:ext cx="9144000" cy="627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6038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2" name="Picture 4" descr="HA1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2"/>
          <a:stretch/>
        </p:blipFill>
        <p:spPr bwMode="auto">
          <a:xfrm>
            <a:off x="0" y="619942"/>
            <a:ext cx="9144000" cy="623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0" y="-76304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From bad luck to good luck!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Palestinian farmers</a:t>
            </a:r>
          </a:p>
        </p:txBody>
      </p:sp>
    </p:spTree>
    <p:extLst>
      <p:ext uri="{BB962C8B-B14F-4D97-AF65-F5344CB8AC3E}">
        <p14:creationId xmlns:p14="http://schemas.microsoft.com/office/powerpoint/2010/main" val="312275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4" descr="AMI_6606 (Large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4037"/>
            <a:ext cx="9144000" cy="607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0" y="40120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General Mansour at the Knesset (Israel Parliament)</a:t>
            </a:r>
          </a:p>
        </p:txBody>
      </p:sp>
    </p:spTree>
    <p:extLst>
      <p:ext uri="{BB962C8B-B14F-4D97-AF65-F5344CB8AC3E}">
        <p14:creationId xmlns:p14="http://schemas.microsoft.com/office/powerpoint/2010/main" val="13023531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0" name="Picture 4" descr="AMI_6423 (Large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541"/>
            <a:ext cx="9144000" cy="607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7811" name="Text Box 5"/>
          <p:cNvSpPr txBox="1">
            <a:spLocks noChangeArrowheads="1"/>
          </p:cNvSpPr>
          <p:nvPr/>
        </p:nvSpPr>
        <p:spPr bwMode="auto">
          <a:xfrm>
            <a:off x="0" y="43549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>
                <a:solidFill>
                  <a:srgbClr val="FFFF00"/>
                </a:solidFill>
                <a:latin typeface="+mn-lt"/>
              </a:rPr>
              <a:t>An audience of 400 in the Knesset auditorium for the festive event</a:t>
            </a:r>
          </a:p>
        </p:txBody>
      </p:sp>
    </p:spTree>
    <p:extLst>
      <p:ext uri="{BB962C8B-B14F-4D97-AF65-F5344CB8AC3E}">
        <p14:creationId xmlns:p14="http://schemas.microsoft.com/office/powerpoint/2010/main" val="38307214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9" name="Picture 4" descr="DSCN8972"/>
          <p:cNvPicPr>
            <a:picLocks noGrp="1" noChangeAspect="1" noChangeArrowheads="1"/>
          </p:cNvPicPr>
          <p:nvPr>
            <p:ph type="body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5"/>
          <a:stretch/>
        </p:blipFill>
        <p:spPr>
          <a:xfrm>
            <a:off x="0" y="656948"/>
            <a:ext cx="9144000" cy="6245502"/>
          </a:xfrm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-50373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In the Knesset with the speaker Rubi </a:t>
            </a:r>
            <a:r>
              <a:rPr lang="en-US" altLang="he-IL" sz="2200" b="1" dirty="0" err="1" smtClean="0">
                <a:solidFill>
                  <a:srgbClr val="FFFF00"/>
                </a:solidFill>
                <a:latin typeface="+mn-lt"/>
              </a:rPr>
              <a:t>Rivlin</a:t>
            </a:r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 </a:t>
            </a:r>
            <a:br>
              <a:rPr lang="en-US" altLang="he-IL" sz="2200" b="1" dirty="0" smtClean="0">
                <a:solidFill>
                  <a:srgbClr val="FFFF00"/>
                </a:solidFill>
                <a:latin typeface="+mn-lt"/>
              </a:rPr>
            </a:br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and Minister of Environment Gilad </a:t>
            </a:r>
            <a:r>
              <a:rPr lang="en-US" altLang="he-IL" sz="2200" b="1" dirty="0" err="1" smtClean="0">
                <a:solidFill>
                  <a:srgbClr val="FFFF00"/>
                </a:solidFill>
                <a:latin typeface="+mn-lt"/>
              </a:rPr>
              <a:t>Erdan</a:t>
            </a:r>
            <a:endParaRPr lang="en-US" altLang="he-IL" sz="2200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132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628" y="47532"/>
            <a:ext cx="9565256" cy="676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50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78" name="Picture 1" descr="Kobi with owl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2763"/>
            <a:ext cx="9144000" cy="612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4979" name="TextBox 2"/>
          <p:cNvSpPr txBox="1">
            <a:spLocks noChangeArrowheads="1"/>
          </p:cNvSpPr>
          <p:nvPr/>
        </p:nvSpPr>
        <p:spPr bwMode="auto">
          <a:xfrm>
            <a:off x="0" y="39189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>
                <a:solidFill>
                  <a:srgbClr val="FFFF00"/>
                </a:solidFill>
              </a:rPr>
              <a:t>Israeli male, Jordanian female</a:t>
            </a:r>
            <a:endParaRPr lang="he-IL" altLang="he-IL" sz="2200" b="1" dirty="0">
              <a:solidFill>
                <a:srgbClr val="FFFF00"/>
              </a:solidFill>
            </a:endParaRPr>
          </a:p>
        </p:txBody>
      </p:sp>
      <p:sp>
        <p:nvSpPr>
          <p:cNvPr id="254980" name="TextBox 3"/>
          <p:cNvSpPr txBox="1">
            <a:spLocks noChangeArrowheads="1"/>
          </p:cNvSpPr>
          <p:nvPr/>
        </p:nvSpPr>
        <p:spPr bwMode="auto">
          <a:xfrm>
            <a:off x="6516688" y="6597650"/>
            <a:ext cx="26273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/>
              <a:t>Photo: Motti Charter</a:t>
            </a:r>
            <a:endParaRPr lang="he-IL" altLang="he-IL" sz="1400" b="1" dirty="0"/>
          </a:p>
        </p:txBody>
      </p:sp>
    </p:spTree>
    <p:extLst>
      <p:ext uri="{BB962C8B-B14F-4D97-AF65-F5344CB8AC3E}">
        <p14:creationId xmlns:p14="http://schemas.microsoft.com/office/powerpoint/2010/main" val="383746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218" name="Picture 1" descr="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975"/>
            <a:ext cx="9144000" cy="625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5219" name="TextBox 2"/>
          <p:cNvSpPr txBox="1">
            <a:spLocks noChangeArrowheads="1"/>
          </p:cNvSpPr>
          <p:nvPr/>
        </p:nvSpPr>
        <p:spPr bwMode="auto">
          <a:xfrm>
            <a:off x="0" y="32318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>
                <a:solidFill>
                  <a:srgbClr val="FFFF00"/>
                </a:solidFill>
              </a:rPr>
              <a:t>Learning from the  Bedouin in </a:t>
            </a:r>
            <a:r>
              <a:rPr lang="en-US" altLang="he-IL" sz="2200" b="1" dirty="0" err="1">
                <a:solidFill>
                  <a:srgbClr val="FFFF00"/>
                </a:solidFill>
              </a:rPr>
              <a:t>Kiryat</a:t>
            </a:r>
            <a:r>
              <a:rPr lang="en-US" altLang="he-IL" sz="2200" b="1" dirty="0">
                <a:solidFill>
                  <a:srgbClr val="FFFF00"/>
                </a:solidFill>
              </a:rPr>
              <a:t> Gat – a male and two females </a:t>
            </a:r>
            <a:r>
              <a:rPr lang="en-US" altLang="he-IL" sz="2200" b="1" dirty="0" smtClean="0">
                <a:solidFill>
                  <a:srgbClr val="FFFF00"/>
                </a:solidFill>
              </a:rPr>
              <a:t>– Bigamy </a:t>
            </a:r>
            <a:endParaRPr lang="he-IL" alt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40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42" name="Picture 1" descr="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9113"/>
            <a:ext cx="9144000" cy="622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43" name="TextBox 2"/>
          <p:cNvSpPr txBox="1">
            <a:spLocks noChangeArrowheads="1"/>
          </p:cNvSpPr>
          <p:nvPr/>
        </p:nvSpPr>
        <p:spPr bwMode="auto">
          <a:xfrm>
            <a:off x="0" y="27351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>
                <a:solidFill>
                  <a:srgbClr val="FFFF00"/>
                </a:solidFill>
              </a:rPr>
              <a:t>20 eggs were laid, 19 </a:t>
            </a:r>
            <a:r>
              <a:rPr lang="en-US" altLang="he-IL" sz="2200" b="1" dirty="0" smtClean="0">
                <a:solidFill>
                  <a:srgbClr val="FFFF00"/>
                </a:solidFill>
              </a:rPr>
              <a:t>hatched and fledged out the </a:t>
            </a:r>
            <a:r>
              <a:rPr lang="en-US" altLang="he-IL" sz="2200" b="1" dirty="0">
                <a:solidFill>
                  <a:srgbClr val="FFFF00"/>
                </a:solidFill>
              </a:rPr>
              <a:t>nest</a:t>
            </a:r>
            <a:endParaRPr lang="he-IL" alt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94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 descr="DSCN7825"/>
          <p:cNvSpPr>
            <a:spLocks noGrp="1" noChangeAspect="1" noChangeArrowheads="1"/>
          </p:cNvSpPr>
          <p:nvPr isPhoto="1"/>
        </p:nvSpPr>
        <p:spPr bwMode="auto">
          <a:xfrm>
            <a:off x="0" y="0"/>
            <a:ext cx="9144000" cy="686117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</p:spTree>
    <p:extLst>
      <p:ext uri="{BB962C8B-B14F-4D97-AF65-F5344CB8AC3E}">
        <p14:creationId xmlns:p14="http://schemas.microsoft.com/office/powerpoint/2010/main" val="301325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00613HA42"/>
          <p:cNvPicPr>
            <a:picLocks noChangeAspect="1" noChangeArrowheads="1"/>
          </p:cNvPicPr>
          <p:nvPr/>
        </p:nvPicPr>
        <p:blipFill>
          <a:blip r:embed="rId2" cstate="print"/>
          <a:srcRect b="2"/>
          <a:stretch>
            <a:fillRect/>
          </a:stretch>
        </p:blipFill>
        <p:spPr bwMode="auto">
          <a:xfrm>
            <a:off x="0" y="395288"/>
            <a:ext cx="9144000" cy="623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 Box 8"/>
          <p:cNvSpPr txBox="1">
            <a:spLocks noChangeArrowheads="1"/>
          </p:cNvSpPr>
          <p:nvPr/>
        </p:nvSpPr>
        <p:spPr bwMode="auto">
          <a:xfrm>
            <a:off x="0" y="-48919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Birds </a:t>
            </a:r>
            <a:r>
              <a:rPr lang="en-US" sz="2800" b="1" dirty="0">
                <a:solidFill>
                  <a:srgbClr val="FFFF00"/>
                </a:solidFill>
              </a:rPr>
              <a:t>as </a:t>
            </a:r>
            <a:r>
              <a:rPr lang="en-US" sz="2800" b="1" dirty="0" smtClean="0">
                <a:solidFill>
                  <a:srgbClr val="FFFF00"/>
                </a:solidFill>
              </a:rPr>
              <a:t>Peacemakers </a:t>
            </a:r>
            <a:r>
              <a:rPr lang="en-US" sz="2800" b="1" dirty="0">
                <a:solidFill>
                  <a:srgbClr val="FFFF00"/>
                </a:solidFill>
              </a:rPr>
              <a:t>in the Middle </a:t>
            </a:r>
            <a:r>
              <a:rPr lang="en-US" sz="2800" b="1" dirty="0" smtClean="0">
                <a:solidFill>
                  <a:srgbClr val="FFFF00"/>
                </a:solidFill>
              </a:rPr>
              <a:t>East</a:t>
            </a:r>
            <a:endParaRPr lang="he-IL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0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0" name="Picture 4" descr="DSC_03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3588"/>
            <a:ext cx="9144000" cy="609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8051" name="TextBox 3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>
                <a:solidFill>
                  <a:srgbClr val="FFFF00"/>
                </a:solidFill>
              </a:rPr>
              <a:t>November </a:t>
            </a:r>
            <a:r>
              <a:rPr lang="en-US" altLang="he-IL" sz="2200" b="1" dirty="0" smtClean="0">
                <a:solidFill>
                  <a:srgbClr val="FFFF00"/>
                </a:solidFill>
              </a:rPr>
              <a:t>2013: Israelis, Palestinians </a:t>
            </a:r>
            <a:r>
              <a:rPr lang="en-US" altLang="he-IL" sz="2200" b="1" dirty="0">
                <a:solidFill>
                  <a:srgbClr val="FFFF00"/>
                </a:solidFill>
              </a:rPr>
              <a:t>and </a:t>
            </a:r>
            <a:r>
              <a:rPr lang="en-US" altLang="he-IL" sz="2200" b="1" dirty="0" smtClean="0">
                <a:solidFill>
                  <a:srgbClr val="FFFF00"/>
                </a:solidFill>
              </a:rPr>
              <a:t>Jordanians </a:t>
            </a:r>
            <a:br>
              <a:rPr lang="en-US" altLang="he-IL" sz="2200" b="1" dirty="0" smtClean="0">
                <a:solidFill>
                  <a:srgbClr val="FFFF00"/>
                </a:solidFill>
              </a:rPr>
            </a:br>
            <a:r>
              <a:rPr lang="en-US" altLang="he-IL" sz="2200" b="1" dirty="0" smtClean="0">
                <a:solidFill>
                  <a:srgbClr val="FFFF00"/>
                </a:solidFill>
              </a:rPr>
              <a:t>dancing at </a:t>
            </a:r>
            <a:r>
              <a:rPr lang="en-US" altLang="he-IL" sz="2200" b="1" dirty="0">
                <a:solidFill>
                  <a:srgbClr val="FFFF00"/>
                </a:solidFill>
              </a:rPr>
              <a:t>the end of a seminar in Jordan </a:t>
            </a:r>
            <a:endParaRPr lang="he-IL" alt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8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9"/>
          <a:stretch>
            <a:fillRect/>
          </a:stretch>
        </p:blipFill>
        <p:spPr bwMode="auto">
          <a:xfrm>
            <a:off x="0" y="434975"/>
            <a:ext cx="9144000" cy="642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7027" name="TextBox 2"/>
          <p:cNvSpPr txBox="1">
            <a:spLocks noChangeArrowheads="1"/>
          </p:cNvSpPr>
          <p:nvPr/>
        </p:nvSpPr>
        <p:spPr bwMode="auto">
          <a:xfrm>
            <a:off x="0" y="26126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>
                <a:solidFill>
                  <a:srgbClr val="FFFF00"/>
                </a:solidFill>
                <a:ea typeface="MS PGothic" panose="020B0600070205080204" pitchFamily="34" charset="-128"/>
              </a:rPr>
              <a:t>2008: Prof. Alexandre Roulin, UNIL, joined the project</a:t>
            </a:r>
            <a:endParaRPr lang="he-IL" altLang="he-IL" sz="2200" b="1" dirty="0">
              <a:solidFill>
                <a:srgbClr val="FFFF00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577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he-IL" altLang="he-IL" smtClean="0"/>
          </a:p>
        </p:txBody>
      </p:sp>
      <p:pic>
        <p:nvPicPr>
          <p:cNvPr id="260099" name="Picture 4" descr="DSC_47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7625"/>
            <a:ext cx="9144000" cy="554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0100" name="Rectangle 5"/>
          <p:cNvSpPr>
            <a:spLocks noChangeArrowheads="1"/>
          </p:cNvSpPr>
          <p:nvPr/>
        </p:nvSpPr>
        <p:spPr bwMode="auto">
          <a:xfrm>
            <a:off x="0" y="8255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he-IL" altLang="he-IL" sz="2400" b="1">
              <a:solidFill>
                <a:srgbClr val="FFFF00"/>
              </a:solidFill>
            </a:endParaRPr>
          </a:p>
        </p:txBody>
      </p:sp>
      <p:sp>
        <p:nvSpPr>
          <p:cNvPr id="260101" name="Rectangle 7"/>
          <p:cNvSpPr>
            <a:spLocks noChangeArrowheads="1"/>
          </p:cNvSpPr>
          <p:nvPr/>
        </p:nvSpPr>
        <p:spPr bwMode="auto">
          <a:xfrm>
            <a:off x="1544544" y="39189"/>
            <a:ext cx="61454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>
                <a:solidFill>
                  <a:srgbClr val="FFFF00"/>
                </a:solidFill>
              </a:rPr>
              <a:t>IDF </a:t>
            </a:r>
            <a:r>
              <a:rPr lang="en-US" altLang="he-IL" sz="2200" b="1" dirty="0" smtClean="0">
                <a:solidFill>
                  <a:srgbClr val="FFFF00"/>
                </a:solidFill>
              </a:rPr>
              <a:t>ammunition boxes </a:t>
            </a:r>
            <a:endParaRPr lang="en-US" altLang="he-IL" sz="2200" b="1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>
                <a:solidFill>
                  <a:srgbClr val="FFFF00"/>
                </a:solidFill>
              </a:rPr>
              <a:t>“They shall beat their swords into ploughshares...”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>
                <a:solidFill>
                  <a:srgbClr val="FFFF00"/>
                </a:solidFill>
              </a:rPr>
              <a:t>(Isaiah 2:4)</a:t>
            </a:r>
            <a:endParaRPr lang="he-IL" altLang="he-IL" sz="2200" b="1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497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146" name="Picture 2" descr="AMI_0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07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0" y="6072188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"They 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shall beat 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their swords into 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ploughshares 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/>
            </a:r>
            <a:b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</a:b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   and their spears into pruning 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hooks." 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(Isaiah 2:4) </a:t>
            </a:r>
            <a:endParaRPr lang="en-US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54251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194" name="Picture 2" descr="F:\Latrun photo\תנשמות\אמיר עזר\איכות\AMI_308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9144000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4195" name="TextBox 2"/>
          <p:cNvSpPr txBox="1">
            <a:spLocks noChangeArrowheads="1"/>
          </p:cNvSpPr>
          <p:nvPr/>
        </p:nvSpPr>
        <p:spPr bwMode="auto">
          <a:xfrm>
            <a:off x="613189" y="188913"/>
            <a:ext cx="79200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800" b="1" dirty="0">
                <a:solidFill>
                  <a:srgbClr val="FFFF00"/>
                </a:solidFill>
              </a:rPr>
              <a:t>It works!</a:t>
            </a:r>
            <a:endParaRPr lang="he-IL" altLang="he-IL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68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5" name="TextBox 2"/>
          <p:cNvSpPr txBox="1">
            <a:spLocks noChangeArrowheads="1"/>
          </p:cNvSpPr>
          <p:nvPr/>
        </p:nvSpPr>
        <p:spPr bwMode="auto">
          <a:xfrm>
            <a:off x="684213" y="188913"/>
            <a:ext cx="79200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800" b="1" dirty="0" smtClean="0">
                <a:solidFill>
                  <a:srgbClr val="FFFF00"/>
                </a:solidFill>
              </a:rPr>
              <a:t>And it </a:t>
            </a:r>
            <a:r>
              <a:rPr lang="en-US" altLang="he-IL" sz="2800" b="1" dirty="0">
                <a:solidFill>
                  <a:srgbClr val="FFFF00"/>
                </a:solidFill>
              </a:rPr>
              <a:t>works</a:t>
            </a:r>
            <a:r>
              <a:rPr lang="en-US" altLang="he-IL" sz="2800" b="1" dirty="0" smtClean="0">
                <a:solidFill>
                  <a:srgbClr val="FFFF00"/>
                </a:solidFill>
              </a:rPr>
              <a:t>!!!</a:t>
            </a:r>
            <a:endParaRPr lang="he-IL" altLang="he-IL" sz="2800" b="1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4" y="916376"/>
            <a:ext cx="9116016" cy="59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6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163"/>
            <a:ext cx="9144000" cy="619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49153"/>
            <a:ext cx="9144000" cy="64633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FF00"/>
                </a:solidFill>
                <a:cs typeface="+mn-cs"/>
              </a:rPr>
              <a:t>General Mansour, </a:t>
            </a:r>
            <a:r>
              <a:rPr lang="en-US" b="1" dirty="0" smtClean="0">
                <a:solidFill>
                  <a:srgbClr val="FFFF00"/>
                </a:solidFill>
                <a:cs typeface="+mn-cs"/>
              </a:rPr>
              <a:t>Brig. Gen. (Res.) Baruch </a:t>
            </a:r>
            <a:r>
              <a:rPr lang="en-US" b="1" dirty="0">
                <a:solidFill>
                  <a:srgbClr val="FFFF00"/>
                </a:solidFill>
                <a:cs typeface="+mn-cs"/>
              </a:rPr>
              <a:t>Spiegel, Yossi Leshem and Alex Roulin lectured together at the WEF at Davos in 2016, on the topic of regional cooperation using Barn Owls</a:t>
            </a:r>
            <a:endParaRPr lang="he-IL" b="1" dirty="0">
              <a:solidFill>
                <a:srgbClr val="FFFF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20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6084"/>
          <a:stretch/>
        </p:blipFill>
        <p:spPr>
          <a:xfrm>
            <a:off x="1812807" y="-6795"/>
            <a:ext cx="5518386" cy="686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03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3563"/>
            <a:ext cx="9144000" cy="30708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72118"/>
            <a:ext cx="91440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he-IL"/>
            </a:defPPr>
            <a:lvl1pPr algn="ctr" rtl="0">
              <a:defRPr sz="2000" b="1">
                <a:solidFill>
                  <a:srgbClr val="FFFF00"/>
                </a:solidFill>
                <a:latin typeface="+mj-lt"/>
              </a:defRPr>
            </a:lvl1pPr>
          </a:lstStyle>
          <a:p>
            <a:r>
              <a:rPr lang="en-US" sz="2200" dirty="0" smtClean="0">
                <a:latin typeface="+mn-lt"/>
              </a:rPr>
              <a:t>January 21st 2018: After dinner first meeting to introduce new friends </a:t>
            </a:r>
            <a:br>
              <a:rPr lang="en-US" sz="2200" dirty="0" smtClean="0">
                <a:latin typeface="+mn-lt"/>
              </a:rPr>
            </a:br>
            <a:r>
              <a:rPr lang="en-US" sz="2200" dirty="0" smtClean="0">
                <a:latin typeface="+mn-lt"/>
              </a:rPr>
              <a:t>from the Middle East and around the Mediterranean</a:t>
            </a:r>
            <a:endParaRPr lang="he-IL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96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8525"/>
            <a:ext cx="9144000" cy="50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-603681" y="6470126"/>
            <a:ext cx="3359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chemeClr val="bg1"/>
                </a:solidFill>
              </a:rPr>
              <a:t>Courtesy of Prof. Alexandre Roulin</a:t>
            </a:r>
            <a:endParaRPr lang="he-IL" altLang="he-IL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3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extBox 1"/>
          <p:cNvSpPr txBox="1">
            <a:spLocks noChangeArrowheads="1"/>
          </p:cNvSpPr>
          <p:nvPr/>
        </p:nvSpPr>
        <p:spPr bwMode="auto">
          <a:xfrm>
            <a:off x="-603681" y="6470126"/>
            <a:ext cx="3359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chemeClr val="bg1"/>
                </a:solidFill>
              </a:rPr>
              <a:t>Courtesy of Prof. Alexandre Roulin</a:t>
            </a:r>
            <a:endParaRPr lang="he-IL" altLang="he-IL" sz="1400" b="1" dirty="0">
              <a:solidFill>
                <a:schemeClr val="bg1"/>
              </a:solidFill>
            </a:endParaRPr>
          </a:p>
        </p:txBody>
      </p:sp>
      <p:pic>
        <p:nvPicPr>
          <p:cNvPr id="13619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2313"/>
            <a:ext cx="9144000" cy="541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10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713156"/>
            <a:ext cx="9163050" cy="608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2629"/>
            <a:ext cx="243248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36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Example #3</a:t>
            </a:r>
            <a:endParaRPr lang="he-IL" sz="36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78710" y="167272"/>
            <a:ext cx="3986074" cy="45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Art &amp; Music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8666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6571"/>
            <a:ext cx="9144000" cy="3976484"/>
          </a:xfrm>
          <a:prstGeom prst="rect">
            <a:avLst/>
          </a:prstGeom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06531" y="5213055"/>
            <a:ext cx="20684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>
              <a:spcBef>
                <a:spcPct val="0"/>
              </a:spcBef>
              <a:buNone/>
            </a:pPr>
            <a:r>
              <a:rPr lang="en-US" altLang="he-IL" sz="1400" b="1" dirty="0" smtClean="0">
                <a:solidFill>
                  <a:schemeClr val="bg1"/>
                </a:solidFill>
              </a:rPr>
              <a:t>Artist: </a:t>
            </a:r>
            <a:r>
              <a:rPr lang="en-US" altLang="he-IL" sz="1400" b="1" dirty="0" err="1">
                <a:solidFill>
                  <a:schemeClr val="bg1"/>
                </a:solidFill>
              </a:rPr>
              <a:t>Tuvia</a:t>
            </a:r>
            <a:r>
              <a:rPr lang="en-US" altLang="he-IL" sz="1400" b="1" dirty="0">
                <a:solidFill>
                  <a:schemeClr val="bg1"/>
                </a:solidFill>
              </a:rPr>
              <a:t> Kurtz</a:t>
            </a:r>
          </a:p>
        </p:txBody>
      </p:sp>
    </p:spTree>
    <p:extLst>
      <p:ext uri="{BB962C8B-B14F-4D97-AF65-F5344CB8AC3E}">
        <p14:creationId xmlns:p14="http://schemas.microsoft.com/office/powerpoint/2010/main" val="78626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 descr="Final Poster 66x98 c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150"/>
            <a:ext cx="9144000" cy="615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99743" y="0"/>
            <a:ext cx="81445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200" b="1" dirty="0">
                <a:solidFill>
                  <a:srgbClr val="FFFF00"/>
                </a:solidFill>
              </a:rPr>
              <a:t>Poster of jointly prepared mural of the wildlife around the Dead Sea </a:t>
            </a:r>
          </a:p>
        </p:txBody>
      </p:sp>
      <p:sp>
        <p:nvSpPr>
          <p:cNvPr id="3" name="Oval 2"/>
          <p:cNvSpPr/>
          <p:nvPr/>
        </p:nvSpPr>
        <p:spPr>
          <a:xfrm>
            <a:off x="5007006" y="1890944"/>
            <a:ext cx="949911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7664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 descr="20170318_093914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0075"/>
            <a:ext cx="9144000" cy="625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0" y="6550025"/>
            <a:ext cx="2339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chemeClr val="bg1"/>
                </a:solidFill>
                <a:latin typeface="+mn-lt"/>
              </a:rPr>
              <a:t>Photo: </a:t>
            </a:r>
            <a:r>
              <a:rPr lang="en-US" altLang="he-IL" sz="1400" b="1" dirty="0" err="1">
                <a:solidFill>
                  <a:schemeClr val="bg1"/>
                </a:solidFill>
                <a:latin typeface="+mn-lt"/>
              </a:rPr>
              <a:t>Adi</a:t>
            </a:r>
            <a:r>
              <a:rPr lang="en-US" altLang="he-IL" sz="1400" b="1" dirty="0">
                <a:solidFill>
                  <a:schemeClr val="bg1"/>
                </a:solidFill>
                <a:latin typeface="+mn-lt"/>
              </a:rPr>
              <a:t> Bashan</a:t>
            </a:r>
            <a:endParaRPr lang="he-IL" altLang="he-IL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-71288"/>
            <a:ext cx="914399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/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120 schoolchildren from Amman, </a:t>
            </a:r>
            <a:r>
              <a:rPr lang="en-US" altLang="he-IL" sz="2200" b="1" dirty="0" err="1" smtClean="0">
                <a:solidFill>
                  <a:srgbClr val="FFFF00"/>
                </a:solidFill>
                <a:latin typeface="+mn-lt"/>
              </a:rPr>
              <a:t>Azrak</a:t>
            </a:r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 and the Jordan Valley </a:t>
            </a:r>
            <a:br>
              <a:rPr lang="en-US" altLang="he-IL" sz="2200" b="1" dirty="0" smtClean="0">
                <a:solidFill>
                  <a:srgbClr val="FFFF00"/>
                </a:solidFill>
                <a:latin typeface="+mn-lt"/>
              </a:rPr>
            </a:br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came to paint with the artists and learn about the regional cooperation</a:t>
            </a:r>
            <a:endParaRPr lang="he-IL" altLang="he-IL" sz="2200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894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_0359"/>
          <p:cNvPicPr>
            <a:picLocks noGrp="1" noChangeAspect="1"/>
          </p:cNvPicPr>
          <p:nvPr isPhoto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77015"/>
            <a:ext cx="9144000" cy="608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-52252" y="0"/>
            <a:ext cx="9236364" cy="800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107000"/>
              </a:lnSpc>
              <a:spcAft>
                <a:spcPts val="800"/>
              </a:spcAft>
            </a:pPr>
            <a:r>
              <a:rPr lang="en-US" sz="2200" b="1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 group of Palestinian students from Jericho, the Palestinian Authority, </a:t>
            </a:r>
            <a:r>
              <a:rPr lang="en-US" sz="2200" b="1" dirty="0" smtClean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sz="2200" b="1" dirty="0" smtClean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200" b="1" dirty="0" smtClean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at </a:t>
            </a:r>
            <a:r>
              <a:rPr lang="en-US" sz="2200" b="1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 seminar "Artist for Nature" </a:t>
            </a:r>
            <a:r>
              <a:rPr lang="en-US" sz="2200" b="1" dirty="0" smtClean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with </a:t>
            </a:r>
            <a:r>
              <a:rPr lang="en-US" sz="2200" b="1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 artists in </a:t>
            </a:r>
            <a:r>
              <a:rPr lang="en-US" sz="2200" b="1" dirty="0" err="1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Ein</a:t>
            </a:r>
            <a:r>
              <a:rPr lang="en-US" sz="2200" b="1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Gedi</a:t>
            </a:r>
            <a:r>
              <a:rPr lang="en-US" sz="2200" b="1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smtClean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Israel</a:t>
            </a:r>
            <a:endParaRPr lang="en-US" sz="2200" dirty="0">
              <a:solidFill>
                <a:srgbClr val="FFFF0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88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0" y="17463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he-IL" altLang="he-IL" sz="2000" b="1" dirty="0">
              <a:solidFill>
                <a:srgbClr val="FFFF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e-IL" altLang="he-IL" sz="2000" b="1" dirty="0">
              <a:solidFill>
                <a:srgbClr val="FFFF00"/>
              </a:solidFill>
            </a:endParaRPr>
          </a:p>
        </p:txBody>
      </p:sp>
      <p:pic>
        <p:nvPicPr>
          <p:cNvPr id="1638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5920"/>
            <a:ext cx="9144000" cy="619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7463"/>
            <a:ext cx="9144000" cy="76944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rgbClr val="FFFF00"/>
                </a:solidFill>
              </a:rPr>
              <a:t>Ibex next to the Dead Sea; Artist: Rosanne Guille, Isle of </a:t>
            </a:r>
            <a:r>
              <a:rPr lang="en-US" sz="2200" b="1" dirty="0" err="1">
                <a:solidFill>
                  <a:srgbClr val="FFFF00"/>
                </a:solidFill>
              </a:rPr>
              <a:t>Sark</a:t>
            </a:r>
            <a:endParaRPr lang="he-IL" sz="2200" b="1" dirty="0">
              <a:solidFill>
                <a:srgbClr val="FFFF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76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69" y="1010759"/>
            <a:ext cx="8770862" cy="584724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6569" y="6550223"/>
            <a:ext cx="24688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400" b="1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Photo: Baruch Gian</a:t>
            </a:r>
            <a:endParaRPr lang="he-IL" sz="1400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-14288" y="80376"/>
            <a:ext cx="9158288" cy="93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TREE OF HOPE by Mark Coreth</a:t>
            </a:r>
          </a:p>
          <a:p>
            <a:pPr algn="ctr" rtl="0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St. John Eye Hospital, The Old City of Jerusalem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572000" y="426100"/>
            <a:ext cx="416362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March 2017 - Paul Winter Concert “Flyways” at YMCA, Jerusalem</a:t>
            </a:r>
            <a:endParaRPr lang="en-US" sz="2800" b="1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5388" y="2938924"/>
            <a:ext cx="5878612" cy="39190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758"/>
          <a:stretch/>
        </p:blipFill>
        <p:spPr>
          <a:xfrm>
            <a:off x="0" y="0"/>
            <a:ext cx="4363580" cy="386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2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 rtlCol="1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/>
          </a:p>
        </p:txBody>
      </p:sp>
      <p:pic>
        <p:nvPicPr>
          <p:cNvPr id="90115" name="Picture 3" descr="birds &amp; f1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" b="1905"/>
          <a:stretch/>
        </p:blipFill>
        <p:spPr bwMode="auto">
          <a:xfrm>
            <a:off x="8878" y="646331"/>
            <a:ext cx="9135120" cy="621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4571997" y="646331"/>
            <a:ext cx="4572001" cy="2166747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403225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403225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403225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40322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40322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0322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0322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0322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403225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he-IL" sz="2800" b="1" u="sng" dirty="0">
                <a:solidFill>
                  <a:srgbClr val="FFFF00"/>
                </a:solidFill>
              </a:rPr>
              <a:t>IAF </a:t>
            </a:r>
            <a:r>
              <a:rPr lang="en-US" altLang="he-IL" sz="2800" b="1" u="sng" dirty="0" smtClean="0">
                <a:solidFill>
                  <a:srgbClr val="FFFF00"/>
                </a:solidFill>
              </a:rPr>
              <a:t>last </a:t>
            </a:r>
            <a:r>
              <a:rPr lang="en-US" altLang="he-IL" sz="2800" b="1" u="sng" dirty="0">
                <a:solidFill>
                  <a:srgbClr val="FFFF00"/>
                </a:solidFill>
              </a:rPr>
              <a:t>3 decades</a:t>
            </a:r>
            <a:r>
              <a:rPr lang="en-US" altLang="he-IL" sz="2800" b="1" dirty="0">
                <a:solidFill>
                  <a:srgbClr val="FFFF00"/>
                </a:solidFill>
              </a:rPr>
              <a:t>:</a:t>
            </a:r>
          </a:p>
          <a:p>
            <a:pPr marL="271463" indent="-271463" algn="l" rtl="0"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he-IL" sz="2400" b="1" dirty="0" smtClean="0">
                <a:solidFill>
                  <a:srgbClr val="FFFF00"/>
                </a:solidFill>
              </a:rPr>
              <a:t>11 </a:t>
            </a:r>
            <a:r>
              <a:rPr lang="en-US" altLang="he-IL" sz="2400" b="1" dirty="0">
                <a:solidFill>
                  <a:srgbClr val="FFFF00"/>
                </a:solidFill>
              </a:rPr>
              <a:t>aircraft crashed        </a:t>
            </a:r>
          </a:p>
          <a:p>
            <a:pPr marL="271463" indent="-271463" algn="l" rtl="0"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he-IL" sz="2400" b="1" dirty="0" smtClean="0">
                <a:solidFill>
                  <a:srgbClr val="FFFF00"/>
                </a:solidFill>
              </a:rPr>
              <a:t>3 </a:t>
            </a:r>
            <a:r>
              <a:rPr lang="en-US" altLang="he-IL" sz="2400" b="1" dirty="0">
                <a:solidFill>
                  <a:srgbClr val="FFFF00"/>
                </a:solidFill>
              </a:rPr>
              <a:t>pilots killed</a:t>
            </a:r>
          </a:p>
          <a:p>
            <a:pPr marL="271463" indent="-271463" algn="l" rtl="0"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he-IL" sz="2400" b="1" dirty="0" smtClean="0">
                <a:solidFill>
                  <a:srgbClr val="FFFF00"/>
                </a:solidFill>
              </a:rPr>
              <a:t>75 </a:t>
            </a:r>
            <a:r>
              <a:rPr lang="en-US" altLang="he-IL" sz="2400" b="1" dirty="0">
                <a:solidFill>
                  <a:srgbClr val="FFFF00"/>
                </a:solidFill>
              </a:rPr>
              <a:t>collisions </a:t>
            </a:r>
            <a:r>
              <a:rPr lang="en-US" altLang="he-IL" sz="2400" b="1" dirty="0" smtClean="0">
                <a:solidFill>
                  <a:srgbClr val="FFFF00"/>
                </a:solidFill>
              </a:rPr>
              <a:t>~10 </a:t>
            </a:r>
            <a:r>
              <a:rPr lang="en-US" altLang="he-IL" sz="2400" b="1" dirty="0">
                <a:solidFill>
                  <a:srgbClr val="FFFF00"/>
                </a:solidFill>
              </a:rPr>
              <a:t>million $ </a:t>
            </a:r>
            <a:r>
              <a:rPr lang="en-US" altLang="he-IL" sz="2400" b="1" dirty="0" smtClean="0">
                <a:solidFill>
                  <a:srgbClr val="FFFF00"/>
                </a:solidFill>
              </a:rPr>
              <a:t>each</a:t>
            </a:r>
            <a:endParaRPr lang="en-US" altLang="he-IL" sz="2400" b="1" dirty="0">
              <a:solidFill>
                <a:srgbClr val="FFFF00"/>
              </a:solidFill>
            </a:endParaRPr>
          </a:p>
          <a:p>
            <a:pPr marL="271463" indent="-271463" algn="l" rtl="0"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he-IL" sz="2400" b="1" dirty="0" smtClean="0">
                <a:solidFill>
                  <a:srgbClr val="FFFF00"/>
                </a:solidFill>
              </a:rPr>
              <a:t>258 </a:t>
            </a:r>
            <a:r>
              <a:rPr lang="en-US" altLang="he-IL" sz="2400" b="1" dirty="0">
                <a:solidFill>
                  <a:srgbClr val="FFFF00"/>
                </a:solidFill>
              </a:rPr>
              <a:t>collisions </a:t>
            </a:r>
            <a:r>
              <a:rPr lang="en-US" altLang="he-IL" sz="2400" b="1" dirty="0" smtClean="0">
                <a:solidFill>
                  <a:srgbClr val="FFFF00"/>
                </a:solidFill>
              </a:rPr>
              <a:t> per </a:t>
            </a:r>
            <a:r>
              <a:rPr lang="en-US" altLang="he-IL" sz="2400" b="1" dirty="0">
                <a:solidFill>
                  <a:srgbClr val="FFFF00"/>
                </a:solidFill>
              </a:rPr>
              <a:t>year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2405849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36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Example #4</a:t>
            </a:r>
            <a:endParaRPr lang="he-IL" sz="36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78710" y="187103"/>
            <a:ext cx="3986074" cy="45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Fly Safely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07897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DSCN007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81375"/>
            <a:ext cx="4637088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3" name="Picture 3" descr="זנב F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650" y="575116"/>
            <a:ext cx="5761037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4716463" y="4724400"/>
            <a:ext cx="442753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he-IL" sz="2400" b="1" dirty="0">
                <a:solidFill>
                  <a:srgbClr val="FFFF00"/>
                </a:solidFill>
              </a:rPr>
              <a:t>December 1988, </a:t>
            </a:r>
            <a:r>
              <a:rPr lang="en-US" altLang="he-IL" sz="2400" b="1" dirty="0" smtClean="0">
                <a:solidFill>
                  <a:srgbClr val="FFFF00"/>
                </a:solidFill>
              </a:rPr>
              <a:t/>
            </a:r>
            <a:br>
              <a:rPr lang="en-US" altLang="he-IL" sz="2400" b="1" dirty="0" smtClean="0">
                <a:solidFill>
                  <a:srgbClr val="FFFF00"/>
                </a:solidFill>
              </a:rPr>
            </a:br>
            <a:r>
              <a:rPr lang="en-US" altLang="he-IL" sz="2400" b="1" dirty="0" smtClean="0">
                <a:solidFill>
                  <a:srgbClr val="FFFF00"/>
                </a:solidFill>
              </a:rPr>
              <a:t>Judean </a:t>
            </a:r>
            <a:r>
              <a:rPr lang="en-US" altLang="he-IL" sz="2400" b="1" dirty="0">
                <a:solidFill>
                  <a:srgbClr val="FFFF00"/>
                </a:solidFill>
              </a:rPr>
              <a:t>Desert</a:t>
            </a:r>
          </a:p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he-IL" sz="2400" b="1" dirty="0">
                <a:solidFill>
                  <a:srgbClr val="FFFF00"/>
                </a:solidFill>
              </a:rPr>
              <a:t>Lt. General Rami Ben-Ephraim</a:t>
            </a:r>
          </a:p>
        </p:txBody>
      </p:sp>
      <p:sp>
        <p:nvSpPr>
          <p:cNvPr id="512005" name="Text Box 5"/>
          <p:cNvSpPr txBox="1">
            <a:spLocks noChangeArrowheads="1"/>
          </p:cNvSpPr>
          <p:nvPr/>
        </p:nvSpPr>
        <p:spPr bwMode="auto">
          <a:xfrm>
            <a:off x="-14288" y="115888"/>
            <a:ext cx="9158288" cy="45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The conflict with the Israeli Air Force</a:t>
            </a:r>
          </a:p>
        </p:txBody>
      </p:sp>
    </p:spTree>
    <p:extLst>
      <p:ext uri="{BB962C8B-B14F-4D97-AF65-F5344CB8AC3E}">
        <p14:creationId xmlns:p14="http://schemas.microsoft.com/office/powerpoint/2010/main" val="35693742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IMG01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734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Rada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0938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ext Box 2"/>
          <p:cNvSpPr txBox="1">
            <a:spLocks noChangeArrowheads="1"/>
          </p:cNvSpPr>
          <p:nvPr/>
        </p:nvSpPr>
        <p:spPr bwMode="auto">
          <a:xfrm>
            <a:off x="1981200" y="0"/>
            <a:ext cx="5181600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he-IL" sz="2400" b="1">
                <a:solidFill>
                  <a:srgbClr val="FF3300"/>
                </a:solidFill>
                <a:latin typeface="Times New Roman" panose="02020603050405020304" pitchFamily="18" charset="0"/>
              </a:rPr>
              <a:t>Flight Regulation:</a:t>
            </a:r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he-IL" sz="2000" b="1">
                <a:solidFill>
                  <a:srgbClr val="FF3300"/>
                </a:solidFill>
                <a:latin typeface="Times New Roman" panose="02020603050405020304" pitchFamily="18" charset="0"/>
              </a:rPr>
              <a:t>“Bird Plagued Zone” Autumn BPZ</a:t>
            </a:r>
          </a:p>
        </p:txBody>
      </p:sp>
      <p:pic>
        <p:nvPicPr>
          <p:cNvPr id="155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0"/>
            <a:ext cx="52498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2" name="Text Box 4"/>
          <p:cNvSpPr txBox="1">
            <a:spLocks noChangeArrowheads="1"/>
          </p:cNvSpPr>
          <p:nvPr/>
        </p:nvSpPr>
        <p:spPr bwMode="auto">
          <a:xfrm>
            <a:off x="2634445" y="104775"/>
            <a:ext cx="38901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 dirty="0">
                <a:solidFill>
                  <a:srgbClr val="FF5050"/>
                </a:solidFill>
              </a:rPr>
              <a:t>Bird Plagued Zone (BPZ) Map</a:t>
            </a:r>
          </a:p>
        </p:txBody>
      </p:sp>
    </p:spTree>
    <p:extLst>
      <p:ext uri="{BB962C8B-B14F-4D97-AF65-F5344CB8AC3E}">
        <p14:creationId xmlns:p14="http://schemas.microsoft.com/office/powerpoint/2010/main" val="4276287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4"/>
          <p:cNvSpPr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50000"/>
              </a:spcBef>
              <a:buFontTx/>
              <a:buNone/>
            </a:pPr>
            <a:r>
              <a:rPr lang="en-US" altLang="he-IL" sz="2400" b="1" dirty="0">
                <a:solidFill>
                  <a:srgbClr val="FFFF00"/>
                </a:solidFill>
                <a:latin typeface="+mn-lt"/>
              </a:rPr>
              <a:t>Collisions (that caused damage) with birds in the IAF before </a:t>
            </a:r>
            <a:r>
              <a:rPr lang="en-US" altLang="he-IL" sz="2400" b="1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en-US" altLang="he-IL" sz="2400" b="1" dirty="0" smtClean="0">
                <a:solidFill>
                  <a:srgbClr val="FFFF00"/>
                </a:solidFill>
                <a:latin typeface="+mn-lt"/>
              </a:rPr>
            </a:br>
            <a:r>
              <a:rPr lang="en-US" altLang="he-IL" sz="2400" b="1" dirty="0" smtClean="0">
                <a:solidFill>
                  <a:srgbClr val="FFFF00"/>
                </a:solidFill>
                <a:latin typeface="+mn-lt"/>
              </a:rPr>
              <a:t>and </a:t>
            </a:r>
            <a:r>
              <a:rPr lang="en-US" altLang="he-IL" sz="2400" b="1" dirty="0">
                <a:solidFill>
                  <a:srgbClr val="FFFF00"/>
                </a:solidFill>
                <a:latin typeface="+mn-lt"/>
              </a:rPr>
              <a:t>after the BPZ research 1980 - </a:t>
            </a:r>
            <a:r>
              <a:rPr lang="en-US" altLang="he-IL" sz="2400" b="1" dirty="0" smtClean="0">
                <a:solidFill>
                  <a:srgbClr val="FFFF00"/>
                </a:solidFill>
                <a:latin typeface="+mn-lt"/>
              </a:rPr>
              <a:t>2015</a:t>
            </a:r>
            <a:endParaRPr lang="en-US" altLang="he-IL" sz="2400" b="1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9" name="Picture 3" descr="accidents graph 2015 e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225731"/>
            <a:ext cx="89408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389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Img00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92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3" name="Text Box 3"/>
          <p:cNvSpPr txBox="1">
            <a:spLocks noChangeArrowheads="1"/>
          </p:cNvSpPr>
          <p:nvPr/>
        </p:nvSpPr>
        <p:spPr bwMode="auto">
          <a:xfrm>
            <a:off x="4572001" y="333375"/>
            <a:ext cx="4500978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altLang="he-IL" sz="2400" b="1" dirty="0" smtClean="0">
                <a:solidFill>
                  <a:srgbClr val="FFFF00"/>
                </a:solidFill>
              </a:rPr>
              <a:t>1998: </a:t>
            </a:r>
            <a:r>
              <a:rPr lang="en-US" altLang="he-IL" sz="2400" b="1" dirty="0">
                <a:solidFill>
                  <a:srgbClr val="FFFF00"/>
                </a:solidFill>
              </a:rPr>
              <a:t>Meeting with the Royal Jordanian Air Force Commander, </a:t>
            </a:r>
            <a:r>
              <a:rPr lang="en-US" altLang="he-IL" sz="2400" b="1" dirty="0" smtClean="0">
                <a:solidFill>
                  <a:srgbClr val="FFFF00"/>
                </a:solidFill>
              </a:rPr>
              <a:t>Major </a:t>
            </a:r>
            <a:r>
              <a:rPr lang="en-US" altLang="he-IL" sz="2400" b="1" dirty="0">
                <a:solidFill>
                  <a:srgbClr val="FFFF00"/>
                </a:solidFill>
              </a:rPr>
              <a:t>General </a:t>
            </a:r>
            <a:r>
              <a:rPr lang="en-US" altLang="he-IL" sz="2400" b="1" dirty="0" err="1">
                <a:solidFill>
                  <a:srgbClr val="FFFF00"/>
                </a:solidFill>
              </a:rPr>
              <a:t>Ababneh</a:t>
            </a:r>
            <a:endParaRPr lang="en-US" altLang="he-IL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912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44" y="891065"/>
            <a:ext cx="9161643" cy="4772921"/>
          </a:xfrm>
          <a:prstGeom prst="rect">
            <a:avLst/>
          </a:prstGeom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66133" y="122757"/>
            <a:ext cx="8194090" cy="344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200" b="1" dirty="0" smtClean="0">
                <a:solidFill>
                  <a:srgbClr val="FFFF00"/>
                </a:solidFill>
                <a:latin typeface="+mn-lt"/>
              </a:rPr>
              <a:t>600,000 White Storks twice a year</a:t>
            </a:r>
            <a:endParaRPr lang="en-US" sz="2200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044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 descr="IMG0090"/>
          <p:cNvPicPr>
            <a:picLocks noChangeAspect="1" noChangeArrowheads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763"/>
            <a:ext cx="466725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5" name="Text Box 3"/>
          <p:cNvSpPr txBox="1">
            <a:spLocks noChangeArrowheads="1"/>
          </p:cNvSpPr>
          <p:nvPr/>
        </p:nvSpPr>
        <p:spPr bwMode="auto">
          <a:xfrm>
            <a:off x="5240044" y="765175"/>
            <a:ext cx="3886200" cy="281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he-IL" sz="4000" b="1" dirty="0">
                <a:solidFill>
                  <a:srgbClr val="FFFF00"/>
                </a:solidFill>
                <a:cs typeface="+mn-cs"/>
              </a:rPr>
              <a:t>1996</a:t>
            </a:r>
          </a:p>
          <a:p>
            <a:pPr algn="ctr" rtl="0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FF00"/>
                </a:solidFill>
                <a:cs typeface="+mn-cs"/>
              </a:rPr>
              <a:t>Entering the </a:t>
            </a:r>
            <a:r>
              <a:rPr lang="en-US" sz="4000" b="1" dirty="0" smtClean="0">
                <a:solidFill>
                  <a:srgbClr val="FFFF00"/>
                </a:solidFill>
                <a:cs typeface="+mn-cs"/>
              </a:rPr>
              <a:t>satellite era</a:t>
            </a:r>
            <a:endParaRPr lang="en-US" sz="4000" b="1" dirty="0">
              <a:solidFill>
                <a:srgbClr val="FFFF00"/>
              </a:solidFill>
              <a:cs typeface="+mn-cs"/>
            </a:endParaRPr>
          </a:p>
          <a:p>
            <a:pPr algn="l" rtl="0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167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39189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</a:pPr>
            <a:r>
              <a:rPr lang="en-US" altLang="he-IL" sz="2200" b="1" dirty="0">
                <a:solidFill>
                  <a:srgbClr val="FFFF00"/>
                </a:solidFill>
              </a:rPr>
              <a:t>Storks migration animation</a:t>
            </a:r>
            <a:endParaRPr lang="he-IL" altLang="he-IL" sz="2200" b="1" dirty="0" smtClean="0">
              <a:solidFill>
                <a:srgbClr val="FFFF00"/>
              </a:solidFill>
            </a:endParaRPr>
          </a:p>
        </p:txBody>
      </p:sp>
      <p:pic>
        <p:nvPicPr>
          <p:cNvPr id="2" name="80. Storks migration animation_musi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914400"/>
            <a:ext cx="9144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0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ChangeArrowheads="1"/>
          </p:cNvSpPr>
          <p:nvPr/>
        </p:nvSpPr>
        <p:spPr bwMode="auto">
          <a:xfrm>
            <a:off x="287338" y="4149725"/>
            <a:ext cx="8856662" cy="10080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lIns="92075" tIns="46038" rIns="92075" bIns="46038" anchor="ctr"/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>
              <a:latin typeface="Scala Sans"/>
              <a:ea typeface="MS PGothic" panose="020B0600070205080204" pitchFamily="34" charset="-128"/>
            </a:endParaRPr>
          </a:p>
        </p:txBody>
      </p:sp>
      <p:pic>
        <p:nvPicPr>
          <p:cNvPr id="162819" name="Picture 4" descr="ANd9GcScVtYyZfSZAnfaULyl6Q0blmXTW-vVAzR4r1-4cpFcdKaJ1FQ&amp;t=1&amp;usg=__5Wl9GcpgzxAAIAie65eGm6-lXSI=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063" y="4960938"/>
            <a:ext cx="1296987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20" name="Picture 5" descr="UvA-logo-gecentreerd%5Ben%5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0" y="1341438"/>
            <a:ext cx="1944688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21" name="Picture 6" descr="Koninklijk Nederlands Meteorologisch Instituut; Ministerie van Verkeer en Watersta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82963"/>
            <a:ext cx="48196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22" name="Picture 7" descr="ibed_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13" y="2062163"/>
            <a:ext cx="17272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23" name="Picture 8" descr="ANd9GcTVuAE6_Fk3zdYGYNI_MeVyJFva1BVsGpeiRESvdn1fRTx3J2w&amp;t=1&amp;usg=__UsbWSXkNSB-6w3lMAuBxhUoKRs8=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675" y="2890838"/>
            <a:ext cx="8413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24" name="Picture 9" descr="Vogelwarte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206875"/>
            <a:ext cx="249555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25" name="Picture 10" descr="logoirm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105400"/>
            <a:ext cx="5746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26" name="Picture 11" descr="RAD_NL61_PPV_20081029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92150"/>
            <a:ext cx="5975350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27" name="Text Box 15"/>
          <p:cNvSpPr txBox="1">
            <a:spLocks noChangeArrowheads="1"/>
          </p:cNvSpPr>
          <p:nvPr/>
        </p:nvSpPr>
        <p:spPr bwMode="auto">
          <a:xfrm>
            <a:off x="395288" y="931863"/>
            <a:ext cx="54721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NL" altLang="he-IL" sz="1800"/>
              <a:t>29 Oct 2008: migration Netherlands → United Kingdom</a:t>
            </a:r>
          </a:p>
        </p:txBody>
      </p:sp>
      <p:sp>
        <p:nvSpPr>
          <p:cNvPr id="162828" name="TextBox 11"/>
          <p:cNvSpPr txBox="1">
            <a:spLocks noChangeArrowheads="1"/>
          </p:cNvSpPr>
          <p:nvPr/>
        </p:nvSpPr>
        <p:spPr bwMode="auto">
          <a:xfrm>
            <a:off x="5226050" y="115888"/>
            <a:ext cx="3917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2800" b="1" dirty="0">
                <a:solidFill>
                  <a:srgbClr val="FFFF00"/>
                </a:solidFill>
              </a:rPr>
              <a:t>COST-ENRAM Project</a:t>
            </a:r>
          </a:p>
        </p:txBody>
      </p:sp>
    </p:spTree>
    <p:extLst>
      <p:ext uri="{BB962C8B-B14F-4D97-AF65-F5344CB8AC3E}">
        <p14:creationId xmlns:p14="http://schemas.microsoft.com/office/powerpoint/2010/main" val="348706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462" y="0"/>
            <a:ext cx="4940538" cy="694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66825"/>
            <a:ext cx="243248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36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Example #5</a:t>
            </a:r>
            <a:endParaRPr lang="he-IL" sz="36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37489" y="984017"/>
            <a:ext cx="3986074" cy="45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Education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2122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042" name="Picture 4" descr="imad and the students S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76250"/>
            <a:ext cx="9144000" cy="6042025"/>
          </a:xfrm>
        </p:spPr>
      </p:pic>
    </p:spTree>
    <p:extLst>
      <p:ext uri="{BB962C8B-B14F-4D97-AF65-F5344CB8AC3E}">
        <p14:creationId xmlns:p14="http://schemas.microsoft.com/office/powerpoint/2010/main" val="2409704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970" name="Group 7"/>
          <p:cNvGrpSpPr>
            <a:grpSpLocks/>
          </p:cNvGrpSpPr>
          <p:nvPr/>
        </p:nvGrpSpPr>
        <p:grpSpPr bwMode="auto">
          <a:xfrm>
            <a:off x="4691063" y="152400"/>
            <a:ext cx="4452937" cy="6705600"/>
            <a:chOff x="3059832" y="0"/>
            <a:chExt cx="4176464" cy="6858000"/>
          </a:xfrm>
        </p:grpSpPr>
        <p:sp>
          <p:nvSpPr>
            <p:cNvPr id="6" name="Rectangle 5"/>
            <p:cNvSpPr/>
            <p:nvPr/>
          </p:nvSpPr>
          <p:spPr>
            <a:xfrm>
              <a:off x="3059832" y="0"/>
              <a:ext cx="4176464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he-IL"/>
            </a:p>
          </p:txBody>
        </p:sp>
        <p:grpSp>
          <p:nvGrpSpPr>
            <p:cNvPr id="211997" name="Group 4"/>
            <p:cNvGrpSpPr>
              <a:grpSpLocks/>
            </p:cNvGrpSpPr>
            <p:nvPr/>
          </p:nvGrpSpPr>
          <p:grpSpPr bwMode="auto">
            <a:xfrm>
              <a:off x="3115462" y="0"/>
              <a:ext cx="4120833" cy="5445224"/>
              <a:chOff x="-612576" y="-3699792"/>
              <a:chExt cx="9217024" cy="10945216"/>
            </a:xfrm>
          </p:grpSpPr>
          <p:pic>
            <p:nvPicPr>
              <p:cNvPr id="211999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612576" y="-3699792"/>
                <a:ext cx="9217024" cy="87129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2000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80528" y="260648"/>
                <a:ext cx="8352928" cy="6984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11998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9832" y="5589240"/>
              <a:ext cx="3623366" cy="1052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1971" name="Picture 7" descr="IsraelFlag.gi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5278438"/>
            <a:ext cx="1277938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2" name="Picture 10" descr="Palestin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300663"/>
            <a:ext cx="1300163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3" name="Picture 11" descr="german_flag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789363"/>
            <a:ext cx="1295400" cy="84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4" name="Picture 12" descr="spain-flag.gif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81000"/>
            <a:ext cx="127158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5" name="Picture 13" descr="Italy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1000"/>
            <a:ext cx="13446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6" name="Picture 14" descr="UK-flag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09800"/>
            <a:ext cx="12192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7" name="Picture 15" descr="הולנד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525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8" name="Picture 16" descr="FINLAND-flag.gif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11668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79" name="Picture 18" descr="estonia_tattoo_tatoo_flag-1331px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0"/>
            <a:ext cx="1260475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80" name="Picture 19" descr="USA_flag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3810000"/>
            <a:ext cx="124301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81" name="Picture 21" descr="jordan_flag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5334000"/>
            <a:ext cx="1219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982" name="Picture 23" descr="Scotland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09800"/>
            <a:ext cx="12954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1983" name="TextBox 20"/>
          <p:cNvSpPr txBox="1">
            <a:spLocks noChangeArrowheads="1"/>
          </p:cNvSpPr>
          <p:nvPr/>
        </p:nvSpPr>
        <p:spPr bwMode="auto">
          <a:xfrm>
            <a:off x="304800" y="1295400"/>
            <a:ext cx="1143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FFC000"/>
                </a:solidFill>
              </a:rPr>
              <a:t>Netherlands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endParaRPr lang="he-IL" altLang="he-IL" sz="1400" b="1">
              <a:solidFill>
                <a:srgbClr val="FFC000"/>
              </a:solidFill>
            </a:endParaRPr>
          </a:p>
        </p:txBody>
      </p:sp>
      <p:sp>
        <p:nvSpPr>
          <p:cNvPr id="211984" name="TextBox 22"/>
          <p:cNvSpPr txBox="1">
            <a:spLocks noChangeArrowheads="1"/>
          </p:cNvSpPr>
          <p:nvPr/>
        </p:nvSpPr>
        <p:spPr bwMode="auto">
          <a:xfrm>
            <a:off x="1905000" y="1295400"/>
            <a:ext cx="91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FFC000"/>
                </a:solidFill>
              </a:rPr>
              <a:t>Italy</a:t>
            </a:r>
            <a:endParaRPr lang="he-IL" altLang="he-IL" sz="1400" b="1">
              <a:solidFill>
                <a:srgbClr val="FFC000"/>
              </a:solidFill>
            </a:endParaRPr>
          </a:p>
        </p:txBody>
      </p:sp>
      <p:sp>
        <p:nvSpPr>
          <p:cNvPr id="211985" name="TextBox 24"/>
          <p:cNvSpPr txBox="1">
            <a:spLocks noChangeArrowheads="1"/>
          </p:cNvSpPr>
          <p:nvPr/>
        </p:nvSpPr>
        <p:spPr bwMode="auto">
          <a:xfrm>
            <a:off x="3505200" y="1295400"/>
            <a:ext cx="91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FFC000"/>
                </a:solidFill>
              </a:rPr>
              <a:t>Spain</a:t>
            </a:r>
            <a:endParaRPr lang="he-IL" altLang="he-IL" sz="1400" b="1">
              <a:solidFill>
                <a:srgbClr val="FFC000"/>
              </a:solidFill>
            </a:endParaRPr>
          </a:p>
        </p:txBody>
      </p:sp>
      <p:sp>
        <p:nvSpPr>
          <p:cNvPr id="211986" name="TextBox 25"/>
          <p:cNvSpPr txBox="1">
            <a:spLocks noChangeArrowheads="1"/>
          </p:cNvSpPr>
          <p:nvPr/>
        </p:nvSpPr>
        <p:spPr bwMode="auto">
          <a:xfrm>
            <a:off x="381000" y="3048000"/>
            <a:ext cx="91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FFC000"/>
                </a:solidFill>
              </a:rPr>
              <a:t>Finland</a:t>
            </a:r>
            <a:endParaRPr lang="he-IL" altLang="he-IL" sz="1400" b="1">
              <a:solidFill>
                <a:srgbClr val="FFC000"/>
              </a:solidFill>
            </a:endParaRPr>
          </a:p>
        </p:txBody>
      </p:sp>
      <p:sp>
        <p:nvSpPr>
          <p:cNvPr id="211987" name="TextBox 26"/>
          <p:cNvSpPr txBox="1">
            <a:spLocks noChangeArrowheads="1"/>
          </p:cNvSpPr>
          <p:nvPr/>
        </p:nvSpPr>
        <p:spPr bwMode="auto">
          <a:xfrm>
            <a:off x="1981200" y="3048000"/>
            <a:ext cx="91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FFC000"/>
                </a:solidFill>
              </a:rPr>
              <a:t>UK</a:t>
            </a:r>
            <a:endParaRPr lang="he-IL" altLang="he-IL" sz="1400" b="1">
              <a:solidFill>
                <a:srgbClr val="FFC000"/>
              </a:solidFill>
            </a:endParaRPr>
          </a:p>
        </p:txBody>
      </p:sp>
      <p:sp>
        <p:nvSpPr>
          <p:cNvPr id="211988" name="TextBox 27"/>
          <p:cNvSpPr txBox="1">
            <a:spLocks noChangeArrowheads="1"/>
          </p:cNvSpPr>
          <p:nvPr/>
        </p:nvSpPr>
        <p:spPr bwMode="auto">
          <a:xfrm>
            <a:off x="3581400" y="3048000"/>
            <a:ext cx="91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rgbClr val="FFC000"/>
                </a:solidFill>
              </a:rPr>
              <a:t>Scotland</a:t>
            </a:r>
            <a:endParaRPr lang="he-IL" altLang="he-IL" sz="1400" b="1" dirty="0">
              <a:solidFill>
                <a:srgbClr val="FFC000"/>
              </a:solidFill>
            </a:endParaRPr>
          </a:p>
        </p:txBody>
      </p:sp>
      <p:sp>
        <p:nvSpPr>
          <p:cNvPr id="211989" name="TextBox 28"/>
          <p:cNvSpPr txBox="1">
            <a:spLocks noChangeArrowheads="1"/>
          </p:cNvSpPr>
          <p:nvPr/>
        </p:nvSpPr>
        <p:spPr bwMode="auto">
          <a:xfrm>
            <a:off x="381000" y="4648200"/>
            <a:ext cx="91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FFC000"/>
                </a:solidFill>
              </a:rPr>
              <a:t>Estonia</a:t>
            </a:r>
            <a:endParaRPr lang="he-IL" altLang="he-IL" sz="1400" b="1">
              <a:solidFill>
                <a:srgbClr val="FFC000"/>
              </a:solidFill>
            </a:endParaRPr>
          </a:p>
        </p:txBody>
      </p:sp>
      <p:sp>
        <p:nvSpPr>
          <p:cNvPr id="211990" name="TextBox 29"/>
          <p:cNvSpPr txBox="1">
            <a:spLocks noChangeArrowheads="1"/>
          </p:cNvSpPr>
          <p:nvPr/>
        </p:nvSpPr>
        <p:spPr bwMode="auto">
          <a:xfrm>
            <a:off x="1981200" y="4648200"/>
            <a:ext cx="91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FFC000"/>
                </a:solidFill>
              </a:rPr>
              <a:t>USA</a:t>
            </a:r>
            <a:endParaRPr lang="he-IL" altLang="he-IL" sz="1400" b="1">
              <a:solidFill>
                <a:srgbClr val="FFC000"/>
              </a:solidFill>
            </a:endParaRPr>
          </a:p>
        </p:txBody>
      </p:sp>
      <p:sp>
        <p:nvSpPr>
          <p:cNvPr id="211991" name="TextBox 30"/>
          <p:cNvSpPr txBox="1">
            <a:spLocks noChangeArrowheads="1"/>
          </p:cNvSpPr>
          <p:nvPr/>
        </p:nvSpPr>
        <p:spPr bwMode="auto">
          <a:xfrm>
            <a:off x="3505200" y="4648200"/>
            <a:ext cx="91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FFC000"/>
                </a:solidFill>
              </a:rPr>
              <a:t>Germany</a:t>
            </a:r>
            <a:endParaRPr lang="he-IL" altLang="he-IL" sz="1400" b="1">
              <a:solidFill>
                <a:srgbClr val="FFC000"/>
              </a:solidFill>
            </a:endParaRPr>
          </a:p>
        </p:txBody>
      </p:sp>
      <p:sp>
        <p:nvSpPr>
          <p:cNvPr id="211992" name="TextBox 31"/>
          <p:cNvSpPr txBox="1">
            <a:spLocks noChangeArrowheads="1"/>
          </p:cNvSpPr>
          <p:nvPr/>
        </p:nvSpPr>
        <p:spPr bwMode="auto">
          <a:xfrm>
            <a:off x="1905000" y="6169025"/>
            <a:ext cx="91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FFC000"/>
                </a:solidFill>
              </a:rPr>
              <a:t>Israel</a:t>
            </a:r>
            <a:endParaRPr lang="he-IL" altLang="he-IL" sz="1400" b="1">
              <a:solidFill>
                <a:srgbClr val="FFC000"/>
              </a:solidFill>
            </a:endParaRPr>
          </a:p>
        </p:txBody>
      </p:sp>
      <p:sp>
        <p:nvSpPr>
          <p:cNvPr id="211993" name="TextBox 32"/>
          <p:cNvSpPr txBox="1">
            <a:spLocks noChangeArrowheads="1"/>
          </p:cNvSpPr>
          <p:nvPr/>
        </p:nvSpPr>
        <p:spPr bwMode="auto">
          <a:xfrm>
            <a:off x="381000" y="6172200"/>
            <a:ext cx="91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FFC000"/>
                </a:solidFill>
              </a:rPr>
              <a:t>Jordan</a:t>
            </a:r>
            <a:endParaRPr lang="he-IL" altLang="he-IL" sz="1400" b="1">
              <a:solidFill>
                <a:srgbClr val="FFC000"/>
              </a:solidFill>
            </a:endParaRPr>
          </a:p>
        </p:txBody>
      </p:sp>
      <p:sp>
        <p:nvSpPr>
          <p:cNvPr id="211994" name="TextBox 33"/>
          <p:cNvSpPr txBox="1">
            <a:spLocks noChangeArrowheads="1"/>
          </p:cNvSpPr>
          <p:nvPr/>
        </p:nvSpPr>
        <p:spPr bwMode="auto">
          <a:xfrm>
            <a:off x="3581400" y="6172200"/>
            <a:ext cx="91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>
                <a:solidFill>
                  <a:srgbClr val="FFC000"/>
                </a:solidFill>
              </a:rPr>
              <a:t>Palestine</a:t>
            </a:r>
          </a:p>
        </p:txBody>
      </p:sp>
      <p:sp>
        <p:nvSpPr>
          <p:cNvPr id="211995" name="TextBox 34"/>
          <p:cNvSpPr txBox="1">
            <a:spLocks noChangeArrowheads="1"/>
          </p:cNvSpPr>
          <p:nvPr/>
        </p:nvSpPr>
        <p:spPr bwMode="auto">
          <a:xfrm>
            <a:off x="0" y="6553200"/>
            <a:ext cx="472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chemeClr val="bg1"/>
                </a:solidFill>
              </a:rPr>
              <a:t>Photos: Yossi Leshem, Yehuda Katz, Ori Peleg</a:t>
            </a:r>
            <a:endParaRPr lang="he-IL" altLang="he-IL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1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994" name="Picture 2" descr="F:\aaaaaaaaaaa\שלכים\scan0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925" y="152400"/>
            <a:ext cx="3902075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114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981075"/>
            <a:ext cx="5911850" cy="542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64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2" name="Picture 3" descr="F:\Latrun photo\מפות נדידה\שלכים\Osprey from Ro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0"/>
            <a:ext cx="5913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85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2160951" y="103761"/>
            <a:ext cx="3986074" cy="45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0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The Next Goal!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488" y="784564"/>
            <a:ext cx="583692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1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TextBox 21"/>
          <p:cNvSpPr txBox="1">
            <a:spLocks noChangeArrowheads="1"/>
          </p:cNvSpPr>
          <p:nvPr/>
        </p:nvSpPr>
        <p:spPr bwMode="auto">
          <a:xfrm>
            <a:off x="0" y="6153760"/>
            <a:ext cx="9144000" cy="3635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/>
        </p:spPr>
        <p:txBody>
          <a:bodyPr lIns="84966" tIns="42483" rIns="84966" bIns="42483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he-IL" altLang="he-IL" b="1">
              <a:solidFill>
                <a:srgbClr val="FF0000"/>
              </a:solidFill>
            </a:endParaRPr>
          </a:p>
        </p:txBody>
      </p:sp>
      <p:pic>
        <p:nvPicPr>
          <p:cNvPr id="73730" name="Picture 1" descr="אירוסים בצאלים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1263249"/>
            <a:ext cx="597535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5" name="TextBox 22"/>
          <p:cNvSpPr txBox="1">
            <a:spLocks noChangeArrowheads="1"/>
          </p:cNvSpPr>
          <p:nvPr/>
        </p:nvSpPr>
        <p:spPr bwMode="auto">
          <a:xfrm>
            <a:off x="1588" y="6496050"/>
            <a:ext cx="9144000" cy="36195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lIns="84966" tIns="42483" rIns="84966" bIns="42483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lnSpc>
                <a:spcPct val="70000"/>
              </a:lnSpc>
              <a:spcBef>
                <a:spcPct val="50000"/>
              </a:spcBef>
              <a:buFontTx/>
              <a:buNone/>
            </a:pPr>
            <a:endParaRPr lang="he-IL" altLang="he-IL" b="1">
              <a:solidFill>
                <a:srgbClr val="FF0000"/>
              </a:solidFill>
            </a:endParaRPr>
          </a:p>
        </p:txBody>
      </p:sp>
      <p:sp>
        <p:nvSpPr>
          <p:cNvPr id="73731" name="TextBox 6"/>
          <p:cNvSpPr txBox="1">
            <a:spLocks noChangeArrowheads="1"/>
          </p:cNvSpPr>
          <p:nvPr/>
        </p:nvSpPr>
        <p:spPr bwMode="auto">
          <a:xfrm>
            <a:off x="0" y="275035"/>
            <a:ext cx="9144000" cy="978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66" tIns="42483" rIns="84966" bIns="42483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en-US" altLang="he-IL" b="1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Nature Defense Forces (NDF)</a:t>
            </a:r>
            <a:endParaRPr lang="he-IL" altLang="he-IL" b="1" dirty="0">
              <a:ln>
                <a:solidFill>
                  <a:schemeClr val="tx1"/>
                </a:solidFill>
              </a:ln>
              <a:solidFill>
                <a:srgbClr val="FFC000"/>
              </a:solidFill>
            </a:endParaRPr>
          </a:p>
          <a:p>
            <a:pPr algn="ctr" rtl="0">
              <a:spcBef>
                <a:spcPct val="0"/>
              </a:spcBef>
              <a:buFontTx/>
              <a:buNone/>
            </a:pPr>
            <a:r>
              <a:rPr lang="en-US" altLang="he-IL" sz="2600" b="1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</a:rPr>
              <a:t>Commanders Take Responsibility for their Environment</a:t>
            </a:r>
            <a:endParaRPr lang="he-IL" altLang="he-IL" sz="2600" b="1" dirty="0">
              <a:ln>
                <a:solidFill>
                  <a:schemeClr val="tx1"/>
                </a:solidFill>
              </a:ln>
              <a:solidFill>
                <a:srgbClr val="92D050"/>
              </a:solidFill>
            </a:endParaRPr>
          </a:p>
        </p:txBody>
      </p:sp>
      <p:sp>
        <p:nvSpPr>
          <p:cNvPr id="73736" name="TextBox 21"/>
          <p:cNvSpPr txBox="1">
            <a:spLocks noChangeArrowheads="1"/>
          </p:cNvSpPr>
          <p:nvPr/>
        </p:nvSpPr>
        <p:spPr bwMode="auto">
          <a:xfrm>
            <a:off x="134753" y="6343462"/>
            <a:ext cx="1330325" cy="210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4966" tIns="42483" rIns="84966" bIns="42483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he-IL" sz="1100" b="1" dirty="0"/>
              <a:t>In partnership with:</a:t>
            </a:r>
            <a:endParaRPr lang="he-IL" altLang="he-IL" sz="1100" b="1" dirty="0"/>
          </a:p>
        </p:txBody>
      </p:sp>
      <p:pic>
        <p:nvPicPr>
          <p:cNvPr id="73737" name="Picture 4" descr="F:\aaaaaaaaaaa\חוברת מפקדים לוקחים אחריות\תמונות לחוברת צלהס מפקדים לוקחים אחריות\לוגואים לחוברת\צהל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755" y="6167889"/>
            <a:ext cx="6127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3738" name="Group 2"/>
          <p:cNvGrpSpPr>
            <a:grpSpLocks/>
          </p:cNvGrpSpPr>
          <p:nvPr/>
        </p:nvGrpSpPr>
        <p:grpSpPr bwMode="auto">
          <a:xfrm>
            <a:off x="5911011" y="6206750"/>
            <a:ext cx="1081088" cy="628650"/>
            <a:chOff x="5273864" y="6363131"/>
            <a:chExt cx="1081088" cy="628267"/>
          </a:xfrm>
        </p:grpSpPr>
        <p:pic>
          <p:nvPicPr>
            <p:cNvPr id="73744" name="Picture 5" descr="F:\aaaaaaaaaaa\חוברת מפקדים לוקחים אחריות\תמונות לחוברת צלהס מפקדים לוקחים אחריות\לוגואים לחוברת\atal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6921" y="6363131"/>
              <a:ext cx="434975" cy="43338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73745" name="TextBox 20"/>
            <p:cNvSpPr txBox="1">
              <a:spLocks noChangeArrowheads="1"/>
            </p:cNvSpPr>
            <p:nvPr/>
          </p:nvSpPr>
          <p:spPr bwMode="auto">
            <a:xfrm>
              <a:off x="5273864" y="6794931"/>
              <a:ext cx="1081088" cy="196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84966" tIns="42483" rIns="84966" bIns="42483">
              <a:spAutoFit/>
            </a:bodyPr>
            <a:lstStyle>
              <a:lvl1pPr algn="r" rtl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rtl="0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he-IL" sz="500" b="1" dirty="0"/>
                <a:t>Technological and Logistics Directorate</a:t>
              </a:r>
              <a:endParaRPr lang="he-IL" altLang="he-IL" sz="500" b="1" dirty="0"/>
            </a:p>
          </p:txBody>
        </p:sp>
      </p:grpSp>
      <p:pic>
        <p:nvPicPr>
          <p:cNvPr id="73739" name="Picture 8" descr="The Hoopoe Foundation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253" y="6194237"/>
            <a:ext cx="52070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40" name="Picture 22" descr="X:\Logos\רשות הטבע והגנים\NPA_E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028" y="6210112"/>
            <a:ext cx="7604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3746316" y="6210112"/>
            <a:ext cx="735012" cy="4127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1">
            <a:spAutoFit/>
          </a:bodyPr>
          <a:lstStyle/>
          <a:p>
            <a:pPr algn="ctr" rtl="1" eaLnBrk="1" hangingPunct="1">
              <a:lnSpc>
                <a:spcPct val="70000"/>
              </a:lnSpc>
              <a:spcBef>
                <a:spcPct val="50000"/>
              </a:spcBef>
              <a:defRPr/>
            </a:pPr>
            <a:endParaRPr lang="he-IL" sz="32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73743" name="Picture 21" descr="F:\logos\החברה להגנת הטבע\לוגו חדש\SPNI Logo_Ed-Lov-Pro_EN-whitedrop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569" y="6244088"/>
            <a:ext cx="747712" cy="396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Picture 10" descr="X:\Logos\אוניברסיטת תל-אביב\TAU_Logo_2 חדש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194" y="6244088"/>
            <a:ext cx="895830" cy="493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105196" y="153749"/>
            <a:ext cx="189353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28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Example #6</a:t>
            </a:r>
            <a:endParaRPr lang="he-IL" sz="28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938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714" name="Picture 1" descr="אמיר עזר (149)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8338"/>
            <a:ext cx="9144000" cy="607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1715" name="TextBox 2"/>
          <p:cNvSpPr txBox="1">
            <a:spLocks noChangeArrowheads="1"/>
          </p:cNvSpPr>
          <p:nvPr/>
        </p:nvSpPr>
        <p:spPr bwMode="auto">
          <a:xfrm>
            <a:off x="0" y="39189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>
              <a:spcBef>
                <a:spcPct val="0"/>
              </a:spcBef>
              <a:buNone/>
            </a:pPr>
            <a:r>
              <a:rPr lang="en-US" altLang="he-IL" sz="2200" b="1" dirty="0" smtClean="0">
                <a:solidFill>
                  <a:srgbClr val="FFFF00"/>
                </a:solidFill>
              </a:rPr>
              <a:t>IDF </a:t>
            </a:r>
            <a:r>
              <a:rPr lang="en-US" altLang="he-IL" sz="2200" b="1" dirty="0">
                <a:solidFill>
                  <a:srgbClr val="FFFF00"/>
                </a:solidFill>
              </a:rPr>
              <a:t>Chief of </a:t>
            </a:r>
            <a:r>
              <a:rPr lang="en-US" altLang="he-IL" sz="2200" b="1" dirty="0" smtClean="0">
                <a:solidFill>
                  <a:srgbClr val="FFFF00"/>
                </a:solidFill>
              </a:rPr>
              <a:t>General Staff, Lt</a:t>
            </a:r>
            <a:r>
              <a:rPr lang="en-US" altLang="he-IL" sz="2200" b="1" dirty="0">
                <a:solidFill>
                  <a:srgbClr val="FFFF00"/>
                </a:solidFill>
              </a:rPr>
              <a:t>. General </a:t>
            </a:r>
            <a:r>
              <a:rPr lang="en-US" altLang="he-IL" sz="2200" b="1" dirty="0" err="1">
                <a:solidFill>
                  <a:srgbClr val="FFFF00"/>
                </a:solidFill>
              </a:rPr>
              <a:t>Gadi</a:t>
            </a:r>
            <a:r>
              <a:rPr lang="en-US" altLang="he-IL" sz="2200" b="1" dirty="0">
                <a:solidFill>
                  <a:srgbClr val="FFFF00"/>
                </a:solidFill>
              </a:rPr>
              <a:t> </a:t>
            </a:r>
            <a:r>
              <a:rPr lang="en-US" altLang="he-IL" sz="2200" b="1" dirty="0" err="1" smtClean="0">
                <a:solidFill>
                  <a:srgbClr val="FFFF00"/>
                </a:solidFill>
              </a:rPr>
              <a:t>Eisenkot</a:t>
            </a:r>
            <a:r>
              <a:rPr lang="en-US" altLang="he-IL" sz="2200" b="1" dirty="0" smtClean="0">
                <a:solidFill>
                  <a:srgbClr val="FFFF00"/>
                </a:solidFill>
              </a:rPr>
              <a:t>, viewing </a:t>
            </a:r>
            <a:r>
              <a:rPr lang="en-US" altLang="he-IL" sz="2200" b="1" dirty="0">
                <a:solidFill>
                  <a:srgbClr val="FFFF00"/>
                </a:solidFill>
              </a:rPr>
              <a:t>the exhibition</a:t>
            </a:r>
            <a:endParaRPr lang="he-IL" alt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53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2403411"/>
              </p:ext>
            </p:extLst>
          </p:nvPr>
        </p:nvGraphicFramePr>
        <p:xfrm>
          <a:off x="406400" y="1149366"/>
          <a:ext cx="8331200" cy="478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Chart" r:id="rId3" imgW="8340051" imgH="4797968" progId="Excel.Chart.8">
                  <p:embed/>
                </p:oleObj>
              </mc:Choice>
              <mc:Fallback>
                <p:oleObj name="Chart" r:id="rId3" imgW="8340051" imgH="4797968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1149366"/>
                        <a:ext cx="8331200" cy="47879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0" y="45992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>
              <a:spcBef>
                <a:spcPct val="0"/>
              </a:spcBef>
              <a:buNone/>
            </a:pPr>
            <a:r>
              <a:rPr lang="en-US" altLang="he-IL" sz="2200" b="1" dirty="0" smtClean="0">
                <a:solidFill>
                  <a:srgbClr val="FFFF00"/>
                </a:solidFill>
              </a:rPr>
              <a:t>2013-2018  NDF growth of projects</a:t>
            </a:r>
            <a:endParaRPr lang="he-IL" altLang="he-IL" sz="22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161211" y="1214681"/>
            <a:ext cx="4010298" cy="405113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8027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144"/>
            <a:ext cx="9144000" cy="607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75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</p:spPr>
      </p:pic>
    </p:spTree>
    <p:extLst>
      <p:ext uri="{BB962C8B-B14F-4D97-AF65-F5344CB8AC3E}">
        <p14:creationId xmlns:p14="http://schemas.microsoft.com/office/powerpoint/2010/main" val="361549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211"/>
            <a:ext cx="9144000" cy="644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3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" b="1168"/>
          <a:stretch/>
        </p:blipFill>
        <p:spPr bwMode="auto">
          <a:xfrm>
            <a:off x="0" y="674703"/>
            <a:ext cx="9144000" cy="598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50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" descr="F:\Latrun photo\ציפורים\עקב עיטי\עקב עיטי וחיוויאי גלעד פרידמן\שריפה בחלב לכיש 29.4.2013\IMG_674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088" y="0"/>
            <a:ext cx="7046912" cy="46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3890" name="Picture 2" descr="F:\Latrun photo\ציפורים\עקב עיטי\עקב עיטי וחיוויאי גלעד פרידמן\שריפה בחלב לכיש 29.4.2013\IMG_673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900488"/>
            <a:ext cx="4244975" cy="2957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5780" name="TextBox 3"/>
          <p:cNvSpPr txBox="1">
            <a:spLocks noChangeArrowheads="1"/>
          </p:cNvSpPr>
          <p:nvPr/>
        </p:nvSpPr>
        <p:spPr bwMode="auto">
          <a:xfrm>
            <a:off x="7010400" y="65754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66" tIns="42483" rIns="84966" bIns="42483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he-IL" sz="1400" b="1" dirty="0">
                <a:solidFill>
                  <a:schemeClr val="bg1"/>
                </a:solidFill>
              </a:rPr>
              <a:t>Photo: </a:t>
            </a:r>
            <a:r>
              <a:rPr lang="en-US" altLang="he-IL" sz="1400" b="1" dirty="0" err="1">
                <a:solidFill>
                  <a:schemeClr val="bg1"/>
                </a:solidFill>
              </a:rPr>
              <a:t>Guilad</a:t>
            </a:r>
            <a:r>
              <a:rPr lang="en-US" altLang="he-IL" sz="1400" b="1" dirty="0">
                <a:solidFill>
                  <a:schemeClr val="bg1"/>
                </a:solidFill>
              </a:rPr>
              <a:t> </a:t>
            </a:r>
            <a:r>
              <a:rPr lang="en-US" altLang="he-IL" sz="1400" b="1" dirty="0" err="1">
                <a:solidFill>
                  <a:schemeClr val="bg1"/>
                </a:solidFill>
              </a:rPr>
              <a:t>Friedemann</a:t>
            </a:r>
            <a:endParaRPr lang="he-IL" altLang="he-IL" sz="1300" b="1" dirty="0">
              <a:solidFill>
                <a:schemeClr val="bg1"/>
              </a:solidFill>
            </a:endParaRPr>
          </a:p>
        </p:txBody>
      </p:sp>
      <p:sp>
        <p:nvSpPr>
          <p:cNvPr id="75781" name="TextBox 1"/>
          <p:cNvSpPr txBox="1">
            <a:spLocks noChangeArrowheads="1"/>
          </p:cNvSpPr>
          <p:nvPr/>
        </p:nvSpPr>
        <p:spPr bwMode="auto">
          <a:xfrm>
            <a:off x="4572000" y="5253038"/>
            <a:ext cx="4267200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66" tIns="42483" rIns="84966" bIns="42483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he-IL" sz="2200" b="1" dirty="0">
                <a:solidFill>
                  <a:srgbClr val="FF0000"/>
                </a:solidFill>
              </a:rPr>
              <a:t>Lachish Training Command Base</a:t>
            </a:r>
            <a:endParaRPr lang="he-IL" altLang="he-IL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06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תמונה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367" y="299258"/>
            <a:ext cx="1655982" cy="963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AutoShape 6" descr="blob:https%3A//web.whatsapp.com/b62da99f-db10-4552-97b5-d0c24608591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מציין מיקום תוכן 4"/>
          <p:cNvSpPr txBox="1">
            <a:spLocks/>
          </p:cNvSpPr>
          <p:nvPr/>
        </p:nvSpPr>
        <p:spPr>
          <a:xfrm>
            <a:off x="712967" y="565694"/>
            <a:ext cx="8610600" cy="609600"/>
          </a:xfrm>
          <a:prstGeom prst="rect">
            <a:avLst/>
          </a:prstGeom>
        </p:spPr>
        <p:txBody>
          <a:bodyPr/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Font typeface="Arial" panose="020B0604020202020204" pitchFamily="34" charset="0"/>
              <a:buNone/>
              <a:defRPr/>
            </a:pPr>
            <a:r>
              <a:rPr lang="en-US" b="1" dirty="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Results – Reducing fires</a:t>
            </a:r>
            <a:endParaRPr lang="he-IL" b="1" dirty="0" smtClean="0">
              <a:solidFill>
                <a:schemeClr val="bg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he-IL" sz="2800" dirty="0" smtClean="0">
              <a:solidFill>
                <a:schemeClr val="bg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l">
              <a:buFont typeface="Arial" panose="020B0604020202020204" pitchFamily="34" charset="0"/>
              <a:buNone/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27653" name="תרשים 1"/>
          <p:cNvGraphicFramePr>
            <a:graphicFrameLocks/>
          </p:cNvGraphicFramePr>
          <p:nvPr>
            <p:extLst/>
          </p:nvPr>
        </p:nvGraphicFramePr>
        <p:xfrm>
          <a:off x="878681" y="1314683"/>
          <a:ext cx="7419975" cy="327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Chart" r:id="rId4" imgW="7431668" imgH="3279932" progId="Excel.Chart.8">
                  <p:embed/>
                </p:oleObj>
              </mc:Choice>
              <mc:Fallback>
                <p:oleObj name="Chart" r:id="rId4" imgW="7431668" imgH="3279932" progId="Excel.Chart.8">
                  <p:embed/>
                  <p:pic>
                    <p:nvPicPr>
                      <p:cNvPr id="27653" name="תרשים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681" y="1314683"/>
                        <a:ext cx="7419975" cy="327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TextBox 4"/>
          <p:cNvSpPr txBox="1">
            <a:spLocks noChangeArrowheads="1"/>
          </p:cNvSpPr>
          <p:nvPr/>
        </p:nvSpPr>
        <p:spPr bwMode="auto">
          <a:xfrm>
            <a:off x="1033556" y="4692322"/>
            <a:ext cx="70294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None/>
            </a:pPr>
            <a:r>
              <a:rPr lang="en-US" altLang="he-IL" sz="2200" b="1" dirty="0">
                <a:solidFill>
                  <a:schemeClr val="bg1"/>
                </a:solidFill>
                <a:latin typeface="+mn-lt"/>
                <a:cs typeface="Tahoma" panose="020B0604030504040204" pitchFamily="34" charset="0"/>
              </a:rPr>
              <a:t>From 30,000 </a:t>
            </a:r>
            <a:r>
              <a:rPr lang="en-US" altLang="he-IL" sz="2200" b="1" dirty="0" err="1" smtClean="0">
                <a:solidFill>
                  <a:schemeClr val="bg1"/>
                </a:solidFill>
                <a:latin typeface="+mn-lt"/>
                <a:cs typeface="Tahoma" panose="020B0604030504040204" pitchFamily="34" charset="0"/>
              </a:rPr>
              <a:t>dunams</a:t>
            </a:r>
            <a:r>
              <a:rPr lang="en-US" altLang="he-IL" sz="2200" b="1" dirty="0" smtClean="0">
                <a:solidFill>
                  <a:schemeClr val="bg1"/>
                </a:solidFill>
                <a:latin typeface="+mn-lt"/>
                <a:cs typeface="Tahoma" panose="020B0604030504040204" pitchFamily="34" charset="0"/>
              </a:rPr>
              <a:t> </a:t>
            </a:r>
            <a:r>
              <a:rPr lang="en-US" altLang="he-IL" sz="2200" b="1" dirty="0">
                <a:solidFill>
                  <a:schemeClr val="bg1"/>
                </a:solidFill>
                <a:latin typeface="+mn-lt"/>
                <a:cs typeface="Tahoma" panose="020B0604030504040204" pitchFamily="34" charset="0"/>
              </a:rPr>
              <a:t>that were burned in </a:t>
            </a:r>
            <a:r>
              <a:rPr lang="en-US" altLang="he-IL" sz="2200" b="1" dirty="0" smtClean="0">
                <a:solidFill>
                  <a:schemeClr val="bg1"/>
                </a:solidFill>
                <a:latin typeface="+mn-lt"/>
                <a:cs typeface="Tahoma" panose="020B0604030504040204" pitchFamily="34" charset="0"/>
              </a:rPr>
              <a:t>2013</a:t>
            </a:r>
            <a:br>
              <a:rPr lang="en-US" altLang="he-IL" sz="2200" b="1" dirty="0" smtClean="0">
                <a:solidFill>
                  <a:schemeClr val="bg1"/>
                </a:solidFill>
                <a:latin typeface="+mn-lt"/>
                <a:cs typeface="Tahoma" panose="020B0604030504040204" pitchFamily="34" charset="0"/>
              </a:rPr>
            </a:br>
            <a:r>
              <a:rPr lang="en-US" altLang="he-IL" sz="2200" b="1" dirty="0" smtClean="0">
                <a:solidFill>
                  <a:schemeClr val="bg1"/>
                </a:solidFill>
                <a:latin typeface="+mn-lt"/>
                <a:cs typeface="Tahoma" panose="020B0604030504040204" pitchFamily="34" charset="0"/>
              </a:rPr>
              <a:t> </a:t>
            </a:r>
            <a:r>
              <a:rPr lang="en-US" altLang="he-IL" sz="2200" b="1" dirty="0">
                <a:solidFill>
                  <a:schemeClr val="bg1"/>
                </a:solidFill>
                <a:latin typeface="+mn-lt"/>
                <a:cs typeface="Tahoma" panose="020B0604030504040204" pitchFamily="34" charset="0"/>
              </a:rPr>
              <a:t>to </a:t>
            </a:r>
            <a:r>
              <a:rPr lang="en-US" altLang="he-IL" sz="2200" b="1" dirty="0" smtClean="0">
                <a:solidFill>
                  <a:schemeClr val="bg1"/>
                </a:solidFill>
                <a:latin typeface="+mn-lt"/>
                <a:cs typeface="Tahoma" panose="020B0604030504040204" pitchFamily="34" charset="0"/>
              </a:rPr>
              <a:t>1,100 </a:t>
            </a:r>
            <a:r>
              <a:rPr lang="en-US" altLang="he-IL" sz="2200" b="1" dirty="0" err="1">
                <a:solidFill>
                  <a:schemeClr val="bg1"/>
                </a:solidFill>
                <a:latin typeface="+mn-lt"/>
                <a:cs typeface="Tahoma" panose="020B0604030504040204" pitchFamily="34" charset="0"/>
              </a:rPr>
              <a:t>dunams</a:t>
            </a:r>
            <a:r>
              <a:rPr lang="en-US" altLang="he-IL" sz="2200" b="1" dirty="0">
                <a:solidFill>
                  <a:schemeClr val="bg1"/>
                </a:solidFill>
                <a:latin typeface="+mn-lt"/>
                <a:cs typeface="Tahoma" panose="020B0604030504040204" pitchFamily="34" charset="0"/>
              </a:rPr>
              <a:t> that were burned in </a:t>
            </a:r>
            <a:r>
              <a:rPr lang="en-US" altLang="he-IL" sz="2200" b="1" dirty="0" smtClean="0">
                <a:solidFill>
                  <a:schemeClr val="bg1"/>
                </a:solidFill>
                <a:latin typeface="+mn-lt"/>
                <a:cs typeface="Tahoma" panose="020B0604030504040204" pitchFamily="34" charset="0"/>
              </a:rPr>
              <a:t>2016</a:t>
            </a:r>
            <a:endParaRPr lang="he-IL" altLang="he-IL" sz="2200" b="1" dirty="0" smtClean="0">
              <a:solidFill>
                <a:schemeClr val="bg1"/>
              </a:solidFill>
              <a:latin typeface="+mn-lt"/>
              <a:cs typeface="Tahoma" panose="020B0604030504040204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2707616" y="1441730"/>
            <a:ext cx="3762104" cy="492443"/>
          </a:xfrm>
          <a:prstGeom prst="rect">
            <a:avLst/>
          </a:prstGeom>
          <a:solidFill>
            <a:srgbClr val="203864"/>
          </a:solidFill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>
              <a:spcBef>
                <a:spcPct val="0"/>
              </a:spcBef>
              <a:buNone/>
            </a:pPr>
            <a:r>
              <a:rPr lang="en-US" altLang="he-IL" b="1" dirty="0" smtClean="0">
                <a:solidFill>
                  <a:srgbClr val="77933C"/>
                </a:solidFill>
                <a:latin typeface="+mn-lt"/>
                <a:cs typeface="Tahoma" panose="020B0604030504040204" pitchFamily="34" charset="0"/>
              </a:rPr>
              <a:t>No. of fires</a:t>
            </a:r>
            <a:endParaRPr lang="he-IL" altLang="he-IL" b="1" dirty="0" smtClean="0">
              <a:solidFill>
                <a:srgbClr val="77933C"/>
              </a:solidFill>
              <a:latin typeface="+mn-lt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0445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73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438"/>
            <a:ext cx="9144000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2739" name="Rectangle 3"/>
          <p:cNvSpPr>
            <a:spLocks noChangeArrowheads="1"/>
          </p:cNvSpPr>
          <p:nvPr/>
        </p:nvSpPr>
        <p:spPr bwMode="auto">
          <a:xfrm>
            <a:off x="0" y="35651"/>
            <a:ext cx="9144000" cy="76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966" tIns="42483" rIns="84966" bIns="42483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he-IL" sz="2200" b="1" dirty="0">
                <a:solidFill>
                  <a:srgbClr val="FFFF00"/>
                </a:solidFill>
                <a:ea typeface="MS PGothic" panose="020B0600070205080204" pitchFamily="34" charset="-128"/>
              </a:rPr>
              <a:t>May 30th 2016: Chief of General Staff, Lt. General Gadi </a:t>
            </a:r>
            <a:r>
              <a:rPr lang="en-US" altLang="he-IL" sz="2200" b="1" dirty="0" err="1">
                <a:solidFill>
                  <a:srgbClr val="FFFF00"/>
                </a:solidFill>
                <a:ea typeface="MS PGothic" panose="020B0600070205080204" pitchFamily="34" charset="-128"/>
              </a:rPr>
              <a:t>Eisenkot</a:t>
            </a:r>
            <a:r>
              <a:rPr lang="en-US" altLang="he-IL" sz="2200" b="1" dirty="0">
                <a:solidFill>
                  <a:srgbClr val="FFFF00"/>
                </a:solidFill>
                <a:ea typeface="MS PGothic" panose="020B0600070205080204" pitchFamily="34" charset="-128"/>
              </a:rPr>
              <a:t>, </a:t>
            </a:r>
            <a:r>
              <a:rPr lang="en-US" altLang="he-IL" sz="2200" b="1" dirty="0" smtClean="0">
                <a:solidFill>
                  <a:srgbClr val="FFFF00"/>
                </a:solidFill>
                <a:ea typeface="MS PGothic" panose="020B0600070205080204" pitchFamily="34" charset="-128"/>
              </a:rPr>
              <a:t/>
            </a:r>
            <a:br>
              <a:rPr lang="en-US" altLang="he-IL" sz="2200" b="1" dirty="0" smtClean="0">
                <a:solidFill>
                  <a:srgbClr val="FFFF00"/>
                </a:solidFill>
                <a:ea typeface="MS PGothic" panose="020B0600070205080204" pitchFamily="34" charset="-128"/>
              </a:rPr>
            </a:br>
            <a:r>
              <a:rPr lang="en-US" altLang="he-IL" sz="2200" b="1" dirty="0" smtClean="0">
                <a:solidFill>
                  <a:srgbClr val="FFFF00"/>
                </a:solidFill>
                <a:ea typeface="MS PGothic" panose="020B0600070205080204" pitchFamily="34" charset="-128"/>
              </a:rPr>
              <a:t>just </a:t>
            </a:r>
            <a:r>
              <a:rPr lang="en-US" altLang="he-IL" sz="2200" b="1" dirty="0">
                <a:solidFill>
                  <a:srgbClr val="FFFF00"/>
                </a:solidFill>
                <a:ea typeface="MS PGothic" panose="020B0600070205080204" pitchFamily="34" charset="-128"/>
              </a:rPr>
              <a:t>before releasing a Short-toed Eagle back to the wild</a:t>
            </a:r>
          </a:p>
        </p:txBody>
      </p:sp>
      <p:sp>
        <p:nvSpPr>
          <p:cNvPr id="372740" name="Rectangle 4"/>
          <p:cNvSpPr>
            <a:spLocks noChangeArrowheads="1"/>
          </p:cNvSpPr>
          <p:nvPr/>
        </p:nvSpPr>
        <p:spPr bwMode="auto">
          <a:xfrm>
            <a:off x="0" y="6513513"/>
            <a:ext cx="27543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>
                <a:solidFill>
                  <a:srgbClr val="FFFFFF"/>
                </a:solidFill>
                <a:ea typeface="MS PGothic" panose="020B0600070205080204" pitchFamily="34" charset="-128"/>
              </a:rPr>
              <a:t>Photo: IDF Spokesperson's Unit</a:t>
            </a:r>
          </a:p>
        </p:txBody>
      </p:sp>
    </p:spTree>
    <p:extLst>
      <p:ext uri="{BB962C8B-B14F-4D97-AF65-F5344CB8AC3E}">
        <p14:creationId xmlns:p14="http://schemas.microsoft.com/office/powerpoint/2010/main" val="139979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9189"/>
            <a:ext cx="9144000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pPr algn="ctr" rtl="0"/>
            <a:r>
              <a:rPr lang="en-US" sz="2000" b="1" dirty="0" smtClean="0">
                <a:solidFill>
                  <a:srgbClr val="FFFF00"/>
                </a:solidFill>
              </a:rPr>
              <a:t>Second to release a Honey Buzzard is the Deputy Chief of General Staff, Maj. Gen. Yair Golan; over one million Honey Buzzards migrate in the spring over Israel</a:t>
            </a:r>
          </a:p>
        </p:txBody>
      </p:sp>
    </p:spTree>
    <p:extLst>
      <p:ext uri="{BB962C8B-B14F-4D97-AF65-F5344CB8AC3E}">
        <p14:creationId xmlns:p14="http://schemas.microsoft.com/office/powerpoint/2010/main" val="226100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43500" y="362465"/>
            <a:ext cx="3932767" cy="178510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200" b="1" dirty="0">
                <a:solidFill>
                  <a:srgbClr val="FFFF00"/>
                </a:solidFill>
              </a:rPr>
              <a:t>Maj. Gen. Kobi </a:t>
            </a:r>
            <a:r>
              <a:rPr lang="en-US" sz="2200" b="1" dirty="0" smtClean="0">
                <a:solidFill>
                  <a:srgbClr val="FFFF00"/>
                </a:solidFill>
              </a:rPr>
              <a:t>Barak, Head </a:t>
            </a:r>
            <a:r>
              <a:rPr lang="en-US" sz="2200" b="1" dirty="0">
                <a:solidFill>
                  <a:srgbClr val="FFFF00"/>
                </a:solidFill>
              </a:rPr>
              <a:t>of </a:t>
            </a:r>
            <a:r>
              <a:rPr lang="en-US" sz="2200" b="1" dirty="0" smtClean="0">
                <a:solidFill>
                  <a:srgbClr val="FFFF00"/>
                </a:solidFill>
              </a:rPr>
              <a:t>the Technological </a:t>
            </a:r>
            <a:r>
              <a:rPr lang="en-US" sz="2200" b="1" dirty="0">
                <a:solidFill>
                  <a:srgbClr val="FFFF00"/>
                </a:solidFill>
              </a:rPr>
              <a:t>and Logistics </a:t>
            </a:r>
            <a:r>
              <a:rPr lang="en-US" sz="2200" b="1" dirty="0" smtClean="0">
                <a:solidFill>
                  <a:srgbClr val="FFFF00"/>
                </a:solidFill>
              </a:rPr>
              <a:t>Directorate and IDF leader of the NDF project, prepares to release a Black Kite</a:t>
            </a:r>
            <a:endParaRPr 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89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1896"/>
            <a:ext cx="9144000" cy="60861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3771"/>
            <a:ext cx="914400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US" sz="2200" b="1" dirty="0" smtClean="0">
                <a:solidFill>
                  <a:srgbClr val="FFFF00"/>
                </a:solidFill>
              </a:rPr>
              <a:t>The entire General Staff releases Common Kestrels back to the wild </a:t>
            </a:r>
            <a:br>
              <a:rPr lang="en-US" sz="2200" b="1" dirty="0" smtClean="0">
                <a:solidFill>
                  <a:srgbClr val="FFFF00"/>
                </a:solidFill>
              </a:rPr>
            </a:br>
            <a:r>
              <a:rPr lang="en-US" sz="2200" b="1" dirty="0" smtClean="0">
                <a:solidFill>
                  <a:srgbClr val="FFFF00"/>
                </a:solidFill>
              </a:rPr>
              <a:t>at a Nature Defense Forces event</a:t>
            </a:r>
            <a:endParaRPr lang="he-IL" sz="22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67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106"/>
            <a:ext cx="9144000" cy="6079788"/>
          </a:xfrm>
        </p:spPr>
      </p:pic>
    </p:spTree>
    <p:extLst>
      <p:ext uri="{BB962C8B-B14F-4D97-AF65-F5344CB8AC3E}">
        <p14:creationId xmlns:p14="http://schemas.microsoft.com/office/powerpoint/2010/main" val="56384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250"/>
            <a:ext cx="9144000" cy="650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TextBox 2"/>
          <p:cNvSpPr txBox="1">
            <a:spLocks noChangeArrowheads="1"/>
          </p:cNvSpPr>
          <p:nvPr/>
        </p:nvSpPr>
        <p:spPr bwMode="auto">
          <a:xfrm>
            <a:off x="0" y="4763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>
                <a:solidFill>
                  <a:srgbClr val="FFFF00"/>
                </a:solidFill>
              </a:rPr>
              <a:t>General Mansour’s wife talks to Alex’s wife (in Lausanne) on Skype during dinner</a:t>
            </a:r>
            <a:endParaRPr lang="he-IL" altLang="he-IL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6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he-IL" altLang="he-IL" smtClean="0"/>
          </a:p>
        </p:txBody>
      </p:sp>
      <p:pic>
        <p:nvPicPr>
          <p:cNvPr id="269316" name="Picture 4" descr="Front-p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5" y="646331"/>
            <a:ext cx="9140582" cy="6121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9317" name="Text Box 5"/>
          <p:cNvSpPr txBox="1">
            <a:spLocks noChangeArrowheads="1"/>
          </p:cNvSpPr>
          <p:nvPr/>
        </p:nvSpPr>
        <p:spPr bwMode="auto">
          <a:xfrm>
            <a:off x="83766" y="6311899"/>
            <a:ext cx="1927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2000" b="1" i="1" dirty="0">
                <a:solidFill>
                  <a:schemeClr val="accent2"/>
                </a:solidFill>
                <a:latin typeface="Blackadder ITC" panose="04020505051007020D02" pitchFamily="82" charset="0"/>
              </a:rPr>
              <a:t>Tomi </a:t>
            </a:r>
            <a:r>
              <a:rPr lang="en-US" altLang="he-IL" sz="2000" b="1" i="1" dirty="0" err="1">
                <a:solidFill>
                  <a:schemeClr val="accent2"/>
                </a:solidFill>
                <a:latin typeface="Blackadder ITC" panose="04020505051007020D02" pitchFamily="82" charset="0"/>
              </a:rPr>
              <a:t>Muukkokonen</a:t>
            </a:r>
            <a:endParaRPr lang="en-US" altLang="he-IL" sz="2000" b="1" i="1" dirty="0">
              <a:solidFill>
                <a:schemeClr val="accent2"/>
              </a:solidFill>
              <a:latin typeface="Blackadder ITC" panose="04020505051007020D02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496261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l"/>
            <a:r>
              <a:rPr lang="en-US" sz="36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Example #7 – New Vision</a:t>
            </a:r>
            <a:endParaRPr lang="he-IL" sz="36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4744999" y="187103"/>
            <a:ext cx="3986074" cy="459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0" eaLnBrk="1" fontAlgn="auto" hangingPunct="1">
              <a:lnSpc>
                <a:spcPct val="7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Swifts &amp; Religion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50999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he-IL" altLang="he-IL" smtClean="0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he-IL" altLang="he-IL" smtClean="0"/>
          </a:p>
        </p:txBody>
      </p:sp>
      <p:pic>
        <p:nvPicPr>
          <p:cNvPr id="271364" name="Picture 4" descr="Aerial-mating-1c+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1365" name="Text Box 5"/>
          <p:cNvSpPr txBox="1">
            <a:spLocks noChangeArrowheads="1"/>
          </p:cNvSpPr>
          <p:nvPr/>
        </p:nvSpPr>
        <p:spPr bwMode="auto">
          <a:xfrm>
            <a:off x="64394" y="6353969"/>
            <a:ext cx="1539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2000" b="1" i="1" dirty="0">
                <a:solidFill>
                  <a:schemeClr val="accent2"/>
                </a:solidFill>
                <a:latin typeface="Blackadder ITC" panose="04020505051007020D02" pitchFamily="82" charset="0"/>
                <a:cs typeface="Guttman Yad-Brush" panose="02010401010101010101" pitchFamily="2" charset="-79"/>
              </a:rPr>
              <a:t>Graham </a:t>
            </a:r>
            <a:r>
              <a:rPr lang="en-US" altLang="he-IL" sz="2000" b="1" i="1" dirty="0" err="1">
                <a:solidFill>
                  <a:schemeClr val="accent2"/>
                </a:solidFill>
                <a:latin typeface="Blackadder ITC" panose="04020505051007020D02" pitchFamily="82" charset="0"/>
                <a:cs typeface="Guttman Yad-Brush" panose="02010401010101010101" pitchFamily="2" charset="-79"/>
              </a:rPr>
              <a:t>Catley</a:t>
            </a:r>
            <a:endParaRPr lang="en-US" altLang="he-IL" sz="2000" b="1" i="1" dirty="0">
              <a:solidFill>
                <a:schemeClr val="accent2"/>
              </a:solidFill>
              <a:latin typeface="Blackadder ITC" panose="04020505051007020D02" pitchFamily="82" charset="0"/>
              <a:cs typeface="Guttman Yad-Brush" panose="02010401010101010101" pitchFamily="2" charset="-79"/>
            </a:endParaRPr>
          </a:p>
        </p:txBody>
      </p:sp>
      <p:sp>
        <p:nvSpPr>
          <p:cNvPr id="271366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2400" b="1">
                <a:solidFill>
                  <a:schemeClr val="accent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2400" b="1">
                <a:solidFill>
                  <a:schemeClr val="accent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                               </a:t>
            </a:r>
            <a:endParaRPr lang="en-US" altLang="he-IL" sz="1800" b="1" i="1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1367" name="Text Box 7"/>
          <p:cNvSpPr txBox="1">
            <a:spLocks noChangeArrowheads="1"/>
          </p:cNvSpPr>
          <p:nvPr/>
        </p:nvSpPr>
        <p:spPr bwMode="auto">
          <a:xfrm>
            <a:off x="6483350" y="547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2400" b="1">
              <a:solidFill>
                <a:schemeClr val="bg1"/>
              </a:solidFill>
              <a:latin typeface="Agency FB" panose="020B0503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013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2" name="Picture 2" descr="Nesting sites in the Kot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5175"/>
            <a:ext cx="9144000" cy="578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483" name="Text Box 3"/>
          <p:cNvSpPr txBox="1">
            <a:spLocks noChangeArrowheads="1"/>
          </p:cNvSpPr>
          <p:nvPr/>
        </p:nvSpPr>
        <p:spPr bwMode="auto">
          <a:xfrm>
            <a:off x="0" y="61913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2400" b="1">
                <a:solidFill>
                  <a:schemeClr val="accent2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                             </a:t>
            </a:r>
            <a:endParaRPr lang="en-US" altLang="he-IL" sz="2400" b="1">
              <a:solidFill>
                <a:schemeClr val="accent2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6484" name="Text Box 4"/>
          <p:cNvSpPr txBox="1">
            <a:spLocks noChangeArrowheads="1"/>
          </p:cNvSpPr>
          <p:nvPr/>
        </p:nvSpPr>
        <p:spPr bwMode="auto">
          <a:xfrm>
            <a:off x="0" y="188913"/>
            <a:ext cx="914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2400" b="1">
                <a:solidFill>
                  <a:schemeClr val="accent2"/>
                </a:solidFill>
                <a:latin typeface="Agency FB" panose="020B0503020202020204" pitchFamily="34" charset="0"/>
                <a:cs typeface="Tahoma" panose="020B0604030504040204" pitchFamily="34" charset="0"/>
              </a:rPr>
              <a:t>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e-IL" altLang="he-IL" sz="2400" b="1">
                <a:solidFill>
                  <a:schemeClr val="accent2"/>
                </a:solidFill>
                <a:latin typeface="Agency FB" panose="020B0503020202020204" pitchFamily="34" charset="0"/>
                <a:cs typeface="Tahoma" panose="020B0604030504040204" pitchFamily="34" charset="0"/>
              </a:rPr>
              <a:t>                                                                               </a:t>
            </a:r>
            <a:endParaRPr lang="en-US" altLang="he-IL" sz="2400" b="1">
              <a:solidFill>
                <a:schemeClr val="accent2"/>
              </a:solidFill>
              <a:latin typeface="Agency FB" panose="020B0503020202020204" pitchFamily="34" charset="0"/>
              <a:cs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he-IL" sz="2400" b="1">
              <a:solidFill>
                <a:schemeClr val="accent2"/>
              </a:solidFill>
              <a:latin typeface="Agency FB" panose="020B0503020202020204" pitchFamily="34" charset="0"/>
              <a:cs typeface="Guttman Yad-Brush" panose="02010401010101010101" pitchFamily="2" charset="-79"/>
            </a:endParaRPr>
          </a:p>
        </p:txBody>
      </p:sp>
      <p:sp>
        <p:nvSpPr>
          <p:cNvPr id="276485" name="Text Box 5"/>
          <p:cNvSpPr txBox="1">
            <a:spLocks noChangeArrowheads="1"/>
          </p:cNvSpPr>
          <p:nvPr/>
        </p:nvSpPr>
        <p:spPr bwMode="auto">
          <a:xfrm>
            <a:off x="2743105" y="45222"/>
            <a:ext cx="370524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>
                <a:solidFill>
                  <a:srgbClr val="FFFF00"/>
                </a:solidFill>
              </a:rPr>
              <a:t>The Western </a:t>
            </a:r>
            <a:r>
              <a:rPr lang="en-US" altLang="he-IL" sz="2200" b="1" dirty="0" smtClean="0">
                <a:solidFill>
                  <a:srgbClr val="FFFF00"/>
                </a:solidFill>
              </a:rPr>
              <a:t>Wall – Jerusalem</a:t>
            </a:r>
            <a:endParaRPr lang="en-US" alt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4420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30" name="Picture 2" descr="_MG_39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813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6035" name="Text Box 3"/>
          <p:cNvSpPr txBox="1">
            <a:spLocks noChangeArrowheads="1"/>
          </p:cNvSpPr>
          <p:nvPr/>
        </p:nvSpPr>
        <p:spPr bwMode="auto">
          <a:xfrm>
            <a:off x="0" y="182563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8254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 hidden="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he-IL" altLang="he-IL" smtClean="0"/>
          </a:p>
        </p:txBody>
      </p:sp>
      <p:sp>
        <p:nvSpPr>
          <p:cNvPr id="280579" name="Rectangle 3" descr="DSC_0051"/>
          <p:cNvSpPr>
            <a:spLocks noGrp="1" noChangeAspect="1" noChangeArrowheads="1"/>
          </p:cNvSpPr>
          <p:nvPr isPhoto="1"/>
        </p:nvSpPr>
        <p:spPr bwMode="auto">
          <a:xfrm>
            <a:off x="0" y="381000"/>
            <a:ext cx="9144000" cy="6096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</p:spTree>
    <p:extLst>
      <p:ext uri="{BB962C8B-B14F-4D97-AF65-F5344CB8AC3E}">
        <p14:creationId xmlns:p14="http://schemas.microsoft.com/office/powerpoint/2010/main" val="154036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 descr="IMGP55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987" name="Rectangle 3"/>
          <p:cNvSpPr>
            <a:spLocks noChangeArrowheads="1"/>
          </p:cNvSpPr>
          <p:nvPr/>
        </p:nvSpPr>
        <p:spPr bwMode="auto">
          <a:xfrm>
            <a:off x="0" y="1158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9220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6" descr="Copy of DSC_01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3740"/>
            <a:ext cx="4638675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676" name="Picture 7" descr="הזמנה סיסים חיצוני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1536" y="573740"/>
            <a:ext cx="4485995" cy="6284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37510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>
              <a:spcBef>
                <a:spcPct val="0"/>
              </a:spcBef>
              <a:buNone/>
            </a:pPr>
            <a:r>
              <a:rPr lang="en-US" altLang="he-IL" sz="2200" b="1" dirty="0" smtClean="0">
                <a:solidFill>
                  <a:srgbClr val="FFFF00"/>
                </a:solidFill>
              </a:rPr>
              <a:t>Mayor </a:t>
            </a:r>
            <a:r>
              <a:rPr lang="en-US" altLang="he-IL" sz="2200" b="1" dirty="0">
                <a:solidFill>
                  <a:srgbClr val="FFFF00"/>
                </a:solidFill>
              </a:rPr>
              <a:t>of </a:t>
            </a:r>
            <a:r>
              <a:rPr lang="en-US" altLang="he-IL" sz="2200" b="1" dirty="0" smtClean="0">
                <a:solidFill>
                  <a:srgbClr val="FFFF00"/>
                </a:solidFill>
              </a:rPr>
              <a:t>Jerusalem, Mr.  </a:t>
            </a:r>
            <a:r>
              <a:rPr lang="en-US" altLang="he-IL" sz="2200" b="1" dirty="0">
                <a:solidFill>
                  <a:srgbClr val="FFFF00"/>
                </a:solidFill>
              </a:rPr>
              <a:t>Nir </a:t>
            </a:r>
            <a:r>
              <a:rPr lang="en-US" altLang="he-IL" sz="2200" b="1" dirty="0" err="1" smtClean="0">
                <a:solidFill>
                  <a:srgbClr val="FFFF00"/>
                </a:solidFill>
              </a:rPr>
              <a:t>Barkat</a:t>
            </a:r>
            <a:r>
              <a:rPr lang="en-US" altLang="he-IL" sz="2200" b="1" dirty="0" smtClean="0">
                <a:solidFill>
                  <a:srgbClr val="FFFF00"/>
                </a:solidFill>
              </a:rPr>
              <a:t>, welcomes the swifts</a:t>
            </a:r>
            <a:endParaRPr lang="he-IL" alt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 hidden="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he-IL" altLang="he-IL" smtClean="0"/>
          </a:p>
        </p:txBody>
      </p:sp>
      <p:sp>
        <p:nvSpPr>
          <p:cNvPr id="284675" name="Rectangle 3" descr="DSC_0131"/>
          <p:cNvSpPr>
            <a:spLocks noGrp="1" noChangeAspect="1" noChangeArrowheads="1"/>
          </p:cNvSpPr>
          <p:nvPr isPhoto="1"/>
        </p:nvSpPr>
        <p:spPr bwMode="auto">
          <a:xfrm>
            <a:off x="0" y="573088"/>
            <a:ext cx="9144000" cy="6096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e-IL" altLang="he-IL" sz="1800"/>
          </a:p>
        </p:txBody>
      </p:sp>
      <p:sp>
        <p:nvSpPr>
          <p:cNvPr id="284676" name="TextBox 4"/>
          <p:cNvSpPr txBox="1">
            <a:spLocks noChangeArrowheads="1"/>
          </p:cNvSpPr>
          <p:nvPr/>
        </p:nvSpPr>
        <p:spPr bwMode="auto">
          <a:xfrm>
            <a:off x="0" y="63636"/>
            <a:ext cx="9144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>
                <a:solidFill>
                  <a:srgbClr val="FFFF00"/>
                </a:solidFill>
              </a:rPr>
              <a:t>Over 500 guests attended the event</a:t>
            </a:r>
            <a:endParaRPr lang="he-IL" alt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45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"/>
          <a:stretch/>
        </p:blipFill>
        <p:spPr>
          <a:xfrm>
            <a:off x="4996217" y="7044"/>
            <a:ext cx="4147783" cy="6850956"/>
          </a:xfrm>
          <a:prstGeom prst="rect">
            <a:avLst/>
          </a:prstGeom>
        </p:spPr>
      </p:pic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0" y="102542"/>
            <a:ext cx="49962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 dirty="0" smtClean="0">
                <a:solidFill>
                  <a:srgbClr val="FFFF00"/>
                </a:solidFill>
              </a:rPr>
              <a:t>Swifts and religion in towns</a:t>
            </a:r>
            <a:endParaRPr lang="he-IL" altLang="he-IL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15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698" name="Picture 2" descr="כנסית המולד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2700"/>
            <a:ext cx="8891587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699" name="Text Box 3"/>
          <p:cNvSpPr txBox="1">
            <a:spLocks noChangeArrowheads="1"/>
          </p:cNvSpPr>
          <p:nvPr/>
        </p:nvSpPr>
        <p:spPr bwMode="auto">
          <a:xfrm>
            <a:off x="2432992" y="44450"/>
            <a:ext cx="442089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he-IL" sz="2200" b="1" dirty="0">
                <a:solidFill>
                  <a:srgbClr val="FFFF00"/>
                </a:solidFill>
              </a:rPr>
              <a:t>The Church of Nativity in </a:t>
            </a:r>
            <a:r>
              <a:rPr lang="en-US" altLang="he-IL" sz="2200" b="1" dirty="0" smtClean="0">
                <a:solidFill>
                  <a:srgbClr val="FFFF00"/>
                </a:solidFill>
              </a:rPr>
              <a:t>Bethlehem</a:t>
            </a:r>
            <a:endParaRPr lang="en-US" altLang="he-IL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726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746" name="Picture 9" descr="1216086_3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377" y="0"/>
            <a:ext cx="5397623" cy="69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7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633" y="-115411"/>
            <a:ext cx="4213225" cy="213952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he-IL" sz="2200" b="1" dirty="0" smtClean="0">
                <a:solidFill>
                  <a:srgbClr val="FFFF00"/>
                </a:solidFill>
                <a:latin typeface="+mn-lt"/>
              </a:rPr>
              <a:t>H.M. King Abdullah’s Mosque, Amman</a:t>
            </a:r>
          </a:p>
        </p:txBody>
      </p:sp>
    </p:spTree>
    <p:extLst>
      <p:ext uri="{BB962C8B-B14F-4D97-AF65-F5344CB8AC3E}">
        <p14:creationId xmlns:p14="http://schemas.microsoft.com/office/powerpoint/2010/main" val="20764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434" name="Picture 17" descr="DSC_0034.JPG"/>
          <p:cNvPicPr>
            <a:picLocks noGrp="1" noChangeAspect="1"/>
          </p:cNvPicPr>
          <p:nvPr isPhoto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03"/>
          <a:stretch/>
        </p:blipFill>
        <p:spPr bwMode="auto">
          <a:xfrm>
            <a:off x="0" y="1367160"/>
            <a:ext cx="9144000" cy="5490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4435" name="TextBox 4"/>
          <p:cNvSpPr txBox="1">
            <a:spLocks noChangeArrowheads="1"/>
          </p:cNvSpPr>
          <p:nvPr/>
        </p:nvSpPr>
        <p:spPr bwMode="auto">
          <a:xfrm>
            <a:off x="0" y="-26634"/>
            <a:ext cx="9144000" cy="126188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b="1" dirty="0">
                <a:solidFill>
                  <a:srgbClr val="FFFF00"/>
                </a:solidFill>
              </a:rPr>
              <a:t>Birds of the City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400" b="1" dirty="0">
                <a:solidFill>
                  <a:srgbClr val="FFFF00"/>
                </a:solidFill>
              </a:rPr>
              <a:t>Regional Cooperation Seminar</a:t>
            </a:r>
          </a:p>
          <a:p>
            <a:pPr algn="ctr" rtl="0" eaLnBrk="1" hangingPunct="1">
              <a:spcBef>
                <a:spcPct val="0"/>
              </a:spcBef>
              <a:buFontTx/>
              <a:buNone/>
            </a:pPr>
            <a:r>
              <a:rPr lang="en-US" altLang="he-IL" sz="2000" b="1" dirty="0">
                <a:solidFill>
                  <a:srgbClr val="FFFF00"/>
                </a:solidFill>
              </a:rPr>
              <a:t>May 14</a:t>
            </a:r>
            <a:r>
              <a:rPr lang="en-US" altLang="he-IL" sz="2000" b="1" baseline="30000" dirty="0">
                <a:solidFill>
                  <a:srgbClr val="FFFF00"/>
                </a:solidFill>
              </a:rPr>
              <a:t>th</a:t>
            </a:r>
            <a:r>
              <a:rPr lang="en-US" altLang="he-IL" sz="2000" b="1" dirty="0">
                <a:solidFill>
                  <a:srgbClr val="FFFF00"/>
                </a:solidFill>
              </a:rPr>
              <a:t>-15</a:t>
            </a:r>
            <a:r>
              <a:rPr lang="en-US" altLang="he-IL" sz="2000" b="1" baseline="30000" dirty="0">
                <a:solidFill>
                  <a:srgbClr val="FFFF00"/>
                </a:solidFill>
              </a:rPr>
              <a:t>th</a:t>
            </a:r>
            <a:r>
              <a:rPr lang="en-US" altLang="he-IL" sz="2000" b="1" dirty="0" smtClean="0">
                <a:solidFill>
                  <a:srgbClr val="FFFF00"/>
                </a:solidFill>
              </a:rPr>
              <a:t>, 2012</a:t>
            </a:r>
            <a:r>
              <a:rPr lang="en-US" altLang="he-IL" sz="2000" b="1" dirty="0">
                <a:solidFill>
                  <a:srgbClr val="FFFF00"/>
                </a:solidFill>
              </a:rPr>
              <a:t>, </a:t>
            </a:r>
            <a:r>
              <a:rPr lang="en-US" altLang="he-IL" sz="2000" b="1" dirty="0" smtClean="0">
                <a:solidFill>
                  <a:srgbClr val="FFFF00"/>
                </a:solidFill>
              </a:rPr>
              <a:t>Israel</a:t>
            </a:r>
            <a:endParaRPr lang="en-US" altLang="he-IL" sz="2000" dirty="0">
              <a:solidFill>
                <a:srgbClr val="FFFF00"/>
              </a:solidFill>
            </a:endParaRPr>
          </a:p>
        </p:txBody>
      </p:sp>
      <p:sp>
        <p:nvSpPr>
          <p:cNvPr id="274436" name="TextBox 5"/>
          <p:cNvSpPr txBox="1">
            <a:spLocks noChangeArrowheads="1"/>
          </p:cNvSpPr>
          <p:nvPr/>
        </p:nvSpPr>
        <p:spPr bwMode="auto">
          <a:xfrm>
            <a:off x="0" y="6022675"/>
            <a:ext cx="1820468" cy="307777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1400" b="1" dirty="0" smtClean="0"/>
              <a:t>Photo:  </a:t>
            </a:r>
            <a:r>
              <a:rPr lang="en-US" altLang="he-IL" sz="1400" b="1" dirty="0" err="1" smtClean="0"/>
              <a:t>Amnonn</a:t>
            </a:r>
            <a:r>
              <a:rPr lang="en-US" altLang="he-IL" sz="1400" b="1" dirty="0" smtClean="0"/>
              <a:t> </a:t>
            </a:r>
            <a:r>
              <a:rPr lang="en-US" altLang="he-IL" sz="1400" b="1" dirty="0"/>
              <a:t>Hann</a:t>
            </a:r>
            <a:endParaRPr lang="en-US" altLang="he-IL" sz="1400" dirty="0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0" y="6324600"/>
            <a:ext cx="9144000" cy="533400"/>
            <a:chOff x="0" y="6324600"/>
            <a:chExt cx="9144000" cy="533400"/>
          </a:xfrm>
          <a:solidFill>
            <a:schemeClr val="bg1"/>
          </a:solidFill>
        </p:grpSpPr>
        <p:sp>
          <p:nvSpPr>
            <p:cNvPr id="17" name="Rectangle 16"/>
            <p:cNvSpPr/>
            <p:nvPr/>
          </p:nvSpPr>
          <p:spPr>
            <a:xfrm>
              <a:off x="0" y="6324600"/>
              <a:ext cx="9144000" cy="533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he-IL"/>
            </a:p>
          </p:txBody>
        </p:sp>
        <p:pic>
          <p:nvPicPr>
            <p:cNvPr id="126983" name="תמונה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8650" y="6384925"/>
              <a:ext cx="762788" cy="3968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26984" name="תמונה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87562" y="6324600"/>
              <a:ext cx="446088" cy="5175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26985" name="תמונה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33728" y="6324600"/>
              <a:ext cx="447472" cy="4572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26986" name="תמונה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695950" y="6334125"/>
              <a:ext cx="782637" cy="4476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26987" name="תמונה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19450" y="6324600"/>
              <a:ext cx="833939" cy="5175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26988" name="תמונה 9" descr="http://www.sarig1.co.il/forum/uploads/1227547132-1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603105" y="6324600"/>
              <a:ext cx="616345" cy="533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26989" name="תמונה 1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057650" y="6324600"/>
              <a:ext cx="683172" cy="4572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26990" name="תמונה 34" descr="http://t3.gstatic.com/images?q=tbn:ANd9GcQ1sBKmmfulyNLTPr-EDbPcLwhCcZ2DD9YxtAbcQV5WMH3Vyi3M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880350" y="6372225"/>
              <a:ext cx="635000" cy="2571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26991" name="Picture 11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610350" y="6324601"/>
              <a:ext cx="513967" cy="4572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26992" name="Picture 1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296150" y="6377384"/>
              <a:ext cx="533400" cy="36949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26993" name="Picture 13" descr="D:\My Documents\My Desktop\New folder\נבחרות 01\QLF_logo_color_shadow.jp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212500" y="6324600"/>
              <a:ext cx="483450" cy="4191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126994" name="Picture 2" descr="D:\My Documents\My Desktop\New folder\נבחרות 01\talnet__109.bmp"/>
            <p:cNvPicPr>
              <a:picLocks noChangeAspect="1" noChangeArrowheads="1"/>
            </p:cNvPicPr>
            <p:nvPr/>
          </p:nvPicPr>
          <p:blipFill>
            <a:blip r:embed="rId14" cstate="print"/>
            <a:srcRect t="7246"/>
            <a:stretch>
              <a:fillRect/>
            </a:stretch>
          </p:blipFill>
          <p:spPr bwMode="auto">
            <a:xfrm>
              <a:off x="4705349" y="6324600"/>
              <a:ext cx="457201" cy="4572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97088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9"/>
          <a:stretch/>
        </p:blipFill>
        <p:spPr>
          <a:xfrm>
            <a:off x="592413" y="674826"/>
            <a:ext cx="7961164" cy="5875397"/>
          </a:xfrm>
        </p:spPr>
      </p:pic>
      <p:sp>
        <p:nvSpPr>
          <p:cNvPr id="2" name="Rectangle 1"/>
          <p:cNvSpPr/>
          <p:nvPr/>
        </p:nvSpPr>
        <p:spPr>
          <a:xfrm>
            <a:off x="2851046" y="6550223"/>
            <a:ext cx="62012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 Source: </a:t>
            </a:r>
            <a:r>
              <a:rPr lang="en-US" sz="1400" dirty="0" smtClean="0">
                <a:solidFill>
                  <a:schemeClr val="bg1"/>
                </a:solidFill>
                <a:hlinkClick r:id="rId3"/>
              </a:rPr>
              <a:t>https</a:t>
            </a:r>
            <a:r>
              <a:rPr lang="en-US" sz="1400" dirty="0">
                <a:solidFill>
                  <a:schemeClr val="bg1"/>
                </a:solidFill>
                <a:hlinkClick r:id="rId3"/>
              </a:rPr>
              <a:t>://www.ynetnews.com/articles/0,7340,L-5038907,00.html</a:t>
            </a:r>
            <a:endParaRPr lang="he-IL" sz="14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2432" y="6242446"/>
            <a:ext cx="15390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/>
              <a:t>Photo: Ofir Gonen</a:t>
            </a:r>
            <a:endParaRPr lang="he-IL" sz="1400" b="1" dirty="0"/>
          </a:p>
        </p:txBody>
      </p:sp>
      <p:sp>
        <p:nvSpPr>
          <p:cNvPr id="5" name="Rectangle 4"/>
          <p:cNvSpPr/>
          <p:nvPr/>
        </p:nvSpPr>
        <p:spPr>
          <a:xfrm>
            <a:off x="592412" y="674826"/>
            <a:ext cx="76533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he-I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Rabbi of the Western Wall, Rabbi </a:t>
            </a:r>
            <a:r>
              <a:rPr lang="he-IL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Shmuel</a:t>
            </a:r>
            <a:r>
              <a:rPr lang="he-I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e-IL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Rabinowitz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he-IL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0"/>
            <a:r>
              <a:rPr lang="he-I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"We </a:t>
            </a:r>
            <a:r>
              <a:rPr lang="he-IL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a huge mistake with the Ferrari exhibit at the Western </a:t>
            </a:r>
            <a:r>
              <a:rPr lang="he-IL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Wall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–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Ynet</a:t>
            </a:r>
            <a:endParaRPr lang="he-IL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54200" y="10209"/>
            <a:ext cx="38375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>
              <a:spcBef>
                <a:spcPct val="0"/>
              </a:spcBef>
            </a:pPr>
            <a:r>
              <a:rPr lang="en-US" altLang="he-IL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Ferrari Scandal</a:t>
            </a:r>
            <a:endParaRPr lang="en-US" altLang="he-IL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102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Text Box 2"/>
          <p:cNvSpPr txBox="1">
            <a:spLocks noChangeArrowheads="1"/>
          </p:cNvSpPr>
          <p:nvPr/>
        </p:nvSpPr>
        <p:spPr bwMode="auto">
          <a:xfrm>
            <a:off x="0" y="115888"/>
            <a:ext cx="91440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he-IL" sz="2800" b="1" dirty="0">
                <a:solidFill>
                  <a:srgbClr val="FFFF00"/>
                </a:solidFill>
              </a:rPr>
              <a:t>Summary: </a:t>
            </a:r>
            <a:r>
              <a:rPr lang="en-US" altLang="he-IL" sz="2800" b="1" u="sng" dirty="0" smtClean="0">
                <a:solidFill>
                  <a:srgbClr val="FFFF00"/>
                </a:solidFill>
              </a:rPr>
              <a:t>Swifts </a:t>
            </a:r>
            <a:r>
              <a:rPr lang="en-US" altLang="he-IL" sz="2800" b="1" u="sng" dirty="0">
                <a:solidFill>
                  <a:srgbClr val="FFFF00"/>
                </a:solidFill>
              </a:rPr>
              <a:t>as an interdisciplinary concept</a:t>
            </a:r>
            <a:r>
              <a:rPr lang="en-US" altLang="he-IL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01411" name="Text Box 3"/>
          <p:cNvSpPr txBox="1">
            <a:spLocks noChangeArrowheads="1"/>
          </p:cNvSpPr>
          <p:nvPr/>
        </p:nvSpPr>
        <p:spPr bwMode="auto">
          <a:xfrm>
            <a:off x="539750" y="739775"/>
            <a:ext cx="8135938" cy="301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he-IL" sz="2400" b="1" dirty="0">
                <a:solidFill>
                  <a:schemeClr val="bg1"/>
                </a:solidFill>
              </a:rPr>
              <a:t> Nature </a:t>
            </a:r>
            <a:r>
              <a:rPr lang="en-US" altLang="he-IL" sz="2400" b="1" dirty="0" smtClean="0">
                <a:solidFill>
                  <a:schemeClr val="bg1"/>
                </a:solidFill>
              </a:rPr>
              <a:t>conservation </a:t>
            </a:r>
          </a:p>
          <a:p>
            <a:pPr algn="l" rtl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he-IL" sz="2400" b="1" dirty="0" smtClean="0">
                <a:solidFill>
                  <a:schemeClr val="bg1"/>
                </a:solidFill>
              </a:rPr>
              <a:t> Research</a:t>
            </a:r>
            <a:endParaRPr lang="en-US" altLang="he-IL" sz="2400" b="1" dirty="0">
              <a:solidFill>
                <a:schemeClr val="bg1"/>
              </a:solidFill>
            </a:endParaRPr>
          </a:p>
          <a:p>
            <a:pPr algn="l" rtl="0"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he-IL" sz="2400" b="1" dirty="0" smtClean="0">
                <a:solidFill>
                  <a:schemeClr val="bg1"/>
                </a:solidFill>
              </a:rPr>
              <a:t> Awareness &amp; </a:t>
            </a:r>
            <a:r>
              <a:rPr lang="en-US" altLang="he-IL" sz="2400" b="1" dirty="0" err="1" smtClean="0">
                <a:solidFill>
                  <a:schemeClr val="bg1"/>
                </a:solidFill>
              </a:rPr>
              <a:t>sctions</a:t>
            </a:r>
            <a:r>
              <a:rPr lang="en-US" altLang="he-IL" sz="2400" b="1" dirty="0" smtClean="0">
                <a:solidFill>
                  <a:schemeClr val="bg1"/>
                </a:solidFill>
              </a:rPr>
              <a:t> </a:t>
            </a:r>
            <a:endParaRPr lang="en-US" altLang="he-IL" sz="2400" b="1" dirty="0">
              <a:solidFill>
                <a:schemeClr val="bg1"/>
              </a:solidFill>
            </a:endParaRPr>
          </a:p>
          <a:p>
            <a:pPr algn="l" rtl="0"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he-IL" sz="2400" b="1" dirty="0">
                <a:solidFill>
                  <a:schemeClr val="bg1"/>
                </a:solidFill>
              </a:rPr>
              <a:t> </a:t>
            </a:r>
            <a:r>
              <a:rPr lang="en-US" altLang="he-IL" sz="2400" b="1" dirty="0" smtClean="0">
                <a:solidFill>
                  <a:schemeClr val="bg1"/>
                </a:solidFill>
              </a:rPr>
              <a:t>Rehabilitation</a:t>
            </a:r>
            <a:endParaRPr lang="en-US" altLang="he-IL" sz="2400" b="1" dirty="0">
              <a:solidFill>
                <a:schemeClr val="bg1"/>
              </a:solidFill>
            </a:endParaRPr>
          </a:p>
          <a:p>
            <a:pPr algn="l" rtl="0" eaLnBrk="1" hangingPunct="1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he-IL" sz="2400" b="1" dirty="0">
                <a:solidFill>
                  <a:schemeClr val="bg1"/>
                </a:solidFill>
              </a:rPr>
              <a:t> </a:t>
            </a:r>
            <a:r>
              <a:rPr lang="en-US" altLang="he-IL" sz="2400" b="1" dirty="0" smtClean="0">
                <a:solidFill>
                  <a:schemeClr val="bg1"/>
                </a:solidFill>
              </a:rPr>
              <a:t>People-to-people </a:t>
            </a:r>
            <a:r>
              <a:rPr lang="en-US" altLang="he-IL" sz="2400" b="1" dirty="0">
                <a:solidFill>
                  <a:schemeClr val="bg1"/>
                </a:solidFill>
              </a:rPr>
              <a:t>activities = Peace </a:t>
            </a:r>
            <a:r>
              <a:rPr lang="en-US" altLang="he-IL" sz="2400" b="1" dirty="0" smtClean="0">
                <a:solidFill>
                  <a:schemeClr val="bg1"/>
                </a:solidFill>
              </a:rPr>
              <a:t>process</a:t>
            </a:r>
          </a:p>
          <a:p>
            <a:pPr algn="l" rtl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he-IL" sz="2400" b="1" dirty="0" smtClean="0">
                <a:solidFill>
                  <a:schemeClr val="bg1"/>
                </a:solidFill>
              </a:rPr>
              <a:t> Eco-tourism </a:t>
            </a:r>
            <a:r>
              <a:rPr lang="en-US" altLang="he-IL" sz="2400" b="1" dirty="0">
                <a:solidFill>
                  <a:schemeClr val="bg1"/>
                </a:solidFill>
              </a:rPr>
              <a:t>= Economic </a:t>
            </a:r>
            <a:r>
              <a:rPr lang="en-US" altLang="he-IL" sz="2400" b="1" dirty="0" smtClean="0">
                <a:solidFill>
                  <a:schemeClr val="bg1"/>
                </a:solidFill>
              </a:rPr>
              <a:t>value</a:t>
            </a:r>
          </a:p>
          <a:p>
            <a:pPr algn="l" rtl="0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en-US" altLang="he-IL" sz="2400" b="1" dirty="0" smtClean="0">
                <a:solidFill>
                  <a:srgbClr val="FF0000"/>
                </a:solidFill>
              </a:rPr>
              <a:t> Swifts </a:t>
            </a:r>
            <a:r>
              <a:rPr lang="en-US" altLang="he-IL" sz="2400" b="1" dirty="0">
                <a:solidFill>
                  <a:srgbClr val="FF0000"/>
                </a:solidFill>
              </a:rPr>
              <a:t>and </a:t>
            </a:r>
            <a:r>
              <a:rPr lang="en-US" altLang="he-IL" sz="2400" b="1" dirty="0" smtClean="0">
                <a:solidFill>
                  <a:srgbClr val="FF0000"/>
                </a:solidFill>
              </a:rPr>
              <a:t>religion</a:t>
            </a:r>
            <a:endParaRPr lang="he-IL" sz="2400" dirty="0">
              <a:solidFill>
                <a:srgbClr val="FF0000"/>
              </a:solidFill>
            </a:endParaRPr>
          </a:p>
        </p:txBody>
      </p:sp>
      <p:pic>
        <p:nvPicPr>
          <p:cNvPr id="401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583290" y="4260263"/>
            <a:ext cx="2649538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0"/>
          <a:stretch/>
        </p:blipFill>
        <p:spPr>
          <a:xfrm>
            <a:off x="0" y="4225416"/>
            <a:ext cx="2948866" cy="26426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8017" y="4225416"/>
            <a:ext cx="4019404" cy="266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68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6126"/>
            <a:ext cx="9144000" cy="523220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FF00"/>
                </a:solidFill>
                <a:cs typeface="+mn-cs"/>
              </a:rPr>
              <a:t>Do not move separately – JOIN FORCES !!</a:t>
            </a:r>
            <a:endParaRPr lang="he-IL" sz="2800" b="1" dirty="0">
              <a:solidFill>
                <a:srgbClr val="FFFF00"/>
              </a:solidFill>
              <a:cs typeface="+mn-cs"/>
            </a:endParaRPr>
          </a:p>
        </p:txBody>
      </p:sp>
      <p:pic>
        <p:nvPicPr>
          <p:cNvPr id="114691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6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458" name="Picture 2" descr="zim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3459" name="Text Box 3"/>
          <p:cNvSpPr txBox="1">
            <a:spLocks noChangeArrowheads="1"/>
          </p:cNvSpPr>
          <p:nvPr/>
        </p:nvSpPr>
        <p:spPr bwMode="auto">
          <a:xfrm>
            <a:off x="0" y="-23344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he-IL" sz="2800" b="1" dirty="0">
                <a:solidFill>
                  <a:srgbClr val="FFFF00"/>
                </a:solidFill>
              </a:rPr>
              <a:t>Can we “take off” with such an  ambitious project?</a:t>
            </a:r>
          </a:p>
        </p:txBody>
      </p:sp>
    </p:spTree>
    <p:extLst>
      <p:ext uri="{BB962C8B-B14F-4D97-AF65-F5344CB8AC3E}">
        <p14:creationId xmlns:p14="http://schemas.microsoft.com/office/powerpoint/2010/main" val="3252386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506" name="77E98161-41DC-4AB5-945C-0DD2BDDECE29" descr="77E98161-41DC-4AB5-945C-0DD2BDDECE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" y="0"/>
            <a:ext cx="89947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5507" name="TextBox 2"/>
          <p:cNvSpPr txBox="1">
            <a:spLocks noChangeArrowheads="1"/>
          </p:cNvSpPr>
          <p:nvPr/>
        </p:nvSpPr>
        <p:spPr bwMode="auto">
          <a:xfrm>
            <a:off x="1547813" y="0"/>
            <a:ext cx="619283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he-IL" sz="3000" b="1" dirty="0" smtClean="0">
                <a:solidFill>
                  <a:schemeClr val="bg1"/>
                </a:solidFill>
              </a:rPr>
              <a:t>Birders </a:t>
            </a:r>
            <a:r>
              <a:rPr lang="en-US" altLang="he-IL" sz="3000" b="1" dirty="0">
                <a:solidFill>
                  <a:schemeClr val="bg1"/>
                </a:solidFill>
              </a:rPr>
              <a:t>in the Sahara…</a:t>
            </a:r>
          </a:p>
        </p:txBody>
      </p:sp>
    </p:spTree>
    <p:extLst>
      <p:ext uri="{BB962C8B-B14F-4D97-AF65-F5344CB8AC3E}">
        <p14:creationId xmlns:p14="http://schemas.microsoft.com/office/powerpoint/2010/main" val="359667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530" name="Picture 2" descr="איש דג באמצע הכבי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2175"/>
            <a:ext cx="9144000" cy="596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6531" name="Text Box 3"/>
          <p:cNvSpPr txBox="1">
            <a:spLocks noChangeArrowheads="1"/>
          </p:cNvSpPr>
          <p:nvPr/>
        </p:nvSpPr>
        <p:spPr bwMode="auto">
          <a:xfrm>
            <a:off x="0" y="-171450"/>
            <a:ext cx="9144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he-IL" b="1" dirty="0">
                <a:solidFill>
                  <a:srgbClr val="FFFF00"/>
                </a:solidFill>
              </a:rPr>
              <a:t>With a little optimism the answer is –</a:t>
            </a:r>
            <a:r>
              <a:rPr lang="en-US" altLang="he-IL" sz="4400" b="1" dirty="0">
                <a:solidFill>
                  <a:srgbClr val="FFFF00"/>
                </a:solidFill>
              </a:rPr>
              <a:t>Yes</a:t>
            </a:r>
            <a:r>
              <a:rPr lang="en-US" altLang="he-IL" sz="6000" b="1" dirty="0">
                <a:solidFill>
                  <a:srgbClr val="FFFF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22112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78" name="Picture 2" descr="SaT3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8579" name="Text Box 3"/>
          <p:cNvSpPr txBox="1">
            <a:spLocks noChangeArrowheads="1"/>
          </p:cNvSpPr>
          <p:nvPr/>
        </p:nvSpPr>
        <p:spPr bwMode="auto">
          <a:xfrm>
            <a:off x="0" y="547688"/>
            <a:ext cx="91440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he-IL" b="1" dirty="0">
                <a:solidFill>
                  <a:srgbClr val="FF0000"/>
                </a:solidFill>
              </a:rPr>
              <a:t>FOCUS ON YOUR TARGET</a:t>
            </a:r>
          </a:p>
        </p:txBody>
      </p:sp>
    </p:spTree>
    <p:extLst>
      <p:ext uri="{BB962C8B-B14F-4D97-AF65-F5344CB8AC3E}">
        <p14:creationId xmlns:p14="http://schemas.microsoft.com/office/powerpoint/2010/main" val="963405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1086</TotalTime>
  <Words>1272</Words>
  <Application>Microsoft Office PowerPoint</Application>
  <PresentationFormat>On-screen Show (4:3)</PresentationFormat>
  <Paragraphs>235</Paragraphs>
  <Slides>116</Slides>
  <Notes>32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116</vt:i4>
      </vt:variant>
    </vt:vector>
  </HeadingPairs>
  <TitlesOfParts>
    <vt:vector size="119" baseType="lpstr">
      <vt:lpstr>Office Theme</vt:lpstr>
      <vt:lpstr>Photo Editor Photo</vt:lpstr>
      <vt:lpstr>Chart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Reducing the use of pesticides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H.M. King Abdullah’s Mosque, Amman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Tel Aviv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Yossi Leshem</dc:creator>
  <cp:lastModifiedBy>Hahn</cp:lastModifiedBy>
  <cp:revision>100</cp:revision>
  <dcterms:created xsi:type="dcterms:W3CDTF">2018-02-19T05:34:22Z</dcterms:created>
  <dcterms:modified xsi:type="dcterms:W3CDTF">2018-03-08T12:07:09Z</dcterms:modified>
</cp:coreProperties>
</file>